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29" r:id="rId2"/>
    <p:sldId id="510" r:id="rId3"/>
    <p:sldId id="524" r:id="rId4"/>
    <p:sldId id="522" r:id="rId5"/>
    <p:sldId id="523" r:id="rId6"/>
    <p:sldId id="527" r:id="rId7"/>
    <p:sldId id="502" r:id="rId8"/>
    <p:sldId id="517" r:id="rId9"/>
    <p:sldId id="526" r:id="rId10"/>
    <p:sldId id="521" r:id="rId11"/>
    <p:sldId id="507" r:id="rId12"/>
    <p:sldId id="50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黑体" panose="02010609060101010101" pitchFamily="49" charset="-122"/>
      <p:regular r:id="rId20"/>
    </p:embeddedFont>
    <p:embeddedFont>
      <p:font typeface="楷体" panose="02010609060101010101" pitchFamily="49" charset="-122"/>
      <p:regular r:id="rId21"/>
    </p:embeddedFont>
    <p:embeddedFont>
      <p:font typeface="楷体_GB2312" panose="02010600030101010101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幼圆" panose="02010509060101010101" pitchFamily="49" charset="-122"/>
      <p:regular r:id="rId2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>
          <p15:clr>
            <a:srgbClr val="A4A3A4"/>
          </p15:clr>
        </p15:guide>
        <p15:guide id="2" pos="2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56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428396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50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两、三位数的加法和减法 两位数加两位数的口算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0" y="1923678"/>
            <a:ext cx="9144000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两位数加两位数口算</a:t>
            </a:r>
            <a:endParaRPr lang="zh-CN" altLang="en-US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1043607" y="629457"/>
            <a:ext cx="4088299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dirty="0" smtClean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两、三位数的加法和减法</a:t>
            </a:r>
            <a:endParaRPr lang="zh-CN" altLang="en-US" sz="2800" b="1" dirty="0">
              <a:solidFill>
                <a:srgbClr val="0050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 smtClean="0">
                  <a:solidFill>
                    <a:srgbClr val="0050AA"/>
                  </a:solidFill>
                  <a:latin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182036" y="404152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0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787080" y="898632"/>
            <a:ext cx="1984719" cy="684000"/>
          </a:xfrm>
          <a:prstGeom prst="wedgeRoundRectCallout">
            <a:avLst>
              <a:gd name="adj1" fmla="val 44035"/>
              <a:gd name="adj2" fmla="val 72100"/>
              <a:gd name="adj3" fmla="val 16667"/>
            </a:avLst>
          </a:prstGeom>
          <a:noFill/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467544" y="483518"/>
            <a:ext cx="4950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755576" y="843558"/>
            <a:ext cx="2056728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我买一架飞机和一辆汽车。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23728" y="483518"/>
            <a:ext cx="3632404" cy="2592288"/>
            <a:chOff x="2653564" y="1059582"/>
            <a:chExt cx="3632404" cy="2592288"/>
          </a:xfrm>
          <a:noFill/>
        </p:grpSpPr>
        <p:pic>
          <p:nvPicPr>
            <p:cNvPr id="8" name="图片 7" descr="60－第5题.pn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53564" y="1059582"/>
              <a:ext cx="3632404" cy="2592288"/>
            </a:xfrm>
            <a:prstGeom prst="rect">
              <a:avLst/>
            </a:prstGeom>
            <a:grpFill/>
          </p:spPr>
        </p:pic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3724838" y="3058872"/>
              <a:ext cx="648072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latin typeface="Arial" panose="020B0604020202020204" pitchFamily="34" charset="0"/>
                  <a:ea typeface="楷体_GB2312" panose="02010609030101010101" pitchFamily="49" charset="-122"/>
                  <a:cs typeface="Arial" panose="020B0604020202020204" pitchFamily="34" charset="0"/>
                </a:rPr>
                <a:t>37</a:t>
              </a:r>
              <a:r>
                <a:rPr lang="zh-CN" altLang="en-US" sz="1600" b="1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元</a:t>
              </a:r>
            </a:p>
          </p:txBody>
        </p:sp>
        <p:sp>
          <p:nvSpPr>
            <p:cNvPr id="10" name="TextBox 19"/>
            <p:cNvSpPr txBox="1">
              <a:spLocks noChangeArrowheads="1"/>
            </p:cNvSpPr>
            <p:nvPr/>
          </p:nvSpPr>
          <p:spPr bwMode="auto">
            <a:xfrm>
              <a:off x="4283968" y="3058872"/>
              <a:ext cx="648072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latin typeface="Arial" panose="020B0604020202020204" pitchFamily="34" charset="0"/>
                  <a:ea typeface="楷体_GB2312" panose="02010609030101010101" pitchFamily="49" charset="-122"/>
                  <a:cs typeface="Arial" panose="020B0604020202020204" pitchFamily="34" charset="0"/>
                </a:rPr>
                <a:t>42</a:t>
              </a:r>
              <a:r>
                <a:rPr lang="zh-CN" altLang="en-US" sz="1600" b="1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元</a:t>
              </a:r>
            </a:p>
          </p:txBody>
        </p: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4804958" y="3058872"/>
              <a:ext cx="648072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latin typeface="Arial" panose="020B0604020202020204" pitchFamily="34" charset="0"/>
                  <a:ea typeface="楷体_GB2312" panose="02010609030101010101" pitchFamily="49" charset="-122"/>
                  <a:cs typeface="Arial" panose="020B0604020202020204" pitchFamily="34" charset="0"/>
                </a:rPr>
                <a:t>29</a:t>
              </a:r>
              <a:r>
                <a:rPr lang="zh-CN" altLang="en-US" sz="1600" b="1" dirty="0">
                  <a:latin typeface="楷体_GB2312" panose="02010609030101010101" pitchFamily="49" charset="-122"/>
                  <a:ea typeface="楷体_GB2312" panose="02010609030101010101" pitchFamily="49" charset="-122"/>
                </a:rPr>
                <a:t>元</a:t>
              </a:r>
            </a:p>
          </p:txBody>
        </p:sp>
      </p:grp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539552" y="3051769"/>
            <a:ext cx="496855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你能提出哪些用加法计算的问题？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1331640" y="4054301"/>
            <a:ext cx="28083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（元）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4716016" y="4093791"/>
            <a:ext cx="28083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（元）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1331640" y="3540373"/>
            <a:ext cx="2736304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小军用去多少元？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4716016" y="3579862"/>
            <a:ext cx="28083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小红用去多少元？</a:t>
            </a: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flipH="1">
            <a:off x="4635464" y="669869"/>
            <a:ext cx="2024128" cy="684000"/>
          </a:xfrm>
          <a:prstGeom prst="wedgeRoundRectCallout">
            <a:avLst>
              <a:gd name="adj1" fmla="val 35518"/>
              <a:gd name="adj2" fmla="val 67891"/>
              <a:gd name="adj3" fmla="val 16667"/>
            </a:avLst>
          </a:prstGeom>
          <a:noFill/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4599158" y="588625"/>
            <a:ext cx="216024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我买一辆汽车和一只轮船。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99592" y="2139702"/>
            <a:ext cx="7056784" cy="807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两位数加两位数口算时，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把一个两位数拆成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几十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几，先算两位数加几十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，再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加几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0" name="矩形 19"/>
          <p:cNvSpPr/>
          <p:nvPr/>
        </p:nvSpPr>
        <p:spPr>
          <a:xfrm>
            <a:off x="971600" y="3198812"/>
            <a:ext cx="6132195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个位相加满十要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进位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27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44220" y="2337435"/>
            <a:ext cx="74422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2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8301" y="964185"/>
            <a:ext cx="1407515" cy="165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987321"/>
            <a:ext cx="1428950" cy="164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771297"/>
            <a:ext cx="1328923" cy="170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2585449" y="820169"/>
            <a:ext cx="11224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我跳了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下。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4597401" y="1741269"/>
            <a:ext cx="16561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我比小华多跳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下。</a:t>
            </a: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5292080" y="771297"/>
            <a:ext cx="1646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我比小华多跳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726621" y="2728467"/>
            <a:ext cx="2870779" cy="542439"/>
            <a:chOff x="1777726" y="2844402"/>
            <a:chExt cx="2870779" cy="542439"/>
          </a:xfrm>
        </p:grpSpPr>
        <p:sp>
          <p:nvSpPr>
            <p:cNvPr id="22" name="AutoShape 12"/>
            <p:cNvSpPr>
              <a:spLocks noChangeArrowheads="1"/>
            </p:cNvSpPr>
            <p:nvPr/>
          </p:nvSpPr>
          <p:spPr bwMode="auto">
            <a:xfrm flipH="1">
              <a:off x="1777726" y="2844402"/>
              <a:ext cx="2870779" cy="542439"/>
            </a:xfrm>
            <a:prstGeom prst="wedgeRoundRectCallout">
              <a:avLst>
                <a:gd name="adj1" fmla="val 58306"/>
                <a:gd name="adj2" fmla="val 6602"/>
                <a:gd name="adj3" fmla="val 16667"/>
              </a:avLst>
            </a:prstGeom>
            <a:noFill/>
            <a:ln w="9525">
              <a:solidFill>
                <a:srgbClr val="68A828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TextBox 24"/>
            <p:cNvSpPr txBox="1">
              <a:spLocks noChangeArrowheads="1"/>
            </p:cNvSpPr>
            <p:nvPr/>
          </p:nvSpPr>
          <p:spPr bwMode="auto">
            <a:xfrm>
              <a:off x="1814793" y="2874092"/>
              <a:ext cx="2736304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你能提出什么问题？</a:t>
              </a:r>
            </a:p>
          </p:txBody>
        </p:sp>
      </p:grp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755576" y="3478237"/>
            <a:ext cx="352839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）小红跳了多少下？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755576" y="3982293"/>
            <a:ext cx="352839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）小军跳了多少下？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4572000" y="3478237"/>
            <a:ext cx="30243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zh-CN" altLang="en-US" sz="24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4572000" y="3982293"/>
            <a:ext cx="30243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zh-CN" altLang="en-US" sz="24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  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9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7015" y="1003143"/>
            <a:ext cx="1166673" cy="1064551"/>
            <a:chOff x="670145" y="1457273"/>
            <a:chExt cx="1555361" cy="1419401"/>
          </a:xfrm>
        </p:grpSpPr>
        <p:pic>
          <p:nvPicPr>
            <p:cNvPr id="34" name="图片 33" descr="28Z58PICt4r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827584" y="2330698"/>
            <a:ext cx="1144196" cy="91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597650" y="2488565"/>
            <a:ext cx="1041400" cy="83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694576" y="1017774"/>
            <a:ext cx="352839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）小红跳了多少下？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2936380" y="1341120"/>
            <a:ext cx="302433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23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r>
              <a:rPr lang="zh-CN" altLang="en-US" sz="2400" b="1" u="sng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1092004" y="1801390"/>
            <a:ext cx="6336704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你能口算出得数吗？和同学说说是怎样算的。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30836" y="2352502"/>
            <a:ext cx="2617712" cy="759182"/>
            <a:chOff x="2129729" y="2282756"/>
            <a:chExt cx="2285028" cy="759182"/>
          </a:xfrm>
          <a:noFill/>
        </p:grpSpPr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 flipH="1">
              <a:off x="2195737" y="2321858"/>
              <a:ext cx="1834068" cy="697125"/>
            </a:xfrm>
            <a:prstGeom prst="wedgeRoundRectCallout">
              <a:avLst>
                <a:gd name="adj1" fmla="val 60658"/>
                <a:gd name="adj2" fmla="val 33683"/>
                <a:gd name="adj3" fmla="val 16667"/>
              </a:avLst>
            </a:prstGeom>
            <a:grpFill/>
            <a:ln w="9525">
              <a:solidFill>
                <a:srgbClr val="7030A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文本框 10245"/>
            <p:cNvSpPr txBox="1">
              <a:spLocks noChangeArrowheads="1"/>
            </p:cNvSpPr>
            <p:nvPr/>
          </p:nvSpPr>
          <p:spPr bwMode="auto">
            <a:xfrm>
              <a:off x="2129729" y="2282756"/>
              <a:ext cx="2285028" cy="75918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先算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40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加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20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，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  <a:p>
              <a:pPr>
                <a:lnSpc>
                  <a:spcPts val="2600"/>
                </a:lnSpc>
              </a:pP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再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算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加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3 ……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44009" y="2460640"/>
            <a:ext cx="2363333" cy="759182"/>
            <a:chOff x="4788024" y="2301262"/>
            <a:chExt cx="2194031" cy="759182"/>
          </a:xfrm>
          <a:noFill/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4788024" y="2329107"/>
              <a:ext cx="1800200" cy="681940"/>
            </a:xfrm>
            <a:prstGeom prst="wedgeRoundRectCallout">
              <a:avLst>
                <a:gd name="adj1" fmla="val 61233"/>
                <a:gd name="adj2" fmla="val 26467"/>
                <a:gd name="adj3" fmla="val 16667"/>
              </a:avLst>
            </a:prstGeom>
            <a:grpFill/>
            <a:ln w="9525">
              <a:solidFill>
                <a:srgbClr val="68A828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文本框 10245"/>
            <p:cNvSpPr txBox="1">
              <a:spLocks noChangeArrowheads="1"/>
            </p:cNvSpPr>
            <p:nvPr/>
          </p:nvSpPr>
          <p:spPr bwMode="auto">
            <a:xfrm>
              <a:off x="4788024" y="2301262"/>
              <a:ext cx="2194031" cy="75918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先算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45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加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20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，再算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……</a:t>
              </a:r>
            </a:p>
          </p:txBody>
        </p:sp>
      </p:grp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2195736" y="4342333"/>
            <a:ext cx="32403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答：小红跳了</a:t>
            </a:r>
            <a:r>
              <a:rPr lang="zh-CN" altLang="en-US" sz="24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2157266" y="3273071"/>
            <a:ext cx="19442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2157266" y="3597107"/>
            <a:ext cx="16561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8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2157266" y="3921143"/>
            <a:ext cx="210309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68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5181855" y="3201316"/>
            <a:ext cx="1944216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45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20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65</a:t>
            </a:r>
            <a:endParaRPr lang="zh-CN" altLang="en-US" sz="2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5181854" y="3525352"/>
            <a:ext cx="18254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68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4380865" y="1341120"/>
            <a:ext cx="8007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68</a:t>
            </a:r>
          </a:p>
        </p:txBody>
      </p:sp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4951730" y="1341120"/>
            <a:ext cx="5041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下</a:t>
            </a: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4140228" y="4342489"/>
            <a:ext cx="8007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68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1" grpId="0"/>
      <p:bldP spid="22" grpId="0"/>
      <p:bldP spid="23" grpId="0"/>
      <p:bldP spid="24" grpId="0"/>
      <p:bldP spid="25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一下\课件专用人物图\课件专用人物图\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1677" y="1844794"/>
            <a:ext cx="1076325" cy="860425"/>
          </a:xfrm>
          <a:prstGeom prst="rect">
            <a:avLst/>
          </a:prstGeom>
          <a:noFill/>
        </p:spPr>
      </p:pic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611560" y="555526"/>
            <a:ext cx="432412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）小军跳了多少下？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2890646" y="1265491"/>
            <a:ext cx="302433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45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28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＝</a:t>
            </a:r>
            <a:r>
              <a:rPr lang="zh-CN" altLang="en-US" sz="2400" b="1" u="sng" dirty="0">
                <a:solidFill>
                  <a:srgbClr val="0070C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  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宋体" panose="02010600030101010101" pitchFamily="2" charset="-122"/>
              </a:rPr>
              <a:t>(  )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308002" y="1952011"/>
            <a:ext cx="4172210" cy="763752"/>
            <a:chOff x="1875954" y="1851670"/>
            <a:chExt cx="4172210" cy="492358"/>
          </a:xfrm>
          <a:noFill/>
        </p:grpSpPr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 flipH="1">
              <a:off x="1979712" y="1851670"/>
              <a:ext cx="4068452" cy="324000"/>
            </a:xfrm>
            <a:prstGeom prst="wedgeRoundRectCallout">
              <a:avLst>
                <a:gd name="adj1" fmla="val 58240"/>
                <a:gd name="adj2" fmla="val 6989"/>
                <a:gd name="adj3" fmla="val 16667"/>
              </a:avLst>
            </a:prstGeom>
            <a:grpFill/>
            <a:ln w="9525">
              <a:solidFill>
                <a:srgbClr val="FF66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文本框 10245"/>
            <p:cNvSpPr txBox="1">
              <a:spLocks noChangeArrowheads="1"/>
            </p:cNvSpPr>
            <p:nvPr/>
          </p:nvSpPr>
          <p:spPr bwMode="auto">
            <a:xfrm>
              <a:off x="1875954" y="1882363"/>
              <a:ext cx="3960440" cy="46166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你是怎样算的？和同学交流。</a:t>
              </a:r>
              <a:r>
                <a:rPr lang="en-US" altLang="zh-CN" sz="24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宋体" panose="02010600030101010101" pitchFamily="2" charset="-122"/>
                </a:rPr>
                <a:t> </a:t>
              </a:r>
              <a:endParaRPr lang="zh-CN" altLang="en-US" sz="2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2051720" y="2841779"/>
            <a:ext cx="18722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13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5148063" y="2841779"/>
            <a:ext cx="204045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73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2123728" y="3622253"/>
            <a:ext cx="32403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答：小军跳了</a:t>
            </a:r>
            <a:r>
              <a:rPr lang="zh-CN" altLang="en-US" sz="24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下。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4347329" y="1265555"/>
            <a:ext cx="8007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73</a:t>
            </a:r>
          </a:p>
        </p:txBody>
      </p:sp>
      <p:sp>
        <p:nvSpPr>
          <p:cNvPr id="3" name="文本框 10245"/>
          <p:cNvSpPr txBox="1">
            <a:spLocks noChangeArrowheads="1"/>
          </p:cNvSpPr>
          <p:nvPr/>
        </p:nvSpPr>
        <p:spPr bwMode="auto">
          <a:xfrm>
            <a:off x="5186045" y="1319287"/>
            <a:ext cx="8007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下</a:t>
            </a:r>
          </a:p>
        </p:txBody>
      </p:sp>
      <p:sp>
        <p:nvSpPr>
          <p:cNvPr id="4" name="文本框 10245"/>
          <p:cNvSpPr txBox="1">
            <a:spLocks noChangeArrowheads="1"/>
          </p:cNvSpPr>
          <p:nvPr/>
        </p:nvSpPr>
        <p:spPr bwMode="auto">
          <a:xfrm>
            <a:off x="4051846" y="3622040"/>
            <a:ext cx="8007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73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60032" y="555526"/>
            <a:ext cx="3024336" cy="489192"/>
            <a:chOff x="2915816" y="987574"/>
            <a:chExt cx="3024336" cy="489192"/>
          </a:xfrm>
        </p:grpSpPr>
        <p:sp>
          <p:nvSpPr>
            <p:cNvPr id="9" name="文本框 10245"/>
            <p:cNvSpPr txBox="1">
              <a:spLocks noChangeArrowheads="1"/>
            </p:cNvSpPr>
            <p:nvPr/>
          </p:nvSpPr>
          <p:spPr bwMode="auto">
            <a:xfrm>
              <a:off x="2915816" y="1015101"/>
              <a:ext cx="302433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28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zh-CN" altLang="en-US" sz="2400" b="1" u="sng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  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）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文本框 10245"/>
            <p:cNvSpPr txBox="1">
              <a:spLocks noChangeArrowheads="1"/>
            </p:cNvSpPr>
            <p:nvPr/>
          </p:nvSpPr>
          <p:spPr bwMode="auto">
            <a:xfrm>
              <a:off x="4283968" y="987574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73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文本框 10245"/>
            <p:cNvSpPr txBox="1">
              <a:spLocks noChangeArrowheads="1"/>
            </p:cNvSpPr>
            <p:nvPr/>
          </p:nvSpPr>
          <p:spPr bwMode="auto">
            <a:xfrm>
              <a:off x="5067589" y="996041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下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36096" y="1132096"/>
            <a:ext cx="1944216" cy="1078959"/>
            <a:chOff x="2051720" y="2381183"/>
            <a:chExt cx="1944216" cy="1078959"/>
          </a:xfrm>
        </p:grpSpPr>
        <p:sp>
          <p:nvSpPr>
            <p:cNvPr id="13" name="文本框 10245"/>
            <p:cNvSpPr txBox="1">
              <a:spLocks noChangeArrowheads="1"/>
            </p:cNvSpPr>
            <p:nvPr/>
          </p:nvSpPr>
          <p:spPr bwMode="auto">
            <a:xfrm>
              <a:off x="2051720" y="2381183"/>
              <a:ext cx="194421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40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＋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60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文本框 10245"/>
            <p:cNvSpPr txBox="1">
              <a:spLocks noChangeArrowheads="1"/>
            </p:cNvSpPr>
            <p:nvPr/>
          </p:nvSpPr>
          <p:spPr bwMode="auto">
            <a:xfrm>
              <a:off x="2051720" y="2705219"/>
              <a:ext cx="1656184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5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＋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8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13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文本框 10245"/>
            <p:cNvSpPr txBox="1">
              <a:spLocks noChangeArrowheads="1"/>
            </p:cNvSpPr>
            <p:nvPr/>
          </p:nvSpPr>
          <p:spPr bwMode="auto">
            <a:xfrm>
              <a:off x="2051720" y="3029255"/>
              <a:ext cx="194421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60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＋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13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73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436096" y="2356232"/>
            <a:ext cx="1944216" cy="754923"/>
            <a:chOff x="5148064" y="2381183"/>
            <a:chExt cx="1944216" cy="754923"/>
          </a:xfrm>
        </p:grpSpPr>
        <p:sp>
          <p:nvSpPr>
            <p:cNvPr id="17" name="文本框 10245"/>
            <p:cNvSpPr txBox="1">
              <a:spLocks noChangeArrowheads="1"/>
            </p:cNvSpPr>
            <p:nvPr/>
          </p:nvSpPr>
          <p:spPr bwMode="auto">
            <a:xfrm>
              <a:off x="5148064" y="2381183"/>
              <a:ext cx="194421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45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＋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65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文本框 10245"/>
            <p:cNvSpPr txBox="1">
              <a:spLocks noChangeArrowheads="1"/>
            </p:cNvSpPr>
            <p:nvPr/>
          </p:nvSpPr>
          <p:spPr bwMode="auto">
            <a:xfrm>
              <a:off x="5148064" y="2705219"/>
              <a:ext cx="1800200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65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＋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8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73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1151047" y="3111589"/>
            <a:ext cx="68407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上面两题在口算时有什么相同，有什么不同？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15616" y="555526"/>
            <a:ext cx="3024336" cy="489192"/>
            <a:chOff x="2915816" y="987574"/>
            <a:chExt cx="3024336" cy="489192"/>
          </a:xfrm>
        </p:grpSpPr>
        <p:sp>
          <p:nvSpPr>
            <p:cNvPr id="24" name="文本框 10245"/>
            <p:cNvSpPr txBox="1">
              <a:spLocks noChangeArrowheads="1"/>
            </p:cNvSpPr>
            <p:nvPr/>
          </p:nvSpPr>
          <p:spPr bwMode="auto">
            <a:xfrm>
              <a:off x="2915816" y="1015101"/>
              <a:ext cx="302433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zh-CN" altLang="en-US" sz="2400" b="1" u="sng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    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（  ）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文本框 10245"/>
            <p:cNvSpPr txBox="1">
              <a:spLocks noChangeArrowheads="1"/>
            </p:cNvSpPr>
            <p:nvPr/>
          </p:nvSpPr>
          <p:spPr bwMode="auto">
            <a:xfrm>
              <a:off x="4283968" y="987574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68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6" name="文本框 10245"/>
            <p:cNvSpPr txBox="1">
              <a:spLocks noChangeArrowheads="1"/>
            </p:cNvSpPr>
            <p:nvPr/>
          </p:nvSpPr>
          <p:spPr bwMode="auto">
            <a:xfrm>
              <a:off x="5067589" y="996041"/>
              <a:ext cx="64807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下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331640" y="1132096"/>
            <a:ext cx="1944216" cy="1078959"/>
            <a:chOff x="2051720" y="2381183"/>
            <a:chExt cx="1944216" cy="1078959"/>
          </a:xfrm>
        </p:grpSpPr>
        <p:sp>
          <p:nvSpPr>
            <p:cNvPr id="28" name="文本框 10245"/>
            <p:cNvSpPr txBox="1">
              <a:spLocks noChangeArrowheads="1"/>
            </p:cNvSpPr>
            <p:nvPr/>
          </p:nvSpPr>
          <p:spPr bwMode="auto">
            <a:xfrm>
              <a:off x="2051720" y="2381183"/>
              <a:ext cx="194421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40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＋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60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文本框 10245"/>
            <p:cNvSpPr txBox="1">
              <a:spLocks noChangeArrowheads="1"/>
            </p:cNvSpPr>
            <p:nvPr/>
          </p:nvSpPr>
          <p:spPr bwMode="auto">
            <a:xfrm>
              <a:off x="2051720" y="2705219"/>
              <a:ext cx="1656184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5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＋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8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文本框 10245"/>
            <p:cNvSpPr txBox="1">
              <a:spLocks noChangeArrowheads="1"/>
            </p:cNvSpPr>
            <p:nvPr/>
          </p:nvSpPr>
          <p:spPr bwMode="auto">
            <a:xfrm>
              <a:off x="2051720" y="3029255"/>
              <a:ext cx="194421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60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＋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8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68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31640" y="2356232"/>
            <a:ext cx="1944216" cy="754923"/>
            <a:chOff x="5148064" y="2381183"/>
            <a:chExt cx="1944216" cy="754923"/>
          </a:xfrm>
        </p:grpSpPr>
        <p:sp>
          <p:nvSpPr>
            <p:cNvPr id="32" name="文本框 10245"/>
            <p:cNvSpPr txBox="1">
              <a:spLocks noChangeArrowheads="1"/>
            </p:cNvSpPr>
            <p:nvPr/>
          </p:nvSpPr>
          <p:spPr bwMode="auto">
            <a:xfrm>
              <a:off x="5148064" y="2381183"/>
              <a:ext cx="194421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45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＋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20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65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文本框 10245"/>
            <p:cNvSpPr txBox="1">
              <a:spLocks noChangeArrowheads="1"/>
            </p:cNvSpPr>
            <p:nvPr/>
          </p:nvSpPr>
          <p:spPr bwMode="auto">
            <a:xfrm>
              <a:off x="5148064" y="2705219"/>
              <a:ext cx="1800200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65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＋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3</a:t>
              </a:r>
              <a:r>
                <a:rPr lang="zh-CN" altLang="en-US" sz="2200" b="1" dirty="0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＝</a:t>
              </a:r>
              <a:r>
                <a:rPr lang="en-US" altLang="zh-CN" sz="2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  <a:sym typeface="宋体" panose="02010600030101010101" pitchFamily="2" charset="-122"/>
                </a:rPr>
                <a:t> 68</a:t>
              </a:r>
              <a:endPara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文本框 10245"/>
          <p:cNvSpPr txBox="1">
            <a:spLocks noChangeArrowheads="1"/>
          </p:cNvSpPr>
          <p:nvPr/>
        </p:nvSpPr>
        <p:spPr bwMode="auto">
          <a:xfrm>
            <a:off x="772363" y="3686021"/>
            <a:ext cx="747204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这两题都是两位数加两位数，口算时都是先加几十，再加几。不同是第一题是不进位加，第二题是进位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940152" y="1910940"/>
            <a:ext cx="1836000" cy="1512168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47864" y="1923678"/>
            <a:ext cx="2016224" cy="1512168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43608" y="1910940"/>
            <a:ext cx="1836000" cy="1512168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683568" y="915566"/>
            <a:ext cx="495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1043608" y="1923679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1043608" y="2442561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1043608" y="2961443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3491880" y="1923679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3491880" y="2442561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3491880" y="2961443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5940152" y="1923679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5940152" y="2442561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5940152" y="2961443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2339752" y="1923679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82</a:t>
            </a: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2195736" y="2442561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89</a:t>
            </a:r>
          </a:p>
        </p:txBody>
      </p:sp>
      <p:sp>
        <p:nvSpPr>
          <p:cNvPr id="20" name="文本框 10245"/>
          <p:cNvSpPr txBox="1">
            <a:spLocks noChangeArrowheads="1"/>
          </p:cNvSpPr>
          <p:nvPr/>
        </p:nvSpPr>
        <p:spPr bwMode="auto">
          <a:xfrm>
            <a:off x="2339752" y="2961443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89</a:t>
            </a: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4788024" y="1923679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66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4644008" y="2442561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75</a:t>
            </a: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4788024" y="2961443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75</a:t>
            </a:r>
          </a:p>
        </p:txBody>
      </p:sp>
      <p:sp>
        <p:nvSpPr>
          <p:cNvPr id="27" name="文本框 10245"/>
          <p:cNvSpPr txBox="1">
            <a:spLocks noChangeArrowheads="1"/>
          </p:cNvSpPr>
          <p:nvPr/>
        </p:nvSpPr>
        <p:spPr bwMode="auto">
          <a:xfrm>
            <a:off x="7236296" y="1923679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64</a:t>
            </a:r>
          </a:p>
        </p:txBody>
      </p:sp>
      <p:sp>
        <p:nvSpPr>
          <p:cNvPr id="28" name="文本框 10245"/>
          <p:cNvSpPr txBox="1">
            <a:spLocks noChangeArrowheads="1"/>
          </p:cNvSpPr>
          <p:nvPr/>
        </p:nvSpPr>
        <p:spPr bwMode="auto">
          <a:xfrm>
            <a:off x="7092280" y="2442561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70</a:t>
            </a:r>
          </a:p>
        </p:txBody>
      </p:sp>
      <p:sp>
        <p:nvSpPr>
          <p:cNvPr id="29" name="文本框 10245"/>
          <p:cNvSpPr txBox="1">
            <a:spLocks noChangeArrowheads="1"/>
          </p:cNvSpPr>
          <p:nvPr/>
        </p:nvSpPr>
        <p:spPr bwMode="auto">
          <a:xfrm>
            <a:off x="7236296" y="2961443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70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1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580056" y="699541"/>
            <a:ext cx="4950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 descr="60-2-1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635646"/>
            <a:ext cx="2188953" cy="1593143"/>
          </a:xfrm>
          <a:prstGeom prst="rect">
            <a:avLst/>
          </a:prstGeom>
        </p:spPr>
      </p:pic>
      <p:pic>
        <p:nvPicPr>
          <p:cNvPr id="9" name="图片 8" descr="60-2-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4448" y="1706884"/>
            <a:ext cx="2091810" cy="1521905"/>
          </a:xfrm>
          <a:prstGeom prst="rect">
            <a:avLst/>
          </a:prstGeom>
        </p:spPr>
      </p:pic>
      <p:pic>
        <p:nvPicPr>
          <p:cNvPr id="10" name="图片 9" descr="60-2-3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1719836"/>
            <a:ext cx="2040000" cy="1508953"/>
          </a:xfrm>
          <a:prstGeom prst="rect">
            <a:avLst/>
          </a:prstGeom>
        </p:spPr>
      </p:pic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5296275" y="1894005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87</a:t>
            </a: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5296275" y="2406605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94</a:t>
            </a: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7808165" y="1885538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68</a:t>
            </a: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7808165" y="2398138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70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2674391" y="1885538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59</a:t>
            </a: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2674391" y="2398138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64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245"/>
          <p:cNvSpPr txBox="1">
            <a:spLocks noChangeArrowheads="1"/>
          </p:cNvSpPr>
          <p:nvPr/>
        </p:nvSpPr>
        <p:spPr bwMode="auto">
          <a:xfrm>
            <a:off x="575556" y="784622"/>
            <a:ext cx="579664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先说说得数各是几十多，再口算。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10245"/>
          <p:cNvSpPr txBox="1">
            <a:spLocks noChangeArrowheads="1"/>
          </p:cNvSpPr>
          <p:nvPr/>
        </p:nvSpPr>
        <p:spPr bwMode="auto">
          <a:xfrm>
            <a:off x="1115616" y="1779662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14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文本框 10245"/>
          <p:cNvSpPr txBox="1">
            <a:spLocks noChangeArrowheads="1"/>
          </p:cNvSpPr>
          <p:nvPr/>
        </p:nvSpPr>
        <p:spPr bwMode="auto">
          <a:xfrm>
            <a:off x="1115616" y="2686149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10245"/>
          <p:cNvSpPr txBox="1">
            <a:spLocks noChangeArrowheads="1"/>
          </p:cNvSpPr>
          <p:nvPr/>
        </p:nvSpPr>
        <p:spPr bwMode="auto">
          <a:xfrm>
            <a:off x="2411760" y="1779662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68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2411760" y="2686149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86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3563888" y="1779662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54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3563888" y="2686149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文本框 10245"/>
          <p:cNvSpPr txBox="1">
            <a:spLocks noChangeArrowheads="1"/>
          </p:cNvSpPr>
          <p:nvPr/>
        </p:nvSpPr>
        <p:spPr bwMode="auto">
          <a:xfrm>
            <a:off x="4860032" y="1779662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92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4860032" y="2686149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55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6" name="文本框 10245"/>
          <p:cNvSpPr txBox="1">
            <a:spLocks noChangeArrowheads="1"/>
          </p:cNvSpPr>
          <p:nvPr/>
        </p:nvSpPr>
        <p:spPr bwMode="auto">
          <a:xfrm>
            <a:off x="6012160" y="1779662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69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25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" name="文本框 10245"/>
          <p:cNvSpPr txBox="1">
            <a:spLocks noChangeArrowheads="1"/>
          </p:cNvSpPr>
          <p:nvPr/>
        </p:nvSpPr>
        <p:spPr bwMode="auto">
          <a:xfrm>
            <a:off x="6012160" y="2686149"/>
            <a:ext cx="15841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32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＝</a:t>
            </a:r>
            <a:endParaRPr lang="zh-CN" altLang="en-US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8" name="文本框 10245"/>
          <p:cNvSpPr txBox="1">
            <a:spLocks noChangeArrowheads="1"/>
          </p:cNvSpPr>
          <p:nvPr/>
        </p:nvSpPr>
        <p:spPr bwMode="auto">
          <a:xfrm>
            <a:off x="7308304" y="1779662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94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9" name="文本框 10245"/>
          <p:cNvSpPr txBox="1">
            <a:spLocks noChangeArrowheads="1"/>
          </p:cNvSpPr>
          <p:nvPr/>
        </p:nvSpPr>
        <p:spPr bwMode="auto">
          <a:xfrm>
            <a:off x="7308304" y="2686149"/>
            <a:ext cx="6480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77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21" name="文本框 10245"/>
          <p:cNvSpPr txBox="1">
            <a:spLocks noChangeArrowheads="1"/>
          </p:cNvSpPr>
          <p:nvPr/>
        </p:nvSpPr>
        <p:spPr bwMode="auto">
          <a:xfrm>
            <a:off x="1115616" y="2211710"/>
            <a:ext cx="1224136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六十多</a:t>
            </a:r>
          </a:p>
        </p:txBody>
      </p:sp>
      <p:sp>
        <p:nvSpPr>
          <p:cNvPr id="22" name="文本框 10245"/>
          <p:cNvSpPr txBox="1">
            <a:spLocks noChangeArrowheads="1"/>
          </p:cNvSpPr>
          <p:nvPr/>
        </p:nvSpPr>
        <p:spPr bwMode="auto">
          <a:xfrm>
            <a:off x="1115616" y="3139347"/>
            <a:ext cx="12241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八十多</a:t>
            </a:r>
          </a:p>
        </p:txBody>
      </p:sp>
      <p:sp>
        <p:nvSpPr>
          <p:cNvPr id="23" name="文本框 10245"/>
          <p:cNvSpPr txBox="1">
            <a:spLocks noChangeArrowheads="1"/>
          </p:cNvSpPr>
          <p:nvPr/>
        </p:nvSpPr>
        <p:spPr bwMode="auto">
          <a:xfrm>
            <a:off x="3563888" y="2211710"/>
            <a:ext cx="12241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九十多</a:t>
            </a:r>
          </a:p>
        </p:txBody>
      </p:sp>
      <p:sp>
        <p:nvSpPr>
          <p:cNvPr id="24" name="文本框 10245"/>
          <p:cNvSpPr txBox="1">
            <a:spLocks noChangeArrowheads="1"/>
          </p:cNvSpPr>
          <p:nvPr/>
        </p:nvSpPr>
        <p:spPr bwMode="auto">
          <a:xfrm>
            <a:off x="3563888" y="3139347"/>
            <a:ext cx="12241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五十多</a:t>
            </a:r>
          </a:p>
        </p:txBody>
      </p:sp>
      <p:sp>
        <p:nvSpPr>
          <p:cNvPr id="25" name="文本框 10245"/>
          <p:cNvSpPr txBox="1">
            <a:spLocks noChangeArrowheads="1"/>
          </p:cNvSpPr>
          <p:nvPr/>
        </p:nvSpPr>
        <p:spPr bwMode="auto">
          <a:xfrm>
            <a:off x="6012160" y="2211710"/>
            <a:ext cx="12241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九十多</a:t>
            </a:r>
          </a:p>
        </p:txBody>
      </p:sp>
      <p:sp>
        <p:nvSpPr>
          <p:cNvPr id="26" name="文本框 10245"/>
          <p:cNvSpPr txBox="1">
            <a:spLocks noChangeArrowheads="1"/>
          </p:cNvSpPr>
          <p:nvPr/>
        </p:nvSpPr>
        <p:spPr bwMode="auto">
          <a:xfrm>
            <a:off x="6012160" y="3139347"/>
            <a:ext cx="122413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七十多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5796136" y="1635646"/>
            <a:ext cx="2304415" cy="1512570"/>
          </a:xfrm>
          <a:prstGeom prst="cloudCallout">
            <a:avLst>
              <a:gd name="adj1" fmla="val 52163"/>
              <a:gd name="adj2" fmla="val 3854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0245"/>
          <p:cNvSpPr txBox="1">
            <a:spLocks noChangeArrowheads="1"/>
          </p:cNvSpPr>
          <p:nvPr/>
        </p:nvSpPr>
        <p:spPr bwMode="auto">
          <a:xfrm>
            <a:off x="395536" y="627534"/>
            <a:ext cx="789680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4.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红光小学一、二、三年级喜欢集邮的人数如下：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9552" y="1419622"/>
          <a:ext cx="5164455" cy="2018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endParaRPr lang="zh-CN" altLang="en-US" sz="2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一年级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二年级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三年级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男生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36</a:t>
                      </a: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28</a:t>
                      </a: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49</a:t>
                      </a: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女生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25</a:t>
                      </a: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32</a:t>
                      </a: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26</a:t>
                      </a:r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</a:t>
                      </a:r>
                      <a:r>
                        <a:rPr lang="zh-CN" altLang="en-US" sz="2200" b="1" baseline="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</a:t>
                      </a:r>
                      <a:r>
                        <a:rPr lang="zh-CN" altLang="en-US" sz="2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）</a:t>
                      </a: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</a:t>
                      </a: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 </a:t>
                      </a:r>
                      <a:r>
                        <a:rPr lang="zh-CN" altLang="en-US" sz="2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）</a:t>
                      </a: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 </a:t>
                      </a:r>
                      <a:r>
                        <a:rPr lang="en-US" altLang="zh-CN" sz="22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</a:t>
                      </a:r>
                      <a:r>
                        <a:rPr lang="zh-CN" altLang="en-US" sz="22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）</a:t>
                      </a:r>
                      <a:r>
                        <a:rPr lang="zh-CN" altLang="en-US" sz="22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39552" y="1419622"/>
          <a:ext cx="5164455" cy="2109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endParaRPr lang="zh-CN" altLang="en-US" sz="2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一年级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二年级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三年级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男生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36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28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49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女生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25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32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26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8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</a:t>
                      </a:r>
                      <a:r>
                        <a:rPr lang="zh-CN" altLang="en-US" sz="2400" b="1" baseline="0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）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 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）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（ 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 </a:t>
                      </a: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）</a:t>
                      </a:r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文本框 10245"/>
          <p:cNvSpPr txBox="1">
            <a:spLocks noChangeArrowheads="1"/>
          </p:cNvSpPr>
          <p:nvPr/>
        </p:nvSpPr>
        <p:spPr bwMode="auto">
          <a:xfrm>
            <a:off x="1660431" y="2931790"/>
            <a:ext cx="535305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61</a:t>
            </a:r>
            <a:endParaRPr lang="en-US" altLang="zh-CN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2" name="文本框 10245"/>
          <p:cNvSpPr txBox="1">
            <a:spLocks noChangeArrowheads="1"/>
          </p:cNvSpPr>
          <p:nvPr/>
        </p:nvSpPr>
        <p:spPr bwMode="auto">
          <a:xfrm>
            <a:off x="3072904" y="2931790"/>
            <a:ext cx="635000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60</a:t>
            </a:r>
            <a:endParaRPr lang="en-US" altLang="zh-CN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3" name="文本框 10245"/>
          <p:cNvSpPr txBox="1">
            <a:spLocks noChangeArrowheads="1"/>
          </p:cNvSpPr>
          <p:nvPr/>
        </p:nvSpPr>
        <p:spPr bwMode="auto">
          <a:xfrm>
            <a:off x="4555927" y="2935749"/>
            <a:ext cx="535305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75</a:t>
            </a:r>
            <a:endParaRPr lang="en-US" altLang="zh-CN" sz="2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552" y="4011910"/>
            <a:ext cx="539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答：三年级喜欢集邮的人数最多。</a:t>
            </a:r>
          </a:p>
        </p:txBody>
      </p:sp>
      <p:sp>
        <p:nvSpPr>
          <p:cNvPr id="15" name="文本框 10245"/>
          <p:cNvSpPr txBox="1">
            <a:spLocks noChangeArrowheads="1"/>
          </p:cNvSpPr>
          <p:nvPr/>
        </p:nvSpPr>
        <p:spPr bwMode="auto">
          <a:xfrm>
            <a:off x="6012160" y="1791766"/>
            <a:ext cx="1728192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哪个年级喜欢集邮的人数最多？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7641634" y="2558230"/>
            <a:ext cx="1126831" cy="161482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4" grpId="0"/>
      <p:bldP spid="1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全屏显示(16:9)</PresentationFormat>
  <Paragraphs>170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Calibri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2023-01-16T13:31:02Z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477A52CAA59742F18B1B1C8DBD9D9DD7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