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80" r:id="rId4"/>
    <p:sldId id="311" r:id="rId5"/>
    <p:sldId id="265" r:id="rId6"/>
    <p:sldId id="308" r:id="rId7"/>
    <p:sldId id="299" r:id="rId8"/>
    <p:sldId id="309" r:id="rId9"/>
    <p:sldId id="310" r:id="rId10"/>
    <p:sldId id="271" r:id="rId11"/>
    <p:sldId id="272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8302" autoAdjust="0"/>
  </p:normalViewPr>
  <p:slideViewPr>
    <p:cSldViewPr>
      <p:cViewPr varScale="1">
        <p:scale>
          <a:sx n="152" d="100"/>
          <a:sy n="152" d="100"/>
        </p:scale>
        <p:origin x="-6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6CE2-C6EB-40B1-AB63-E0918F4ED45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698F-AABA-47B2-987D-B18F1D66D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940A7-49EB-4931-8A31-7AD3391CE17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510C-4197-4E10-B732-9BC57DBF1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5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15915"/>
            <a:ext cx="9144000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带中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括号的三步混合运算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12697" y="629459"/>
            <a:ext cx="337015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四则混合运算（二）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5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-7782" y="4515968"/>
            <a:ext cx="914551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83568" y="1751774"/>
            <a:ext cx="7992888" cy="2620176"/>
            <a:chOff x="683568" y="1751774"/>
            <a:chExt cx="7992888" cy="262017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83568" y="1751774"/>
              <a:ext cx="7992888" cy="2620176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899591" y="2065223"/>
              <a:ext cx="7632849" cy="2008242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一个算式里，如果既有小括号又有中括号，要先算小括号里的，再算中括号里的，最后算中括号外面的。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6408712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68863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929529" y="3277674"/>
            <a:ext cx="882898" cy="1265255"/>
          </a:xfrm>
          <a:prstGeom prst="rect">
            <a:avLst/>
          </a:prstGeom>
        </p:spPr>
      </p:pic>
      <p:sp>
        <p:nvSpPr>
          <p:cNvPr id="17" name="云形标注 16"/>
          <p:cNvSpPr/>
          <p:nvPr/>
        </p:nvSpPr>
        <p:spPr>
          <a:xfrm>
            <a:off x="3448107" y="2643759"/>
            <a:ext cx="4292249" cy="1267828"/>
          </a:xfrm>
          <a:prstGeom prst="cloudCallout">
            <a:avLst>
              <a:gd name="adj1" fmla="val 59822"/>
              <a:gd name="adj2" fmla="val 1683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你能列成综合算式吗？它的运算顺序是什么？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001089"/>
            <a:ext cx="8239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n-ea"/>
              </a:rPr>
              <a:t>航模组有女生</a:t>
            </a:r>
            <a:r>
              <a:rPr lang="en-US" altLang="zh-CN" sz="2400" b="1" dirty="0">
                <a:latin typeface="+mn-ea"/>
              </a:rPr>
              <a:t>6</a:t>
            </a:r>
            <a:r>
              <a:rPr lang="zh-CN" altLang="en-US" sz="2400" b="1" dirty="0">
                <a:latin typeface="+mn-ea"/>
              </a:rPr>
              <a:t>人，男生</a:t>
            </a:r>
            <a:r>
              <a:rPr lang="en-US" altLang="zh-CN" sz="2400" b="1" dirty="0">
                <a:latin typeface="+mn-ea"/>
              </a:rPr>
              <a:t>8</a:t>
            </a:r>
            <a:r>
              <a:rPr lang="zh-CN" altLang="en-US" sz="2400" b="1" dirty="0">
                <a:latin typeface="+mn-ea"/>
              </a:rPr>
              <a:t>人，美术组的人数是航模组的</a:t>
            </a:r>
            <a:r>
              <a:rPr lang="en-US" altLang="zh-CN" sz="2400" b="1" dirty="0">
                <a:latin typeface="+mn-ea"/>
              </a:rPr>
              <a:t>2</a:t>
            </a:r>
            <a:r>
              <a:rPr lang="zh-CN" altLang="en-US" sz="2400" b="1" dirty="0">
                <a:latin typeface="+mn-ea"/>
              </a:rPr>
              <a:t>倍，合唱组有</a:t>
            </a:r>
            <a:r>
              <a:rPr lang="en-US" altLang="zh-CN" sz="2400" b="1" dirty="0">
                <a:latin typeface="+mn-ea"/>
              </a:rPr>
              <a:t>84</a:t>
            </a:r>
            <a:r>
              <a:rPr lang="zh-CN" altLang="en-US" sz="2400" b="1" dirty="0">
                <a:latin typeface="+mn-ea"/>
              </a:rPr>
              <a:t>人，合唱组的人数是美术组的几倍？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971603" y="3032413"/>
            <a:ext cx="2736305" cy="147804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6=14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（人）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     </a:t>
            </a: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2×14=28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（人）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84÷28=3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（倍）</a:t>
            </a:r>
            <a:endParaRPr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Times New Roman" panose="02020603050405020304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731430" y="3915873"/>
            <a:ext cx="2801026" cy="78502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84÷[(8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Times New Roman" panose="02020603050405020304"/>
              </a:rPr>
              <a:t>6)×14]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  <p:bldP spid="15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943" y="1207020"/>
            <a:ext cx="8239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n-ea"/>
              </a:rPr>
              <a:t>下面</a:t>
            </a:r>
            <a:r>
              <a:rPr lang="en-US" altLang="zh-CN" sz="2400" b="1" dirty="0">
                <a:latin typeface="+mn-ea"/>
              </a:rPr>
              <a:t>4</a:t>
            </a:r>
            <a:r>
              <a:rPr lang="zh-CN" altLang="en-US" sz="2400" b="1" dirty="0">
                <a:latin typeface="+mn-ea"/>
              </a:rPr>
              <a:t>个纸箱中装满了大小相同的</a:t>
            </a:r>
            <a:r>
              <a:rPr lang="en-US" altLang="zh-CN" sz="2400" b="1" dirty="0">
                <a:latin typeface="+mn-ea"/>
              </a:rPr>
              <a:t>72</a:t>
            </a:r>
            <a:r>
              <a:rPr lang="zh-CN" altLang="en-US" sz="2400" b="1" dirty="0">
                <a:latin typeface="+mn-ea"/>
              </a:rPr>
              <a:t>个花皮球和</a:t>
            </a:r>
            <a:r>
              <a:rPr lang="en-US" altLang="zh-CN" sz="2400" b="1" dirty="0">
                <a:latin typeface="+mn-ea"/>
              </a:rPr>
              <a:t>32</a:t>
            </a:r>
            <a:r>
              <a:rPr lang="zh-CN" altLang="en-US" sz="2400" b="1" dirty="0">
                <a:latin typeface="+mn-ea"/>
              </a:rPr>
              <a:t>个绿皮球。现在要把</a:t>
            </a:r>
            <a:r>
              <a:rPr lang="en-US" altLang="zh-CN" sz="2400" b="1" dirty="0">
                <a:latin typeface="+mn-ea"/>
              </a:rPr>
              <a:t>468</a:t>
            </a:r>
            <a:r>
              <a:rPr lang="zh-CN" altLang="en-US" sz="2400" b="1" dirty="0">
                <a:latin typeface="+mn-ea"/>
              </a:rPr>
              <a:t>个这样的皮球装在同样的纸箱中，需要多少个纸箱？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2778" y="3206825"/>
            <a:ext cx="67595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421963" y="339502"/>
            <a:ext cx="79664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下面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个纸箱中装满了大小相同的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个花皮球和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个绿皮球。现在要把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468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个这样的皮球装在同样的纸箱中，需要多少个纸箱？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209" y="2067696"/>
            <a:ext cx="948786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云形标注 5"/>
          <p:cNvSpPr/>
          <p:nvPr/>
        </p:nvSpPr>
        <p:spPr>
          <a:xfrm>
            <a:off x="1626198" y="2035649"/>
            <a:ext cx="3017810" cy="1056387"/>
          </a:xfrm>
          <a:prstGeom prst="cloudCallout">
            <a:avLst>
              <a:gd name="adj1" fmla="val -60589"/>
              <a:gd name="adj2" fmla="val 232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先算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个纸箱装了多少个皮球，再算每个纸箱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4860032" y="1635647"/>
            <a:ext cx="3960440" cy="1087437"/>
            <a:chOff x="4483595" y="3768662"/>
            <a:chExt cx="3732986" cy="1088348"/>
          </a:xfrm>
        </p:grpSpPr>
        <p:sp>
          <p:nvSpPr>
            <p:cNvPr id="8" name="矩形 7"/>
            <p:cNvSpPr/>
            <p:nvPr/>
          </p:nvSpPr>
          <p:spPr>
            <a:xfrm>
              <a:off x="4483595" y="3768662"/>
              <a:ext cx="3732986" cy="10883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（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72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＋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32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）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÷4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26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（个）</a:t>
              </a:r>
              <a:endPara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 468÷26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          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（个）</a:t>
              </a:r>
              <a:endPara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6096143" y="4395008"/>
              <a:ext cx="749137" cy="414684"/>
            </a:xfrm>
            <a:prstGeom prst="rect">
              <a:avLst/>
            </a:prstGeom>
            <a:noFill/>
            <a:ln w="12700">
              <a:solidFill>
                <a:srgbClr val="9A90B7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791883" y="2141445"/>
            <a:ext cx="5884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8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36967" y="3641425"/>
            <a:ext cx="833787" cy="101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标注 11"/>
          <p:cNvSpPr/>
          <p:nvPr/>
        </p:nvSpPr>
        <p:spPr>
          <a:xfrm>
            <a:off x="1835696" y="3397952"/>
            <a:ext cx="2310582" cy="829983"/>
          </a:xfrm>
          <a:prstGeom prst="wedgeRectCallout">
            <a:avLst>
              <a:gd name="adj1" fmla="val -63948"/>
              <a:gd name="adj2" fmla="val 3313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把丫丫的算法列成一个算式要用中括号。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860032" y="2787774"/>
            <a:ext cx="3960440" cy="2070520"/>
            <a:chOff x="4860032" y="2931791"/>
            <a:chExt cx="3960440" cy="2070520"/>
          </a:xfrm>
        </p:grpSpPr>
        <p:sp>
          <p:nvSpPr>
            <p:cNvPr id="14" name="矩形 13"/>
            <p:cNvSpPr/>
            <p:nvPr/>
          </p:nvSpPr>
          <p:spPr bwMode="auto">
            <a:xfrm>
              <a:off x="4860032" y="2931791"/>
              <a:ext cx="3960440" cy="20162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   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468÷[(72</a:t>
              </a: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＋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32)÷4]</a:t>
              </a:r>
            </a:p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468÷[104÷4]</a:t>
              </a:r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</a:t>
              </a:r>
              <a:r>
                <a: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468÷26</a:t>
              </a:r>
            </a:p>
            <a:p>
              <a:pPr eaLnBrk="0" fontAlgn="auto" hangingPunct="0"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</a:t>
              </a:r>
              <a:endPara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220072" y="4587974"/>
              <a:ext cx="794783" cy="414337"/>
            </a:xfrm>
            <a:prstGeom prst="rect">
              <a:avLst/>
            </a:prstGeom>
            <a:noFill/>
            <a:ln w="12700">
              <a:solidFill>
                <a:srgbClr val="9A90B7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</p:grp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220076" y="4299944"/>
            <a:ext cx="5884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839344" y="2756045"/>
            <a:ext cx="1326142" cy="1900455"/>
          </a:xfrm>
          <a:prstGeom prst="rect">
            <a:avLst/>
          </a:prstGeom>
        </p:spPr>
      </p:pic>
      <p:sp>
        <p:nvSpPr>
          <p:cNvPr id="21" name="云形标注 20"/>
          <p:cNvSpPr/>
          <p:nvPr/>
        </p:nvSpPr>
        <p:spPr>
          <a:xfrm>
            <a:off x="933129" y="1563605"/>
            <a:ext cx="6169603" cy="2448339"/>
          </a:xfrm>
          <a:prstGeom prst="cloudCallout">
            <a:avLst>
              <a:gd name="adj1" fmla="val 59822"/>
              <a:gd name="adj2" fmla="val 1683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一个算式里，如果有小括号又有中括号，要先算小括号里面的，再算中括号里面的。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0" grpId="0"/>
      <p:bldP spid="12" grpId="0" animBg="1"/>
      <p:bldP spid="19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21" name="TextBox 36"/>
          <p:cNvSpPr txBox="1">
            <a:spLocks noChangeArrowheads="1"/>
          </p:cNvSpPr>
          <p:nvPr/>
        </p:nvSpPr>
        <p:spPr bwMode="auto">
          <a:xfrm>
            <a:off x="421963" y="915566"/>
            <a:ext cx="79664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先说出下面各题的运算顺序，再计算。</a:t>
            </a:r>
          </a:p>
        </p:txBody>
      </p:sp>
      <p:sp>
        <p:nvSpPr>
          <p:cNvPr id="22" name="TextBox 36"/>
          <p:cNvSpPr txBox="1">
            <a:spLocks noChangeArrowheads="1"/>
          </p:cNvSpPr>
          <p:nvPr/>
        </p:nvSpPr>
        <p:spPr bwMode="auto">
          <a:xfrm>
            <a:off x="782003" y="2252684"/>
            <a:ext cx="35019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2.5×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1.8÷0.02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</a:p>
        </p:txBody>
      </p:sp>
      <p:sp>
        <p:nvSpPr>
          <p:cNvPr id="23" name="TextBox 36"/>
          <p:cNvSpPr txBox="1">
            <a:spLocks noChangeArrowheads="1"/>
          </p:cNvSpPr>
          <p:nvPr/>
        </p:nvSpPr>
        <p:spPr bwMode="auto">
          <a:xfrm>
            <a:off x="4850962" y="2252684"/>
            <a:ext cx="46175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30×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7.5÷ (2.7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1.2)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</a:p>
        </p:txBody>
      </p:sp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611564" y="2758479"/>
            <a:ext cx="350196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=2.5×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=2.5×93.2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=233</a:t>
            </a:r>
          </a:p>
        </p:txBody>
      </p:sp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4680524" y="2756738"/>
            <a:ext cx="350196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=30×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7.5÷1.5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=30×5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=150</a:t>
            </a:r>
          </a:p>
        </p:txBody>
      </p:sp>
      <p:sp>
        <p:nvSpPr>
          <p:cNvPr id="26" name="矩形标注 25"/>
          <p:cNvSpPr/>
          <p:nvPr/>
        </p:nvSpPr>
        <p:spPr>
          <a:xfrm>
            <a:off x="2061188" y="1707654"/>
            <a:ext cx="2448272" cy="576064"/>
          </a:xfrm>
          <a:prstGeom prst="wedgeRectCallout">
            <a:avLst>
              <a:gd name="adj1" fmla="val -59548"/>
              <a:gd name="adj2" fmla="val 5862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除→加→乘</a:t>
            </a:r>
          </a:p>
        </p:txBody>
      </p:sp>
      <p:sp>
        <p:nvSpPr>
          <p:cNvPr id="27" name="矩形标注 26"/>
          <p:cNvSpPr/>
          <p:nvPr/>
        </p:nvSpPr>
        <p:spPr>
          <a:xfrm>
            <a:off x="6408712" y="1748628"/>
            <a:ext cx="2448272" cy="576064"/>
          </a:xfrm>
          <a:prstGeom prst="wedgeRectCallout">
            <a:avLst>
              <a:gd name="adj1" fmla="val -59548"/>
              <a:gd name="adj2" fmla="val 5862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减→除→乘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21" name="TextBox 36"/>
          <p:cNvSpPr txBox="1">
            <a:spLocks noChangeArrowheads="1"/>
          </p:cNvSpPr>
          <p:nvPr/>
        </p:nvSpPr>
        <p:spPr bwMode="auto">
          <a:xfrm>
            <a:off x="421963" y="915566"/>
            <a:ext cx="79664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先说出下面各题的运算顺序，再计算。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782002" y="2211712"/>
            <a:ext cx="41915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2.5×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(3.2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1.8)÷0.02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886459" y="2211712"/>
            <a:ext cx="42575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8.3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(3.6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2.9)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÷0.72</a:t>
            </a: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611564" y="2717507"/>
            <a:ext cx="350196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=2.5×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5÷0.02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=2.5×250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=625</a:t>
            </a:r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4716020" y="2715766"/>
            <a:ext cx="350196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［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8.3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6.5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］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÷0.72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=1.8÷0.72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=2.5</a:t>
            </a:r>
          </a:p>
        </p:txBody>
      </p:sp>
      <p:sp>
        <p:nvSpPr>
          <p:cNvPr id="16" name="矩形标注 15"/>
          <p:cNvSpPr/>
          <p:nvPr/>
        </p:nvSpPr>
        <p:spPr>
          <a:xfrm>
            <a:off x="1331640" y="1635648"/>
            <a:ext cx="2592288" cy="576064"/>
          </a:xfrm>
          <a:prstGeom prst="wedgeRectCallout">
            <a:avLst>
              <a:gd name="adj1" fmla="val -36666"/>
              <a:gd name="adj2" fmla="val 7048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加→除→乘</a:t>
            </a:r>
          </a:p>
        </p:txBody>
      </p:sp>
      <p:sp>
        <p:nvSpPr>
          <p:cNvPr id="17" name="矩形标注 16"/>
          <p:cNvSpPr/>
          <p:nvPr/>
        </p:nvSpPr>
        <p:spPr>
          <a:xfrm>
            <a:off x="6444208" y="1707654"/>
            <a:ext cx="2448272" cy="576064"/>
          </a:xfrm>
          <a:prstGeom prst="wedgeRectCallout">
            <a:avLst>
              <a:gd name="adj1" fmla="val -59548"/>
              <a:gd name="adj2" fmla="val 5862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加→减→除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421963" y="339502"/>
            <a:ext cx="79664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根据要求添加合适的括号。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755576" y="1078166"/>
            <a:ext cx="40324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(1)36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24÷5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644008" y="1075877"/>
            <a:ext cx="36724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先加、再除、最后减</a:t>
            </a:r>
          </a:p>
        </p:txBody>
      </p:sp>
      <p:sp>
        <p:nvSpPr>
          <p:cNvPr id="5" name="TextBox 36"/>
          <p:cNvSpPr txBox="1">
            <a:spLocks noChangeArrowheads="1"/>
          </p:cNvSpPr>
          <p:nvPr/>
        </p:nvSpPr>
        <p:spPr bwMode="auto">
          <a:xfrm>
            <a:off x="755576" y="2769191"/>
            <a:ext cx="40324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(2)400÷5×45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37</a:t>
            </a:r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4644008" y="2766902"/>
            <a:ext cx="36724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先减、再乘、最后除</a:t>
            </a:r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2627784" y="1905095"/>
            <a:ext cx="40324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÷5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2627784" y="3723878"/>
            <a:ext cx="40324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400÷[5×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37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5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421963" y="339504"/>
            <a:ext cx="796646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一个塑料厂要生产塑料薄膜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吨。已经生产了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小时，每小时生产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0.28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吨。其余的任务要求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小时完成，平均每小时要生产多少吨？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1992923" y="2643760"/>
            <a:ext cx="4824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(2.45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－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0.28×5)÷3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0.35(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2195736" y="3363840"/>
            <a:ext cx="42484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答：平均每小时要生产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421963" y="339503"/>
            <a:ext cx="796646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王立和李祥合打一部书稿。开始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分钟，王立打了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255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个字，李祥打了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个字。照这样的速度，两个人合打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分钟打完了书稿。这部书稿一共有多少个字？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2267744" y="3076322"/>
            <a:ext cx="48245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(255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300)÷3×45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8325(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2280955" y="3725621"/>
            <a:ext cx="42484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答：这部书稿一共有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8325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全屏显示(16:9)</PresentationFormat>
  <Paragraphs>75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2023-01-16T13:31:12Z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1DF3278AFD8742AB940BD8E361711966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