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orient="horz" pos="6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65"/>
        <p:guide orient="horz" pos="600"/>
        <p:guide orient="horz" pos="664"/>
        <p:guide orient="horz" pos="3906"/>
        <p:guide orient="horz" pos="3861"/>
        <p:guide orient="horz" pos="6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60C26C-D1E7-477E-A671-E7DBD4DE054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b="1"/>
          </a:p>
        </p:txBody>
      </p:sp>
      <p:sp>
        <p:nvSpPr>
          <p:cNvPr id="1566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D9BD08-C79A-4828-A23F-833FB0C8E368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7A8BEC-6882-4C79-BF39-1019960A0DB9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179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1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BAE762-8476-4B4C-A56D-27DC2D8EFA3F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B6C96D-AD53-4D78-A15B-6A269369BEF7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384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38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DA256D-C721-4CC3-8AD9-5D023B6C56C8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8EF516-267C-4C60-9D65-8FAABB0C6E67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589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58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82D0BD-9014-40D0-9FD8-B7E5D17366A6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36F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36F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 b="52081"/>
          <a:stretch>
            <a:fillRect/>
          </a:stretch>
        </p:blipFill>
        <p:spPr>
          <a:xfrm>
            <a:off x="9013273" y="81026"/>
            <a:ext cx="3099633" cy="309963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26606" r="56893" b="26040"/>
          <a:stretch>
            <a:fillRect/>
          </a:stretch>
        </p:blipFill>
        <p:spPr>
          <a:xfrm>
            <a:off x="7131490" y="1850944"/>
            <a:ext cx="3152173" cy="315217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52646" r="39211"/>
          <a:stretch>
            <a:fillRect/>
          </a:stretch>
        </p:blipFill>
        <p:spPr>
          <a:xfrm>
            <a:off x="8994048" y="3691911"/>
            <a:ext cx="3104274" cy="3104275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/>
          <a:stretch>
            <a:fillRect/>
          </a:stretch>
        </p:blipFill>
        <p:spPr>
          <a:xfrm>
            <a:off x="8926008" y="0"/>
            <a:ext cx="3265993" cy="6858000"/>
          </a:xfrm>
          <a:custGeom>
            <a:avLst/>
            <a:gdLst>
              <a:gd name="connsiteX0" fmla="*/ 0 w 3265993"/>
              <a:gd name="connsiteY0" fmla="*/ 5229863 h 6858000"/>
              <a:gd name="connsiteX1" fmla="*/ 1620683 w 3265993"/>
              <a:gd name="connsiteY1" fmla="*/ 6858000 h 6858000"/>
              <a:gd name="connsiteX2" fmla="*/ 0 w 3265993"/>
              <a:gd name="connsiteY2" fmla="*/ 6858000 h 6858000"/>
              <a:gd name="connsiteX3" fmla="*/ 0 w 3265993"/>
              <a:gd name="connsiteY3" fmla="*/ 0 h 6858000"/>
              <a:gd name="connsiteX4" fmla="*/ 3265993 w 3265993"/>
              <a:gd name="connsiteY4" fmla="*/ 0 h 6858000"/>
              <a:gd name="connsiteX5" fmla="*/ 3265993 w 3265993"/>
              <a:gd name="connsiteY5" fmla="*/ 1636744 h 6858000"/>
              <a:gd name="connsiteX6" fmla="*/ 1636744 w 3265993"/>
              <a:gd name="connsiteY6" fmla="*/ 1 h 6858000"/>
              <a:gd name="connsiteX7" fmla="*/ 2 w 3265993"/>
              <a:gd name="connsiteY7" fmla="*/ 1629250 h 6858000"/>
              <a:gd name="connsiteX8" fmla="*/ 1629251 w 3265993"/>
              <a:gd name="connsiteY8" fmla="*/ 3265993 h 6858000"/>
              <a:gd name="connsiteX9" fmla="*/ 3265993 w 3265993"/>
              <a:gd name="connsiteY9" fmla="*/ 1636744 h 6858000"/>
              <a:gd name="connsiteX10" fmla="*/ 3265993 w 3265993"/>
              <a:gd name="connsiteY10" fmla="*/ 6858000 h 6858000"/>
              <a:gd name="connsiteX11" fmla="*/ 1620683 w 3265993"/>
              <a:gd name="connsiteY11" fmla="*/ 6858000 h 6858000"/>
              <a:gd name="connsiteX12" fmla="*/ 3257425 w 3265993"/>
              <a:gd name="connsiteY12" fmla="*/ 5228751 h 6858000"/>
              <a:gd name="connsiteX13" fmla="*/ 1628176 w 3265993"/>
              <a:gd name="connsiteY13" fmla="*/ 3592008 h 6858000"/>
              <a:gd name="connsiteX14" fmla="*/ 0 w 3265993"/>
              <a:gd name="connsiteY14" fmla="*/ 5212730 h 6858000"/>
              <a:gd name="connsiteX15" fmla="*/ 0 w 3265993"/>
              <a:gd name="connsiteY15" fmla="*/ 4885967 h 6858000"/>
              <a:gd name="connsiteX16" fmla="*/ 1459901 w 3265993"/>
              <a:gd name="connsiteY16" fmla="*/ 3432749 h 6858000"/>
              <a:gd name="connsiteX17" fmla="*/ 0 w 3265993"/>
              <a:gd name="connsiteY17" fmla="*/ 1966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5993" h="6858000">
                <a:moveTo>
                  <a:pt x="0" y="5229863"/>
                </a:moveTo>
                <a:lnTo>
                  <a:pt x="162068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265993" y="0"/>
                </a:lnTo>
                <a:lnTo>
                  <a:pt x="3265993" y="1636744"/>
                </a:lnTo>
                <a:lnTo>
                  <a:pt x="1636744" y="1"/>
                </a:lnTo>
                <a:lnTo>
                  <a:pt x="2" y="1629250"/>
                </a:lnTo>
                <a:lnTo>
                  <a:pt x="1629251" y="3265993"/>
                </a:lnTo>
                <a:lnTo>
                  <a:pt x="3265993" y="1636744"/>
                </a:lnTo>
                <a:lnTo>
                  <a:pt x="3265993" y="6858000"/>
                </a:lnTo>
                <a:lnTo>
                  <a:pt x="1620683" y="6858000"/>
                </a:lnTo>
                <a:lnTo>
                  <a:pt x="3257425" y="5228751"/>
                </a:lnTo>
                <a:lnTo>
                  <a:pt x="1628176" y="3592008"/>
                </a:lnTo>
                <a:lnTo>
                  <a:pt x="0" y="5212730"/>
                </a:lnTo>
                <a:lnTo>
                  <a:pt x="0" y="4885967"/>
                </a:lnTo>
                <a:lnTo>
                  <a:pt x="1459901" y="3432749"/>
                </a:lnTo>
                <a:lnTo>
                  <a:pt x="0" y="1966133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0" y="1371600"/>
            <a:ext cx="7111349" cy="4587240"/>
          </a:xfrm>
          <a:prstGeom prst="rect">
            <a:avLst/>
          </a:prstGeom>
          <a:solidFill>
            <a:srgbClr val="636F5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142" y="2314916"/>
            <a:ext cx="6038012" cy="2641902"/>
            <a:chOff x="6147269" y="2844265"/>
            <a:chExt cx="5198507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198507" cy="1589115"/>
              <a:chOff x="-4714868" y="2110674"/>
              <a:chExt cx="5198507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36F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198507" cy="944353"/>
                <a:chOff x="-4714868" y="2110674"/>
                <a:chExt cx="5198507" cy="94435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192395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0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r>
                    <a:rPr kumimoji="0" lang="en-US" altLang="zh-CN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36F5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.2 </a:t>
                  </a:r>
                  <a:r>
                    <a:rPr lang="zh-CN" altLang="en-US" sz="40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一个数除以小数</a:t>
                  </a:r>
                  <a:endParaRPr kumimoji="0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36F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小数除法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36F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60"/>
          <p:cNvSpPr txBox="1">
            <a:spLocks noChangeArrowheads="1"/>
          </p:cNvSpPr>
          <p:nvPr/>
        </p:nvSpPr>
        <p:spPr bwMode="auto">
          <a:xfrm>
            <a:off x="660400" y="1183897"/>
            <a:ext cx="786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把下面的算式转化成除数是整数的除法算式。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29151" y="2320168"/>
            <a:ext cx="60483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4.68÷1.2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÷12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29151" y="3019781"/>
            <a:ext cx="60483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5.2÷3.2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÷32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60058" y="3680827"/>
            <a:ext cx="7416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2.38÷0.34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 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          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29151" y="4430088"/>
            <a:ext cx="7416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161÷0.46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  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           </a:t>
            </a:r>
          </a:p>
        </p:txBody>
      </p:sp>
      <p:sp>
        <p:nvSpPr>
          <p:cNvPr id="162823" name="Rectangle 18"/>
          <p:cNvSpPr>
            <a:spLocks noChangeArrowheads="1"/>
          </p:cNvSpPr>
          <p:nvPr/>
        </p:nvSpPr>
        <p:spPr bwMode="auto">
          <a:xfrm>
            <a:off x="4673802" y="2536563"/>
            <a:ext cx="9112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24" name="Rectangle 19"/>
          <p:cNvSpPr>
            <a:spLocks noChangeArrowheads="1"/>
          </p:cNvSpPr>
          <p:nvPr/>
        </p:nvSpPr>
        <p:spPr bwMode="auto">
          <a:xfrm>
            <a:off x="4486477" y="3617651"/>
            <a:ext cx="8985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25" name="Rectangle 20"/>
          <p:cNvSpPr>
            <a:spLocks noChangeArrowheads="1"/>
          </p:cNvSpPr>
          <p:nvPr/>
        </p:nvSpPr>
        <p:spPr bwMode="auto">
          <a:xfrm>
            <a:off x="4788102" y="4611427"/>
            <a:ext cx="9302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26" name="Rectangle 21"/>
          <p:cNvSpPr>
            <a:spLocks noChangeArrowheads="1"/>
          </p:cNvSpPr>
          <p:nvPr/>
        </p:nvSpPr>
        <p:spPr bwMode="auto">
          <a:xfrm>
            <a:off x="6481964" y="4611427"/>
            <a:ext cx="9318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27" name="Rectangle 22"/>
          <p:cNvSpPr>
            <a:spLocks noChangeArrowheads="1"/>
          </p:cNvSpPr>
          <p:nvPr/>
        </p:nvSpPr>
        <p:spPr bwMode="auto">
          <a:xfrm>
            <a:off x="4824614" y="5692513"/>
            <a:ext cx="95091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28" name="Rectangle 23"/>
          <p:cNvSpPr>
            <a:spLocks noChangeArrowheads="1"/>
          </p:cNvSpPr>
          <p:nvPr/>
        </p:nvSpPr>
        <p:spPr bwMode="auto">
          <a:xfrm>
            <a:off x="6481964" y="5692513"/>
            <a:ext cx="100171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8022" y="4447009"/>
            <a:ext cx="11334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4614" y="2304919"/>
            <a:ext cx="11334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46.8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5739" y="2995694"/>
            <a:ext cx="11334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0070" y="3642995"/>
            <a:ext cx="11334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0430" y="3655078"/>
            <a:ext cx="11334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9888" y="4430087"/>
            <a:ext cx="14938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16100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60400" y="1647394"/>
            <a:ext cx="362902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P30 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练习七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1994" y="2999122"/>
            <a:ext cx="25828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134.9÷9.5</a:t>
            </a: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0960" y="1727543"/>
            <a:ext cx="3917157" cy="3260725"/>
          </a:xfrm>
          <a:custGeom>
            <a:avLst/>
            <a:gdLst>
              <a:gd name="connsiteX0" fmla="*/ 0 w 5221287"/>
              <a:gd name="connsiteY0" fmla="*/ 0 h 3260725"/>
              <a:gd name="connsiteX1" fmla="*/ 3244214 w 5221287"/>
              <a:gd name="connsiteY1" fmla="*/ 0 h 3260725"/>
              <a:gd name="connsiteX2" fmla="*/ 2121858 w 5221287"/>
              <a:gd name="connsiteY2" fmla="*/ 44214 h 3260725"/>
              <a:gd name="connsiteX3" fmla="*/ 2149019 w 5221287"/>
              <a:gd name="connsiteY3" fmla="*/ 333925 h 3260725"/>
              <a:gd name="connsiteX4" fmla="*/ 2348195 w 5221287"/>
              <a:gd name="connsiteY4" fmla="*/ 623636 h 3260725"/>
              <a:gd name="connsiteX5" fmla="*/ 2384409 w 5221287"/>
              <a:gd name="connsiteY5" fmla="*/ 940507 h 3260725"/>
              <a:gd name="connsiteX6" fmla="*/ 3262595 w 5221287"/>
              <a:gd name="connsiteY6" fmla="*/ 750384 h 3260725"/>
              <a:gd name="connsiteX7" fmla="*/ 5055181 w 5221287"/>
              <a:gd name="connsiteY7" fmla="*/ 560261 h 3260725"/>
              <a:gd name="connsiteX8" fmla="*/ 5103204 w 5221287"/>
              <a:gd name="connsiteY8" fmla="*/ 0 h 3260725"/>
              <a:gd name="connsiteX9" fmla="*/ 5221287 w 5221287"/>
              <a:gd name="connsiteY9" fmla="*/ 0 h 3260725"/>
              <a:gd name="connsiteX10" fmla="*/ 5221287 w 5221287"/>
              <a:gd name="connsiteY10" fmla="*/ 1313554 h 3260725"/>
              <a:gd name="connsiteX11" fmla="*/ 5154769 w 5221287"/>
              <a:gd name="connsiteY11" fmla="*/ 1130630 h 3260725"/>
              <a:gd name="connsiteX12" fmla="*/ 2701280 w 5221287"/>
              <a:gd name="connsiteY12" fmla="*/ 1148737 h 3260725"/>
              <a:gd name="connsiteX13" fmla="*/ 2800868 w 5221287"/>
              <a:gd name="connsiteY13" fmla="*/ 1918281 h 3260725"/>
              <a:gd name="connsiteX14" fmla="*/ 3199221 w 5221287"/>
              <a:gd name="connsiteY14" fmla="*/ 1836800 h 3260725"/>
              <a:gd name="connsiteX15" fmla="*/ 3316916 w 5221287"/>
              <a:gd name="connsiteY15" fmla="*/ 2108404 h 3260725"/>
              <a:gd name="connsiteX16" fmla="*/ 4810737 w 5221287"/>
              <a:gd name="connsiteY16" fmla="*/ 1873014 h 3260725"/>
              <a:gd name="connsiteX17" fmla="*/ 5221287 w 5221287"/>
              <a:gd name="connsiteY17" fmla="*/ 1584109 h 3260725"/>
              <a:gd name="connsiteX18" fmla="*/ 5221287 w 5221287"/>
              <a:gd name="connsiteY18" fmla="*/ 3260725 h 3260725"/>
              <a:gd name="connsiteX19" fmla="*/ 0 w 5221287"/>
              <a:gd name="connsiteY19" fmla="*/ 3260725 h 32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21287" h="3260725">
                <a:moveTo>
                  <a:pt x="0" y="0"/>
                </a:moveTo>
                <a:lnTo>
                  <a:pt x="3244214" y="0"/>
                </a:lnTo>
                <a:lnTo>
                  <a:pt x="2121858" y="44214"/>
                </a:lnTo>
                <a:lnTo>
                  <a:pt x="2149019" y="333925"/>
                </a:lnTo>
                <a:lnTo>
                  <a:pt x="2348195" y="623636"/>
                </a:lnTo>
                <a:lnTo>
                  <a:pt x="2384409" y="940507"/>
                </a:lnTo>
                <a:lnTo>
                  <a:pt x="3262595" y="750384"/>
                </a:lnTo>
                <a:lnTo>
                  <a:pt x="5055181" y="560261"/>
                </a:lnTo>
                <a:lnTo>
                  <a:pt x="5103204" y="0"/>
                </a:lnTo>
                <a:lnTo>
                  <a:pt x="5221287" y="0"/>
                </a:lnTo>
                <a:lnTo>
                  <a:pt x="5221287" y="1313554"/>
                </a:lnTo>
                <a:lnTo>
                  <a:pt x="5154769" y="1130630"/>
                </a:lnTo>
                <a:lnTo>
                  <a:pt x="2701280" y="1148737"/>
                </a:lnTo>
                <a:lnTo>
                  <a:pt x="2800868" y="1918281"/>
                </a:lnTo>
                <a:lnTo>
                  <a:pt x="3199221" y="1836800"/>
                </a:lnTo>
                <a:lnTo>
                  <a:pt x="3316916" y="2108404"/>
                </a:lnTo>
                <a:lnTo>
                  <a:pt x="4810737" y="1873014"/>
                </a:lnTo>
                <a:lnTo>
                  <a:pt x="5221287" y="1584109"/>
                </a:lnTo>
                <a:lnTo>
                  <a:pt x="5221287" y="3260725"/>
                </a:lnTo>
                <a:lnTo>
                  <a:pt x="0" y="326072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60400" y="1102309"/>
            <a:ext cx="10858500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鸵鸟是世界上最大的鸟，它比天鹅重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多千克。算一算，图中鸵鸟的体重是天鹅的多少倍？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对话气泡: 圆角矩形 8"/>
          <p:cNvSpPr>
            <a:spLocks noChangeArrowheads="1"/>
          </p:cNvSpPr>
          <p:nvPr/>
        </p:nvSpPr>
        <p:spPr bwMode="auto">
          <a:xfrm>
            <a:off x="8371671" y="1760880"/>
            <a:ext cx="2983094" cy="587375"/>
          </a:xfrm>
          <a:prstGeom prst="wedgeRoundRectCallout">
            <a:avLst>
              <a:gd name="adj1" fmla="val -58653"/>
              <a:gd name="adj2" fmla="val 34347"/>
              <a:gd name="adj3" fmla="val 16667"/>
            </a:avLst>
          </a:prstGeom>
          <a:noFill/>
          <a:ln w="12700" algn="ctr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我有</a:t>
            </a: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134.9kg</a:t>
            </a: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重。</a:t>
            </a: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kern="0" dirty="0">
              <a:solidFill>
                <a:srgbClr val="00B0F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对话气泡: 圆角矩形 12"/>
          <p:cNvSpPr>
            <a:spLocks noChangeArrowheads="1"/>
          </p:cNvSpPr>
          <p:nvPr/>
        </p:nvSpPr>
        <p:spPr bwMode="auto">
          <a:xfrm>
            <a:off x="8333571" y="2770530"/>
            <a:ext cx="3021194" cy="587375"/>
          </a:xfrm>
          <a:prstGeom prst="wedgeRoundRectCallout">
            <a:avLst>
              <a:gd name="adj1" fmla="val -41787"/>
              <a:gd name="adj2" fmla="val 104009"/>
              <a:gd name="adj3" fmla="val 16667"/>
            </a:avLst>
          </a:prstGeom>
          <a:noFill/>
          <a:ln w="12700" algn="ctr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我只有</a:t>
            </a: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9.5kg</a:t>
            </a: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重。</a:t>
            </a: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kern="0" dirty="0">
              <a:solidFill>
                <a:srgbClr val="00B0F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8097" y="2084092"/>
            <a:ext cx="362902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P30 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练习七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539505" y="2999122"/>
            <a:ext cx="1463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=14.2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1853357" y="3914152"/>
            <a:ext cx="5084763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答：鸵鸟体重是天鹅的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14.2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4416259" y="2644563"/>
            <a:ext cx="2212975" cy="2881313"/>
            <a:chOff x="4762687" y="4791542"/>
            <a:chExt cx="2483383" cy="2490709"/>
          </a:xfrm>
        </p:grpSpPr>
        <p:pic>
          <p:nvPicPr>
            <p:cNvPr id="166916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6689">
              <a:off x="4762687" y="4791542"/>
              <a:ext cx="2483383" cy="249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17" name="图片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546" y="5005904"/>
              <a:ext cx="2115785" cy="178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579197" y="1114429"/>
            <a:ext cx="5757862" cy="53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想一想：除数是小数该怎么计算？</a:t>
            </a:r>
          </a:p>
        </p:txBody>
      </p:sp>
      <p:sp>
        <p:nvSpPr>
          <p:cNvPr id="7" name="箭头: 右 6"/>
          <p:cNvSpPr>
            <a:spLocks noChangeArrowheads="1"/>
          </p:cNvSpPr>
          <p:nvPr/>
        </p:nvSpPr>
        <p:spPr bwMode="auto">
          <a:xfrm rot="16200000">
            <a:off x="5416641" y="4293977"/>
            <a:ext cx="688975" cy="271462"/>
          </a:xfrm>
          <a:prstGeom prst="rightArrow">
            <a:avLst>
              <a:gd name="adj1" fmla="val 35370"/>
              <a:gd name="adj2" fmla="val 11869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EF7B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62626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>
            <a:spLocks noChangeArrowheads="1"/>
          </p:cNvSpPr>
          <p:nvPr/>
        </p:nvSpPr>
        <p:spPr bwMode="auto">
          <a:xfrm>
            <a:off x="579197" y="1645152"/>
            <a:ext cx="7285038" cy="530723"/>
          </a:xfrm>
          <a:prstGeom prst="homePlate">
            <a:avLst>
              <a:gd name="adj" fmla="val 375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EF7B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BF9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可以利用商不变的性质，把除数转化为整数再计算。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0400" y="1105138"/>
            <a:ext cx="769461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一、判断。（对的画“√”，错的画“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×”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0400" y="1875395"/>
            <a:ext cx="899953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小数除以小数，商一定是小数。（     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2983" y="2388567"/>
            <a:ext cx="10210369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两个数相除的商是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，被除数和除数同时扩大到原来的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倍，商变为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 （     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0400" y="3353935"/>
            <a:ext cx="9650413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3.5.73÷0.6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57.3÷6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573÷60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三个算式的商相等。 （     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2983" y="4039781"/>
            <a:ext cx="93249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4.2.75÷0.5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的商的最高位是个位。（     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85606" y="1904542"/>
            <a:ext cx="685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2152" y="2845155"/>
            <a:ext cx="685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80079" y="3377479"/>
            <a:ext cx="685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93600" y="4061007"/>
            <a:ext cx="685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六、巩固练习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 bwMode="auto">
          <a:xfrm>
            <a:off x="3535882" y="2235868"/>
            <a:ext cx="2352676" cy="2795289"/>
            <a:chOff x="3043685" y="2189288"/>
            <a:chExt cx="3136901" cy="2795581"/>
          </a:xfrm>
        </p:grpSpPr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290403" y="3661053"/>
              <a:ext cx="1149350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4074503" y="2189288"/>
              <a:ext cx="768349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760922" y="3098311"/>
              <a:ext cx="1151467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2 1</a:t>
              </a: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3763352" y="3676930"/>
              <a:ext cx="13504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3807802" y="4548559"/>
              <a:ext cx="1282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4324269" y="4523156"/>
              <a:ext cx="766233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4360252" y="2189288"/>
              <a:ext cx="764117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grpSp>
          <p:nvGrpSpPr>
            <p:cNvPr id="169009" name="Group 63"/>
            <p:cNvGrpSpPr/>
            <p:nvPr/>
          </p:nvGrpSpPr>
          <p:grpSpPr bwMode="auto">
            <a:xfrm>
              <a:off x="3043685" y="2653364"/>
              <a:ext cx="3136901" cy="670570"/>
              <a:chOff x="442" y="2010"/>
              <a:chExt cx="1482" cy="317"/>
            </a:xfrm>
          </p:grpSpPr>
          <p:pic>
            <p:nvPicPr>
              <p:cNvPr id="169010" name="图片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" y="2016"/>
                <a:ext cx="771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9011" name="Group 62"/>
              <p:cNvGrpSpPr/>
              <p:nvPr/>
            </p:nvGrpSpPr>
            <p:grpSpPr bwMode="auto">
              <a:xfrm>
                <a:off x="442" y="2010"/>
                <a:ext cx="1482" cy="255"/>
                <a:chOff x="442" y="2010"/>
                <a:chExt cx="1482" cy="255"/>
              </a:xfrm>
            </p:grpSpPr>
            <p:sp>
              <p:nvSpPr>
                <p:cNvPr id="4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42" y="2010"/>
                  <a:ext cx="635" cy="2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0.7</a:t>
                  </a:r>
                </a:p>
              </p:txBody>
            </p:sp>
            <p:sp>
              <p:nvSpPr>
                <p:cNvPr id="43" name="Rectangle 8"/>
                <p:cNvSpPr>
                  <a:spLocks noChangeArrowheads="1"/>
                </p:cNvSpPr>
                <p:nvPr/>
              </p:nvSpPr>
              <p:spPr bwMode="auto">
                <a:xfrm>
                  <a:off x="773" y="2047"/>
                  <a:ext cx="1151" cy="2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2.1 7</a:t>
                  </a:r>
                </a:p>
              </p:txBody>
            </p:sp>
          </p:grpSp>
        </p:grp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4296752" y="4094487"/>
              <a:ext cx="1149351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3969134" y="2728313"/>
              <a:ext cx="766233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4293377" y="2213731"/>
              <a:ext cx="766233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>
              <a:off x="3372828" y="2905624"/>
              <a:ext cx="192616" cy="1905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Line 100"/>
            <p:cNvSpPr>
              <a:spLocks noChangeShapeType="1"/>
            </p:cNvSpPr>
            <p:nvPr/>
          </p:nvSpPr>
          <p:spPr bwMode="auto">
            <a:xfrm>
              <a:off x="4048822" y="2981405"/>
              <a:ext cx="192617" cy="1905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8975" name="Group 63"/>
          <p:cNvGrpSpPr/>
          <p:nvPr/>
        </p:nvGrpSpPr>
        <p:grpSpPr bwMode="auto">
          <a:xfrm>
            <a:off x="1651519" y="2691480"/>
            <a:ext cx="2393950" cy="628650"/>
            <a:chOff x="436" y="2006"/>
            <a:chExt cx="1508" cy="297"/>
          </a:xfrm>
        </p:grpSpPr>
        <p:pic>
          <p:nvPicPr>
            <p:cNvPr id="168976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" y="2015"/>
              <a:ext cx="5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8977" name="Group 62"/>
            <p:cNvGrpSpPr/>
            <p:nvPr/>
          </p:nvGrpSpPr>
          <p:grpSpPr bwMode="auto">
            <a:xfrm>
              <a:off x="436" y="2006"/>
              <a:ext cx="1508" cy="232"/>
              <a:chOff x="436" y="2006"/>
              <a:chExt cx="1508" cy="232"/>
            </a:xfrm>
          </p:grpSpPr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436" y="2006"/>
                <a:ext cx="635" cy="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2.1</a:t>
                </a: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793" y="2020"/>
                <a:ext cx="1151" cy="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8.4</a:t>
                </a:r>
              </a:p>
            </p:txBody>
          </p:sp>
        </p:grpSp>
      </p:grpSp>
      <p:grpSp>
        <p:nvGrpSpPr>
          <p:cNvPr id="83" name="组合 82"/>
          <p:cNvGrpSpPr/>
          <p:nvPr/>
        </p:nvGrpSpPr>
        <p:grpSpPr bwMode="auto">
          <a:xfrm>
            <a:off x="1905519" y="2235869"/>
            <a:ext cx="1177925" cy="2025352"/>
            <a:chOff x="870520" y="2189288"/>
            <a:chExt cx="1569110" cy="2024913"/>
          </a:xfrm>
        </p:grpSpPr>
        <p:sp>
          <p:nvSpPr>
            <p:cNvPr id="9" name="Line 99"/>
            <p:cNvSpPr>
              <a:spLocks noChangeShapeType="1"/>
            </p:cNvSpPr>
            <p:nvPr/>
          </p:nvSpPr>
          <p:spPr bwMode="auto">
            <a:xfrm>
              <a:off x="870520" y="2900320"/>
              <a:ext cx="192439" cy="1904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559913" y="2189288"/>
              <a:ext cx="767637" cy="4615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289231" y="3166976"/>
              <a:ext cx="1150399" cy="4615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8 4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287116" y="3717719"/>
              <a:ext cx="9346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289231" y="3705022"/>
              <a:ext cx="778211" cy="4615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551454" y="3752636"/>
              <a:ext cx="765523" cy="4615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20" name="Line 100"/>
            <p:cNvSpPr>
              <a:spLocks noChangeShapeType="1"/>
            </p:cNvSpPr>
            <p:nvPr/>
          </p:nvSpPr>
          <p:spPr bwMode="auto">
            <a:xfrm>
              <a:off x="1621240" y="2928638"/>
              <a:ext cx="190323" cy="1904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76476" y="1035644"/>
            <a:ext cx="489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二、列竖式计算下面各题。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10732" y="1624851"/>
            <a:ext cx="1868488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8.4÷2.1=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72101" y="1612816"/>
            <a:ext cx="18700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2.17÷0.7=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27952" y="1638110"/>
            <a:ext cx="2376488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29.16÷0.36=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24923" y="1624851"/>
            <a:ext cx="21637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9.54÷5.3=</a:t>
            </a:r>
          </a:p>
        </p:txBody>
      </p:sp>
      <p:grpSp>
        <p:nvGrpSpPr>
          <p:cNvPr id="86" name="组合 85"/>
          <p:cNvGrpSpPr/>
          <p:nvPr/>
        </p:nvGrpSpPr>
        <p:grpSpPr bwMode="auto">
          <a:xfrm>
            <a:off x="5952058" y="2276575"/>
            <a:ext cx="2605088" cy="2825918"/>
            <a:chOff x="5533034" y="2234860"/>
            <a:chExt cx="3473451" cy="2826210"/>
          </a:xfrm>
        </p:grpSpPr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7414752" y="3661047"/>
              <a:ext cx="1149350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7232718" y="2249568"/>
              <a:ext cx="766233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6568085" y="3167284"/>
              <a:ext cx="1151467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2 8 8</a:t>
              </a:r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6565968" y="3699151"/>
              <a:ext cx="14647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6568085" y="3832515"/>
              <a:ext cx="778933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7107834" y="4100831"/>
              <a:ext cx="1058334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3 6  </a:t>
              </a:r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6610418" y="4594593"/>
              <a:ext cx="16044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7385118" y="4599357"/>
              <a:ext cx="768349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54" name="Text Box 11"/>
            <p:cNvSpPr txBox="1">
              <a:spLocks noChangeArrowheads="1"/>
            </p:cNvSpPr>
            <p:nvPr/>
          </p:nvSpPr>
          <p:spPr bwMode="auto">
            <a:xfrm>
              <a:off x="7120534" y="3675337"/>
              <a:ext cx="1058334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7544454" y="2234860"/>
              <a:ext cx="766233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grpSp>
          <p:nvGrpSpPr>
            <p:cNvPr id="168993" name="Group 63"/>
            <p:cNvGrpSpPr/>
            <p:nvPr/>
          </p:nvGrpSpPr>
          <p:grpSpPr bwMode="auto">
            <a:xfrm>
              <a:off x="5533034" y="2651246"/>
              <a:ext cx="3473451" cy="592301"/>
              <a:chOff x="305" y="2009"/>
              <a:chExt cx="1641" cy="280"/>
            </a:xfrm>
          </p:grpSpPr>
          <p:pic>
            <p:nvPicPr>
              <p:cNvPr id="168994" name="图片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" y="2009"/>
                <a:ext cx="847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8995" name="Group 62"/>
              <p:cNvGrpSpPr/>
              <p:nvPr/>
            </p:nvGrpSpPr>
            <p:grpSpPr bwMode="auto">
              <a:xfrm>
                <a:off x="305" y="2014"/>
                <a:ext cx="1641" cy="219"/>
                <a:chOff x="305" y="2014"/>
                <a:chExt cx="1641" cy="219"/>
              </a:xfrm>
            </p:grpSpPr>
            <p:sp>
              <p:nvSpPr>
                <p:cNvPr id="6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05" y="2015"/>
                  <a:ext cx="635" cy="2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0.36</a:t>
                  </a:r>
                </a:p>
              </p:txBody>
            </p:sp>
            <p:sp>
              <p:nvSpPr>
                <p:cNvPr id="61" name="Rectangle 8"/>
                <p:cNvSpPr>
                  <a:spLocks noChangeArrowheads="1"/>
                </p:cNvSpPr>
                <p:nvPr/>
              </p:nvSpPr>
              <p:spPr bwMode="auto">
                <a:xfrm>
                  <a:off x="795" y="2014"/>
                  <a:ext cx="1151" cy="2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2 9.1 6</a:t>
                  </a:r>
                </a:p>
              </p:txBody>
            </p:sp>
          </p:grpSp>
        </p:grpSp>
        <p:sp>
          <p:nvSpPr>
            <p:cNvPr id="45" name="Line 99"/>
            <p:cNvSpPr>
              <a:spLocks noChangeShapeType="1"/>
            </p:cNvSpPr>
            <p:nvPr/>
          </p:nvSpPr>
          <p:spPr bwMode="auto">
            <a:xfrm>
              <a:off x="5884458" y="2948056"/>
              <a:ext cx="192617" cy="1905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Line 100"/>
            <p:cNvSpPr>
              <a:spLocks noChangeShapeType="1"/>
            </p:cNvSpPr>
            <p:nvPr/>
          </p:nvSpPr>
          <p:spPr bwMode="auto">
            <a:xfrm>
              <a:off x="7269453" y="2940351"/>
              <a:ext cx="192616" cy="1905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 bwMode="auto">
          <a:xfrm>
            <a:off x="8899250" y="2273968"/>
            <a:ext cx="2401881" cy="2795290"/>
            <a:chOff x="3030985" y="2189288"/>
            <a:chExt cx="3204635" cy="2795581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auto">
            <a:xfrm>
              <a:off x="3797727" y="3661053"/>
              <a:ext cx="1150112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4 2 4</a:t>
              </a:r>
            </a:p>
          </p:txBody>
        </p:sp>
        <p:sp>
          <p:nvSpPr>
            <p:cNvPr id="90" name="Text Box 10"/>
            <p:cNvSpPr txBox="1">
              <a:spLocks noChangeArrowheads="1"/>
            </p:cNvSpPr>
            <p:nvPr/>
          </p:nvSpPr>
          <p:spPr bwMode="auto">
            <a:xfrm>
              <a:off x="4075194" y="2189288"/>
              <a:ext cx="766742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3785019" y="3167290"/>
              <a:ext cx="1152231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5 3</a:t>
              </a:r>
            </a:p>
          </p:txBody>
        </p:sp>
        <p:sp>
          <p:nvSpPr>
            <p:cNvPr id="92" name="Line 12"/>
            <p:cNvSpPr>
              <a:spLocks noChangeShapeType="1"/>
            </p:cNvSpPr>
            <p:nvPr/>
          </p:nvSpPr>
          <p:spPr bwMode="auto">
            <a:xfrm>
              <a:off x="3763838" y="3676930"/>
              <a:ext cx="1349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3808317" y="4548559"/>
              <a:ext cx="12814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auto">
            <a:xfrm>
              <a:off x="4323009" y="4523156"/>
              <a:ext cx="766742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95" name="Text Box 10"/>
            <p:cNvSpPr txBox="1">
              <a:spLocks noChangeArrowheads="1"/>
            </p:cNvSpPr>
            <p:nvPr/>
          </p:nvSpPr>
          <p:spPr bwMode="auto">
            <a:xfrm>
              <a:off x="4361134" y="2189288"/>
              <a:ext cx="762506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</p:txBody>
        </p:sp>
        <p:grpSp>
          <p:nvGrpSpPr>
            <p:cNvPr id="169027" name="Group 63"/>
            <p:cNvGrpSpPr/>
            <p:nvPr/>
          </p:nvGrpSpPr>
          <p:grpSpPr bwMode="auto">
            <a:xfrm>
              <a:off x="3030985" y="2636438"/>
              <a:ext cx="3204635" cy="596532"/>
              <a:chOff x="436" y="2002"/>
              <a:chExt cx="1514" cy="282"/>
            </a:xfrm>
          </p:grpSpPr>
          <p:pic>
            <p:nvPicPr>
              <p:cNvPr id="169028" name="图片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" y="2003"/>
                <a:ext cx="771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9029" name="Group 62"/>
              <p:cNvGrpSpPr/>
              <p:nvPr/>
            </p:nvGrpSpPr>
            <p:grpSpPr bwMode="auto">
              <a:xfrm>
                <a:off x="436" y="2002"/>
                <a:ext cx="1514" cy="222"/>
                <a:chOff x="436" y="2002"/>
                <a:chExt cx="1514" cy="222"/>
              </a:xfrm>
            </p:grpSpPr>
            <p:sp>
              <p:nvSpPr>
                <p:cNvPr id="1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36" y="2006"/>
                  <a:ext cx="635" cy="2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5.3</a:t>
                  </a:r>
                </a:p>
              </p:txBody>
            </p:sp>
            <p:sp>
              <p:nvSpPr>
                <p:cNvPr id="104" name="Rectangle 8"/>
                <p:cNvSpPr>
                  <a:spLocks noChangeArrowheads="1"/>
                </p:cNvSpPr>
                <p:nvPr/>
              </p:nvSpPr>
              <p:spPr bwMode="auto">
                <a:xfrm>
                  <a:off x="799" y="2002"/>
                  <a:ext cx="1151" cy="2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9.5 4</a:t>
                  </a:r>
                </a:p>
              </p:txBody>
            </p:sp>
          </p:grpSp>
        </p:grpSp>
        <p:sp>
          <p:nvSpPr>
            <p:cNvPr id="98" name="Text Box 10"/>
            <p:cNvSpPr txBox="1">
              <a:spLocks noChangeArrowheads="1"/>
            </p:cNvSpPr>
            <p:nvPr/>
          </p:nvSpPr>
          <p:spPr bwMode="auto">
            <a:xfrm>
              <a:off x="3814672" y="4094487"/>
              <a:ext cx="1147995" cy="8310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4 2 4</a:t>
              </a: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4028485" y="2630826"/>
              <a:ext cx="764623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100" name="Text Box 10"/>
            <p:cNvSpPr txBox="1">
              <a:spLocks noChangeArrowheads="1"/>
            </p:cNvSpPr>
            <p:nvPr/>
          </p:nvSpPr>
          <p:spPr bwMode="auto">
            <a:xfrm>
              <a:off x="4229814" y="2208340"/>
              <a:ext cx="764623" cy="4617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88" name="Line 99"/>
            <p:cNvSpPr>
              <a:spLocks noChangeShapeType="1"/>
            </p:cNvSpPr>
            <p:nvPr/>
          </p:nvSpPr>
          <p:spPr bwMode="auto">
            <a:xfrm>
              <a:off x="3384014" y="2924454"/>
              <a:ext cx="192745" cy="1905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Line 100"/>
            <p:cNvSpPr>
              <a:spLocks noChangeShapeType="1"/>
            </p:cNvSpPr>
            <p:nvPr/>
          </p:nvSpPr>
          <p:spPr bwMode="auto">
            <a:xfrm>
              <a:off x="4147164" y="2903590"/>
              <a:ext cx="192744" cy="1905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3213903" y="1611966"/>
            <a:ext cx="685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5378651" y="1612816"/>
            <a:ext cx="97313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8139123" y="1624851"/>
            <a:ext cx="685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81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10428106" y="1624851"/>
            <a:ext cx="8159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1.8</a:t>
            </a:r>
          </a:p>
        </p:txBody>
      </p:sp>
      <p:sp>
        <p:nvSpPr>
          <p:cNvPr id="7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六、巩固练习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155701"/>
            <a:ext cx="10858500" cy="114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三、长颈鹿平均每小时行进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50.18km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，非洲象平均每小时行进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38.6km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。长颈鹿行进的平均速度是非洲象的多少倍？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57712" y="2621299"/>
            <a:ext cx="3063875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50.18÷38.6=1.3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13274" y="3565606"/>
            <a:ext cx="6135687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答：长颈鹿行进的平均速度是非洲象的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六、巩固练习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160343"/>
            <a:ext cx="11087904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四、一根铁丝长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15.9m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，把它剪成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0.3m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长的小段。一共可以剪多少段？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8977" y="2062927"/>
            <a:ext cx="4100513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15.9÷0.3=53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（段）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78977" y="2923770"/>
            <a:ext cx="4951413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答：一共可以剪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段。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六、巩固练习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 b="52081"/>
          <a:stretch>
            <a:fillRect/>
          </a:stretch>
        </p:blipFill>
        <p:spPr>
          <a:xfrm>
            <a:off x="9013273" y="81026"/>
            <a:ext cx="3099633" cy="309963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26606" r="56893" b="26040"/>
          <a:stretch>
            <a:fillRect/>
          </a:stretch>
        </p:blipFill>
        <p:spPr>
          <a:xfrm>
            <a:off x="7131490" y="1850944"/>
            <a:ext cx="3152173" cy="315217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52646" r="39211"/>
          <a:stretch>
            <a:fillRect/>
          </a:stretch>
        </p:blipFill>
        <p:spPr>
          <a:xfrm>
            <a:off x="8994048" y="3691911"/>
            <a:ext cx="3104274" cy="3104275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/>
          <a:stretch>
            <a:fillRect/>
          </a:stretch>
        </p:blipFill>
        <p:spPr>
          <a:xfrm>
            <a:off x="8926008" y="0"/>
            <a:ext cx="3265993" cy="6858000"/>
          </a:xfrm>
          <a:custGeom>
            <a:avLst/>
            <a:gdLst>
              <a:gd name="connsiteX0" fmla="*/ 0 w 3265993"/>
              <a:gd name="connsiteY0" fmla="*/ 5229863 h 6858000"/>
              <a:gd name="connsiteX1" fmla="*/ 1620683 w 3265993"/>
              <a:gd name="connsiteY1" fmla="*/ 6858000 h 6858000"/>
              <a:gd name="connsiteX2" fmla="*/ 0 w 3265993"/>
              <a:gd name="connsiteY2" fmla="*/ 6858000 h 6858000"/>
              <a:gd name="connsiteX3" fmla="*/ 0 w 3265993"/>
              <a:gd name="connsiteY3" fmla="*/ 0 h 6858000"/>
              <a:gd name="connsiteX4" fmla="*/ 3265993 w 3265993"/>
              <a:gd name="connsiteY4" fmla="*/ 0 h 6858000"/>
              <a:gd name="connsiteX5" fmla="*/ 3265993 w 3265993"/>
              <a:gd name="connsiteY5" fmla="*/ 1636744 h 6858000"/>
              <a:gd name="connsiteX6" fmla="*/ 1636744 w 3265993"/>
              <a:gd name="connsiteY6" fmla="*/ 1 h 6858000"/>
              <a:gd name="connsiteX7" fmla="*/ 2 w 3265993"/>
              <a:gd name="connsiteY7" fmla="*/ 1629250 h 6858000"/>
              <a:gd name="connsiteX8" fmla="*/ 1629251 w 3265993"/>
              <a:gd name="connsiteY8" fmla="*/ 3265993 h 6858000"/>
              <a:gd name="connsiteX9" fmla="*/ 3265993 w 3265993"/>
              <a:gd name="connsiteY9" fmla="*/ 1636744 h 6858000"/>
              <a:gd name="connsiteX10" fmla="*/ 3265993 w 3265993"/>
              <a:gd name="connsiteY10" fmla="*/ 6858000 h 6858000"/>
              <a:gd name="connsiteX11" fmla="*/ 1620683 w 3265993"/>
              <a:gd name="connsiteY11" fmla="*/ 6858000 h 6858000"/>
              <a:gd name="connsiteX12" fmla="*/ 3257425 w 3265993"/>
              <a:gd name="connsiteY12" fmla="*/ 5228751 h 6858000"/>
              <a:gd name="connsiteX13" fmla="*/ 1628176 w 3265993"/>
              <a:gd name="connsiteY13" fmla="*/ 3592008 h 6858000"/>
              <a:gd name="connsiteX14" fmla="*/ 0 w 3265993"/>
              <a:gd name="connsiteY14" fmla="*/ 5212730 h 6858000"/>
              <a:gd name="connsiteX15" fmla="*/ 0 w 3265993"/>
              <a:gd name="connsiteY15" fmla="*/ 4885967 h 6858000"/>
              <a:gd name="connsiteX16" fmla="*/ 1459901 w 3265993"/>
              <a:gd name="connsiteY16" fmla="*/ 3432749 h 6858000"/>
              <a:gd name="connsiteX17" fmla="*/ 0 w 3265993"/>
              <a:gd name="connsiteY17" fmla="*/ 1966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5993" h="6858000">
                <a:moveTo>
                  <a:pt x="0" y="5229863"/>
                </a:moveTo>
                <a:lnTo>
                  <a:pt x="162068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265993" y="0"/>
                </a:lnTo>
                <a:lnTo>
                  <a:pt x="3265993" y="1636744"/>
                </a:lnTo>
                <a:lnTo>
                  <a:pt x="1636744" y="1"/>
                </a:lnTo>
                <a:lnTo>
                  <a:pt x="2" y="1629250"/>
                </a:lnTo>
                <a:lnTo>
                  <a:pt x="1629251" y="3265993"/>
                </a:lnTo>
                <a:lnTo>
                  <a:pt x="3265993" y="1636744"/>
                </a:lnTo>
                <a:lnTo>
                  <a:pt x="3265993" y="6858000"/>
                </a:lnTo>
                <a:lnTo>
                  <a:pt x="1620683" y="6858000"/>
                </a:lnTo>
                <a:lnTo>
                  <a:pt x="3257425" y="5228751"/>
                </a:lnTo>
                <a:lnTo>
                  <a:pt x="1628176" y="3592008"/>
                </a:lnTo>
                <a:lnTo>
                  <a:pt x="0" y="5212730"/>
                </a:lnTo>
                <a:lnTo>
                  <a:pt x="0" y="4885967"/>
                </a:lnTo>
                <a:lnTo>
                  <a:pt x="1459901" y="3432749"/>
                </a:lnTo>
                <a:lnTo>
                  <a:pt x="0" y="1966133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0" y="1371600"/>
            <a:ext cx="7111349" cy="4587240"/>
          </a:xfrm>
          <a:prstGeom prst="rect">
            <a:avLst/>
          </a:prstGeom>
          <a:solidFill>
            <a:srgbClr val="636F5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36F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36F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小数除法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36F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351725" y="1787012"/>
            <a:ext cx="24622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7.65÷85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grpSp>
        <p:nvGrpSpPr>
          <p:cNvPr id="4" name="Group 97"/>
          <p:cNvGrpSpPr/>
          <p:nvPr/>
        </p:nvGrpSpPr>
        <p:grpSpPr bwMode="auto">
          <a:xfrm>
            <a:off x="2603834" y="2605123"/>
            <a:ext cx="1882775" cy="2448964"/>
            <a:chOff x="4245" y="348"/>
            <a:chExt cx="1044" cy="1096"/>
          </a:xfrm>
        </p:grpSpPr>
        <p:grpSp>
          <p:nvGrpSpPr>
            <p:cNvPr id="150533" name="Group 74"/>
            <p:cNvGrpSpPr/>
            <p:nvPr/>
          </p:nvGrpSpPr>
          <p:grpSpPr bwMode="auto">
            <a:xfrm>
              <a:off x="4245" y="348"/>
              <a:ext cx="1044" cy="1096"/>
              <a:chOff x="4291" y="2026"/>
              <a:chExt cx="1044" cy="1096"/>
            </a:xfrm>
          </p:grpSpPr>
          <p:sp>
            <p:nvSpPr>
              <p:cNvPr id="150534" name="Text Box 29"/>
              <p:cNvSpPr txBox="1">
                <a:spLocks noChangeArrowheads="1"/>
              </p:cNvSpPr>
              <p:nvPr/>
            </p:nvSpPr>
            <p:spPr bwMode="auto">
              <a:xfrm>
                <a:off x="4291" y="2278"/>
                <a:ext cx="63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85</a:t>
                </a:r>
              </a:p>
            </p:txBody>
          </p:sp>
          <p:sp>
            <p:nvSpPr>
              <p:cNvPr id="150535" name="Text Box 30"/>
              <p:cNvSpPr txBox="1">
                <a:spLocks noChangeArrowheads="1"/>
              </p:cNvSpPr>
              <p:nvPr/>
            </p:nvSpPr>
            <p:spPr bwMode="auto">
              <a:xfrm>
                <a:off x="4650" y="2308"/>
                <a:ext cx="68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7.</a:t>
                </a:r>
                <a:r>
                  <a:rPr lang="zh-CN" altLang="en-US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150536" name="Text Box 77"/>
              <p:cNvSpPr txBox="1">
                <a:spLocks noChangeArrowheads="1"/>
              </p:cNvSpPr>
              <p:nvPr/>
            </p:nvSpPr>
            <p:spPr bwMode="auto">
              <a:xfrm>
                <a:off x="4655" y="2026"/>
                <a:ext cx="54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0. 09</a:t>
                </a:r>
              </a:p>
            </p:txBody>
          </p:sp>
          <p:sp>
            <p:nvSpPr>
              <p:cNvPr id="150537" name="Text Box 78"/>
              <p:cNvSpPr txBox="1">
                <a:spLocks noChangeArrowheads="1"/>
              </p:cNvSpPr>
              <p:nvPr/>
            </p:nvSpPr>
            <p:spPr bwMode="auto">
              <a:xfrm>
                <a:off x="4655" y="2541"/>
                <a:ext cx="54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7  65</a:t>
                </a:r>
              </a:p>
            </p:txBody>
          </p:sp>
          <p:sp>
            <p:nvSpPr>
              <p:cNvPr id="11" name="Line 79"/>
              <p:cNvSpPr>
                <a:spLocks noChangeShapeType="1"/>
              </p:cNvSpPr>
              <p:nvPr/>
            </p:nvSpPr>
            <p:spPr bwMode="auto">
              <a:xfrm>
                <a:off x="4611" y="2882"/>
                <a:ext cx="6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539" name="Text Box 82"/>
              <p:cNvSpPr txBox="1">
                <a:spLocks noChangeArrowheads="1"/>
              </p:cNvSpPr>
              <p:nvPr/>
            </p:nvSpPr>
            <p:spPr bwMode="auto">
              <a:xfrm>
                <a:off x="4965" y="2882"/>
                <a:ext cx="25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</a:t>
                </a:r>
              </a:p>
            </p:txBody>
          </p:sp>
        </p:grpSp>
        <p:pic>
          <p:nvPicPr>
            <p:cNvPr id="150540" name="图片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" y="615"/>
              <a:ext cx="70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77"/>
          <p:cNvSpPr txBox="1">
            <a:spLocks noChangeArrowheads="1"/>
          </p:cNvSpPr>
          <p:nvPr/>
        </p:nvSpPr>
        <p:spPr bwMode="auto">
          <a:xfrm>
            <a:off x="4020162" y="1717313"/>
            <a:ext cx="14716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zh-CN" sz="2400" kern="0" noProof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0. 09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912064" y="1782044"/>
            <a:ext cx="22621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45÷36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7434789" y="1745110"/>
            <a:ext cx="16192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zh-CN" sz="2400" kern="0" noProof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1. 25</a:t>
            </a:r>
          </a:p>
        </p:txBody>
      </p:sp>
      <p:grpSp>
        <p:nvGrpSpPr>
          <p:cNvPr id="17" name="Group 97"/>
          <p:cNvGrpSpPr/>
          <p:nvPr/>
        </p:nvGrpSpPr>
        <p:grpSpPr bwMode="auto">
          <a:xfrm>
            <a:off x="6008113" y="2343919"/>
            <a:ext cx="1846263" cy="3896436"/>
            <a:chOff x="4272" y="366"/>
            <a:chExt cx="1023" cy="1743"/>
          </a:xfrm>
        </p:grpSpPr>
        <p:grpSp>
          <p:nvGrpSpPr>
            <p:cNvPr id="150545" name="Group 74"/>
            <p:cNvGrpSpPr/>
            <p:nvPr/>
          </p:nvGrpSpPr>
          <p:grpSpPr bwMode="auto">
            <a:xfrm>
              <a:off x="4272" y="366"/>
              <a:ext cx="1023" cy="1743"/>
              <a:chOff x="4318" y="2044"/>
              <a:chExt cx="1023" cy="1743"/>
            </a:xfrm>
          </p:grpSpPr>
          <p:sp>
            <p:nvSpPr>
              <p:cNvPr id="150546" name="Text Box 29"/>
              <p:cNvSpPr txBox="1">
                <a:spLocks noChangeArrowheads="1"/>
              </p:cNvSpPr>
              <p:nvPr/>
            </p:nvSpPr>
            <p:spPr bwMode="auto">
              <a:xfrm>
                <a:off x="4318" y="2283"/>
                <a:ext cx="63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36</a:t>
                </a:r>
              </a:p>
            </p:txBody>
          </p:sp>
          <p:sp>
            <p:nvSpPr>
              <p:cNvPr id="150547" name="Text Box 30"/>
              <p:cNvSpPr txBox="1">
                <a:spLocks noChangeArrowheads="1"/>
              </p:cNvSpPr>
              <p:nvPr/>
            </p:nvSpPr>
            <p:spPr bwMode="auto">
              <a:xfrm>
                <a:off x="4650" y="2308"/>
                <a:ext cx="68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45.</a:t>
                </a:r>
                <a:r>
                  <a:rPr lang="zh-CN" altLang="en-US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00</a:t>
                </a:r>
              </a:p>
            </p:txBody>
          </p:sp>
          <p:sp>
            <p:nvSpPr>
              <p:cNvPr id="150548" name="Text Box 77"/>
              <p:cNvSpPr txBox="1">
                <a:spLocks noChangeArrowheads="1"/>
              </p:cNvSpPr>
              <p:nvPr/>
            </p:nvSpPr>
            <p:spPr bwMode="auto">
              <a:xfrm>
                <a:off x="4742" y="2044"/>
                <a:ext cx="54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1. 25</a:t>
                </a:r>
              </a:p>
            </p:txBody>
          </p:sp>
          <p:sp>
            <p:nvSpPr>
              <p:cNvPr id="150549" name="Text Box 78"/>
              <p:cNvSpPr txBox="1">
                <a:spLocks noChangeArrowheads="1"/>
              </p:cNvSpPr>
              <p:nvPr/>
            </p:nvSpPr>
            <p:spPr bwMode="auto">
              <a:xfrm>
                <a:off x="4655" y="2541"/>
                <a:ext cx="54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36</a:t>
                </a:r>
              </a:p>
            </p:txBody>
          </p:sp>
          <p:sp>
            <p:nvSpPr>
              <p:cNvPr id="24" name="Line 79"/>
              <p:cNvSpPr>
                <a:spLocks noChangeShapeType="1"/>
              </p:cNvSpPr>
              <p:nvPr/>
            </p:nvSpPr>
            <p:spPr bwMode="auto">
              <a:xfrm>
                <a:off x="4657" y="2828"/>
                <a:ext cx="6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551" name="Text Box 82"/>
              <p:cNvSpPr txBox="1">
                <a:spLocks noChangeArrowheads="1"/>
              </p:cNvSpPr>
              <p:nvPr/>
            </p:nvSpPr>
            <p:spPr bwMode="auto">
              <a:xfrm>
                <a:off x="4750" y="2783"/>
                <a:ext cx="25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50552" name="Text Box 82"/>
              <p:cNvSpPr txBox="1">
                <a:spLocks noChangeArrowheads="1"/>
              </p:cNvSpPr>
              <p:nvPr/>
            </p:nvSpPr>
            <p:spPr bwMode="auto">
              <a:xfrm>
                <a:off x="4920" y="2783"/>
                <a:ext cx="25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50553" name="Text Box 82"/>
              <p:cNvSpPr txBox="1">
                <a:spLocks noChangeArrowheads="1"/>
              </p:cNvSpPr>
              <p:nvPr/>
            </p:nvSpPr>
            <p:spPr bwMode="auto">
              <a:xfrm>
                <a:off x="4750" y="2965"/>
                <a:ext cx="59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7  2</a:t>
                </a:r>
              </a:p>
            </p:txBody>
          </p:sp>
          <p:sp>
            <p:nvSpPr>
              <p:cNvPr id="28" name="Line 79"/>
              <p:cNvSpPr>
                <a:spLocks noChangeShapeType="1"/>
              </p:cNvSpPr>
              <p:nvPr/>
            </p:nvSpPr>
            <p:spPr bwMode="auto">
              <a:xfrm>
                <a:off x="4657" y="3217"/>
                <a:ext cx="6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555" name="Text Box 82"/>
              <p:cNvSpPr txBox="1">
                <a:spLocks noChangeArrowheads="1"/>
              </p:cNvSpPr>
              <p:nvPr/>
            </p:nvSpPr>
            <p:spPr bwMode="auto">
              <a:xfrm>
                <a:off x="4750" y="3192"/>
                <a:ext cx="59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1  80</a:t>
                </a:r>
              </a:p>
            </p:txBody>
          </p:sp>
          <p:sp>
            <p:nvSpPr>
              <p:cNvPr id="150556" name="Text Box 82"/>
              <p:cNvSpPr txBox="1">
                <a:spLocks noChangeArrowheads="1"/>
              </p:cNvSpPr>
              <p:nvPr/>
            </p:nvSpPr>
            <p:spPr bwMode="auto">
              <a:xfrm>
                <a:off x="4750" y="3370"/>
                <a:ext cx="59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1  80</a:t>
                </a:r>
              </a:p>
            </p:txBody>
          </p:sp>
          <p:sp>
            <p:nvSpPr>
              <p:cNvPr id="32" name="Line 79"/>
              <p:cNvSpPr>
                <a:spLocks noChangeShapeType="1"/>
              </p:cNvSpPr>
              <p:nvPr/>
            </p:nvSpPr>
            <p:spPr bwMode="auto">
              <a:xfrm>
                <a:off x="4657" y="3612"/>
                <a:ext cx="6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558" name="Text Box 82"/>
              <p:cNvSpPr txBox="1">
                <a:spLocks noChangeArrowheads="1"/>
              </p:cNvSpPr>
              <p:nvPr/>
            </p:nvSpPr>
            <p:spPr bwMode="auto">
              <a:xfrm>
                <a:off x="4998" y="3547"/>
                <a:ext cx="25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zh-CN" sz="2400" kern="0" noProof="1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</a:t>
                </a:r>
              </a:p>
            </p:txBody>
          </p:sp>
        </p:grpSp>
        <p:pic>
          <p:nvPicPr>
            <p:cNvPr id="150559" name="图片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" y="630"/>
              <a:ext cx="70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660400" y="1256368"/>
            <a:ext cx="27559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列竖式计算。</a:t>
            </a: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一、复习准备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6"/>
          <p:cNvSpPr>
            <a:spLocks noChangeArrowheads="1"/>
          </p:cNvSpPr>
          <p:nvPr/>
        </p:nvSpPr>
        <p:spPr bwMode="auto">
          <a:xfrm>
            <a:off x="2998004" y="1920683"/>
            <a:ext cx="5059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08828" y="1222183"/>
            <a:ext cx="63023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奶奶编“中国结”，编一个要用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0.85m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丝绳。</a:t>
            </a:r>
          </a:p>
        </p:txBody>
      </p:sp>
      <p:pic>
        <p:nvPicPr>
          <p:cNvPr id="152580" name="Picture 18" descr="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69" y="1805440"/>
            <a:ext cx="328612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1530351" y="2092778"/>
            <a:ext cx="2935305" cy="673100"/>
          </a:xfrm>
          <a:prstGeom prst="wedgeRoundRectCallout">
            <a:avLst>
              <a:gd name="adj1" fmla="val 57199"/>
              <a:gd name="adj2" fmla="val 4874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这里有</a:t>
            </a: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7.65m</a:t>
            </a: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丝绳。</a:t>
            </a:r>
            <a:endParaRPr lang="en-US" altLang="zh-CN" sz="2400" kern="0" dirty="0">
              <a:solidFill>
                <a:srgbClr val="00B0F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2582" name="AutoShape 27"/>
          <p:cNvSpPr>
            <a:spLocks noChangeArrowheads="1"/>
          </p:cNvSpPr>
          <p:nvPr/>
        </p:nvSpPr>
        <p:spPr bwMode="auto">
          <a:xfrm>
            <a:off x="6789755" y="2041978"/>
            <a:ext cx="5070754" cy="1071562"/>
          </a:xfrm>
          <a:prstGeom prst="wedgeRoundRectCallout">
            <a:avLst>
              <a:gd name="adj1" fmla="val -60167"/>
              <a:gd name="adj2" fmla="val 244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这些丝绳可以编几个“中国结”？</a:t>
            </a:r>
          </a:p>
          <a:p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80703" y="5277351"/>
            <a:ext cx="22542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7.65÷0.85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10741" y="5237664"/>
            <a:ext cx="1763712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二、导入新课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4"/>
          <p:cNvGraphicFramePr>
            <a:graphicFrameLocks noGrp="1"/>
          </p:cNvGraphicFramePr>
          <p:nvPr/>
        </p:nvGraphicFramePr>
        <p:xfrm>
          <a:off x="2674922" y="1617490"/>
          <a:ext cx="6549465" cy="4071616"/>
        </p:xfrm>
        <a:graphic>
          <a:graphicData uri="http://schemas.openxmlformats.org/drawingml/2006/table">
            <a:tbl>
              <a:tblPr/>
              <a:tblGrid>
                <a:gridCol w="654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472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学习提纲</a:t>
                      </a:r>
                    </a:p>
                  </a:txBody>
                  <a:tcPr marL="103549" marR="103549" marT="51752" marB="517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551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）当除数是小数时，应该怎样计算？</a:t>
                      </a:r>
                    </a:p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549" marR="103549" marT="51752" marB="517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169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）能否想办法把除数转化成整数来计算，同时又不能让商发生改变呢？</a:t>
                      </a:r>
                    </a:p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549" marR="103549" marT="51752" marB="517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169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）根据讨论的结果进行试算，把试算的情况在小组内汇总，向全班汇报。</a:t>
                      </a:r>
                    </a:p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549" marR="103549" marT="51752" marB="517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三、探究新知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36" y="2596731"/>
            <a:ext cx="12684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6"/>
          <p:cNvGrpSpPr/>
          <p:nvPr/>
        </p:nvGrpSpPr>
        <p:grpSpPr bwMode="auto">
          <a:xfrm>
            <a:off x="2750074" y="3109650"/>
            <a:ext cx="3454400" cy="839123"/>
            <a:chOff x="-486" y="3989"/>
            <a:chExt cx="2177" cy="396"/>
          </a:xfrm>
        </p:grpSpPr>
        <p:sp>
          <p:nvSpPr>
            <p:cNvPr id="11" name="Text Box 44"/>
            <p:cNvSpPr txBox="1">
              <a:spLocks noChangeArrowheads="1"/>
            </p:cNvSpPr>
            <p:nvPr/>
          </p:nvSpPr>
          <p:spPr bwMode="auto">
            <a:xfrm>
              <a:off x="-486" y="4167"/>
              <a:ext cx="2177" cy="2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扩大到它的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倍</a:t>
              </a:r>
            </a:p>
          </p:txBody>
        </p: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 flipV="1">
              <a:off x="492" y="3989"/>
              <a:ext cx="253" cy="1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4477274" y="2617367"/>
            <a:ext cx="78418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0.85</a:t>
            </a: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5513910" y="2630067"/>
            <a:ext cx="86914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7.6 5</a:t>
            </a:r>
          </a:p>
        </p:txBody>
      </p:sp>
      <p:sp>
        <p:nvSpPr>
          <p:cNvPr id="15" name="Oval 41"/>
          <p:cNvSpPr>
            <a:spLocks noChangeArrowheads="1"/>
          </p:cNvSpPr>
          <p:nvPr/>
        </p:nvSpPr>
        <p:spPr bwMode="auto">
          <a:xfrm>
            <a:off x="4558621" y="4213714"/>
            <a:ext cx="71437" cy="95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Line 42"/>
          <p:cNvSpPr>
            <a:spLocks noChangeShapeType="1"/>
          </p:cNvSpPr>
          <p:nvPr/>
        </p:nvSpPr>
        <p:spPr bwMode="auto">
          <a:xfrm>
            <a:off x="4736830" y="2811661"/>
            <a:ext cx="104775" cy="265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Line 43"/>
          <p:cNvSpPr>
            <a:spLocks noChangeShapeType="1"/>
          </p:cNvSpPr>
          <p:nvPr/>
        </p:nvSpPr>
        <p:spPr bwMode="auto">
          <a:xfrm>
            <a:off x="4530735" y="2614804"/>
            <a:ext cx="184150" cy="519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47"/>
          <p:cNvSpPr>
            <a:spLocks noChangeArrowheads="1"/>
          </p:cNvSpPr>
          <p:nvPr/>
        </p:nvSpPr>
        <p:spPr bwMode="auto">
          <a:xfrm>
            <a:off x="5593671" y="4218477"/>
            <a:ext cx="71437" cy="95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48"/>
          <p:cNvSpPr>
            <a:spLocks noChangeShapeType="1"/>
          </p:cNvSpPr>
          <p:nvPr/>
        </p:nvSpPr>
        <p:spPr bwMode="auto">
          <a:xfrm>
            <a:off x="5761544" y="2831715"/>
            <a:ext cx="106362" cy="266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49"/>
          <p:cNvGrpSpPr/>
          <p:nvPr/>
        </p:nvGrpSpPr>
        <p:grpSpPr bwMode="auto">
          <a:xfrm>
            <a:off x="6204474" y="3032648"/>
            <a:ext cx="3455988" cy="872531"/>
            <a:chOff x="355" y="3517"/>
            <a:chExt cx="2177" cy="412"/>
          </a:xfrm>
        </p:grpSpPr>
        <p:sp>
          <p:nvSpPr>
            <p:cNvPr id="14358" name="Text Box 50"/>
            <p:cNvSpPr txBox="1">
              <a:spLocks noChangeArrowheads="1"/>
            </p:cNvSpPr>
            <p:nvPr/>
          </p:nvSpPr>
          <p:spPr bwMode="auto">
            <a:xfrm>
              <a:off x="355" y="3711"/>
              <a:ext cx="2177" cy="2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扩大到它的</a:t>
              </a:r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100</a:t>
              </a:r>
              <a:r>
                <a:rPr lang="zh-CN" altLang="en-US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倍</a:t>
              </a:r>
            </a:p>
          </p:txBody>
        </p:sp>
        <p:sp>
          <p:nvSpPr>
            <p:cNvPr id="154639" name="Line 51"/>
            <p:cNvSpPr>
              <a:spLocks noChangeShapeType="1"/>
            </p:cNvSpPr>
            <p:nvPr/>
          </p:nvSpPr>
          <p:spPr bwMode="auto">
            <a:xfrm flipH="1" flipV="1">
              <a:off x="435" y="3517"/>
              <a:ext cx="254" cy="1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008944" y="1801716"/>
            <a:ext cx="176371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69369" y="1791248"/>
            <a:ext cx="17653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7.65÷0.85</a:t>
            </a:r>
          </a:p>
        </p:txBody>
      </p:sp>
      <p:sp>
        <p:nvSpPr>
          <p:cNvPr id="154642" name="文本框 10"/>
          <p:cNvSpPr txBox="1">
            <a:spLocks noChangeArrowheads="1"/>
          </p:cNvSpPr>
          <p:nvPr/>
        </p:nvSpPr>
        <p:spPr bwMode="auto">
          <a:xfrm>
            <a:off x="589870" y="1141048"/>
            <a:ext cx="575786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想一想：除数是小数该怎么计算？</a:t>
            </a:r>
          </a:p>
        </p:txBody>
      </p:sp>
      <p:sp>
        <p:nvSpPr>
          <p:cNvPr id="31" name="对话气泡: 圆角矩形 30"/>
          <p:cNvSpPr>
            <a:spLocks noChangeArrowheads="1"/>
          </p:cNvSpPr>
          <p:nvPr/>
        </p:nvSpPr>
        <p:spPr bwMode="auto">
          <a:xfrm>
            <a:off x="3854371" y="4537348"/>
            <a:ext cx="3250600" cy="739775"/>
          </a:xfrm>
          <a:prstGeom prst="wedgeRoundRectCallout">
            <a:avLst>
              <a:gd name="adj1" fmla="val 57843"/>
              <a:gd name="adj2" fmla="val -3454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这样做的根据是什么？</a:t>
            </a:r>
          </a:p>
        </p:txBody>
      </p:sp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3264" y="4522787"/>
            <a:ext cx="12906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-1.45833E-6 -2.22222E-6 C 0.00508 0.01759 0.01068 0.03496 0.01458 0.03797 C 0.01862 0.03912 0.02031 0.01435 0.02396 0.01435 C 0.02748 0.01297 0.03229 0.03218 0.03607 0.03218 C 0.03998 0.03056 0.04349 0.02014 0.04753 0.008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xit" presetSubtype="1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Motion origin="layout" path="M -2.5E-6 -2.22222E-6 C 0.00586 0.02176 0.01211 0.04537 0.01719 0.05 C 0.02175 0.05417 0.02396 0.01968 0.02813 0.01806 C 0.03242 0.01551 0.03802 0.04306 0.04258 0.0419 C 0.04701 0.03982 0.0513 0.025 0.05612 0.01065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xit" presetSubtype="1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8" grpId="1"/>
      <p:bldP spid="18" grpId="2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69" y="2900885"/>
            <a:ext cx="12684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4624907" y="2921521"/>
            <a:ext cx="78418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0.85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5661543" y="2934221"/>
            <a:ext cx="86914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7.6 5</a:t>
            </a:r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4884463" y="3126661"/>
            <a:ext cx="104775" cy="265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4713013" y="2897085"/>
            <a:ext cx="184150" cy="519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Line 48"/>
          <p:cNvSpPr>
            <a:spLocks noChangeShapeType="1"/>
          </p:cNvSpPr>
          <p:nvPr/>
        </p:nvSpPr>
        <p:spPr bwMode="auto">
          <a:xfrm>
            <a:off x="5934594" y="3136628"/>
            <a:ext cx="106362" cy="266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7704" name="文本框 10"/>
          <p:cNvSpPr txBox="1">
            <a:spLocks noChangeArrowheads="1"/>
          </p:cNvSpPr>
          <p:nvPr/>
        </p:nvSpPr>
        <p:spPr bwMode="auto">
          <a:xfrm>
            <a:off x="695226" y="1125015"/>
            <a:ext cx="575786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想一想：除数是小数该怎么计算？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0343" y="2284934"/>
            <a:ext cx="685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44081" y="3416197"/>
            <a:ext cx="1087438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7 6 5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5536132" y="4197871"/>
            <a:ext cx="1195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20343" y="4093096"/>
            <a:ext cx="685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06093" y="1656559"/>
            <a:ext cx="240982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53767" y="1618458"/>
            <a:ext cx="23050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45468" y="4890022"/>
            <a:ext cx="49212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答：这些丝绳可以编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个中国结。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85321" y="1688488"/>
            <a:ext cx="176371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55272" y="1664506"/>
            <a:ext cx="17653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7.65÷0.85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图片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23" y="1258855"/>
            <a:ext cx="5091636" cy="39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24" name="组合 28"/>
          <p:cNvGrpSpPr/>
          <p:nvPr/>
        </p:nvGrpSpPr>
        <p:grpSpPr bwMode="auto">
          <a:xfrm>
            <a:off x="5570437" y="4212341"/>
            <a:ext cx="1862138" cy="2490788"/>
            <a:chOff x="4762687" y="4791542"/>
            <a:chExt cx="2483383" cy="2490709"/>
          </a:xfrm>
        </p:grpSpPr>
        <p:pic>
          <p:nvPicPr>
            <p:cNvPr id="158725" name="图片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6689">
              <a:off x="4762687" y="4791542"/>
              <a:ext cx="2483383" cy="249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726" name="图片 3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546" y="5005904"/>
              <a:ext cx="2115785" cy="178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4" name="箭头: 五边形 16383"/>
          <p:cNvSpPr>
            <a:spLocks noChangeArrowheads="1"/>
          </p:cNvSpPr>
          <p:nvPr/>
        </p:nvSpPr>
        <p:spPr bwMode="auto">
          <a:xfrm>
            <a:off x="3738623" y="2163441"/>
            <a:ext cx="4787021" cy="563562"/>
          </a:xfrm>
          <a:prstGeom prst="homePlate">
            <a:avLst>
              <a:gd name="adj" fmla="val 375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EF7B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6262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小数的除法竖式是先划去小数点，变成整数除法再除。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00" y="952500"/>
            <a:ext cx="5706320" cy="417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48" name="组合 28"/>
          <p:cNvGrpSpPr/>
          <p:nvPr/>
        </p:nvGrpSpPr>
        <p:grpSpPr bwMode="auto">
          <a:xfrm>
            <a:off x="5778781" y="4119744"/>
            <a:ext cx="1862138" cy="2490788"/>
            <a:chOff x="4762687" y="4791542"/>
            <a:chExt cx="2483383" cy="2490709"/>
          </a:xfrm>
        </p:grpSpPr>
        <p:pic>
          <p:nvPicPr>
            <p:cNvPr id="159749" name="图片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6689">
              <a:off x="4762687" y="4791542"/>
              <a:ext cx="2483383" cy="249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750" name="图片 3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546" y="5005904"/>
              <a:ext cx="2115785" cy="178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4" name="箭头: 五边形 16383"/>
          <p:cNvSpPr>
            <a:spLocks noChangeArrowheads="1"/>
          </p:cNvSpPr>
          <p:nvPr/>
        </p:nvSpPr>
        <p:spPr bwMode="auto">
          <a:xfrm>
            <a:off x="3084513" y="1839508"/>
            <a:ext cx="6743700" cy="563562"/>
          </a:xfrm>
          <a:prstGeom prst="homePlate">
            <a:avLst>
              <a:gd name="adj" fmla="val 375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EF7B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6262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小数的除法竖式是先划去小数点，变成整数除法再除。</a:t>
            </a:r>
          </a:p>
        </p:txBody>
      </p:sp>
      <p:sp>
        <p:nvSpPr>
          <p:cNvPr id="9" name="箭头: 五边形 8"/>
          <p:cNvSpPr>
            <a:spLocks noChangeArrowheads="1"/>
          </p:cNvSpPr>
          <p:nvPr/>
        </p:nvSpPr>
        <p:spPr bwMode="auto">
          <a:xfrm>
            <a:off x="3084513" y="3201039"/>
            <a:ext cx="6743700" cy="561975"/>
          </a:xfrm>
          <a:prstGeom prst="homePlate">
            <a:avLst>
              <a:gd name="adj" fmla="val 37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EF7B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6262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商不变的规律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转化成除数是整数的除法。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14" name="Group 63"/>
          <p:cNvGrpSpPr/>
          <p:nvPr/>
        </p:nvGrpSpPr>
        <p:grpSpPr bwMode="auto">
          <a:xfrm>
            <a:off x="4931440" y="2873195"/>
            <a:ext cx="2605087" cy="862545"/>
            <a:chOff x="303" y="2006"/>
            <a:chExt cx="1641" cy="407"/>
          </a:xfrm>
        </p:grpSpPr>
        <p:pic>
          <p:nvPicPr>
            <p:cNvPr id="160815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2016"/>
              <a:ext cx="908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0816" name="Group 62"/>
            <p:cNvGrpSpPr/>
            <p:nvPr/>
          </p:nvGrpSpPr>
          <p:grpSpPr bwMode="auto">
            <a:xfrm>
              <a:off x="303" y="2006"/>
              <a:ext cx="1641" cy="232"/>
              <a:chOff x="303" y="2006"/>
              <a:chExt cx="1641" cy="232"/>
            </a:xfrm>
          </p:grpSpPr>
          <p:sp>
            <p:nvSpPr>
              <p:cNvPr id="70" name="Rectangle 8"/>
              <p:cNvSpPr>
                <a:spLocks noChangeArrowheads="1"/>
              </p:cNvSpPr>
              <p:nvPr/>
            </p:nvSpPr>
            <p:spPr bwMode="auto">
              <a:xfrm>
                <a:off x="793" y="2020"/>
                <a:ext cx="1151" cy="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2.3 8</a:t>
                </a:r>
              </a:p>
            </p:txBody>
          </p:sp>
          <p:sp>
            <p:nvSpPr>
              <p:cNvPr id="69" name="Text Box 9"/>
              <p:cNvSpPr txBox="1">
                <a:spLocks noChangeArrowheads="1"/>
              </p:cNvSpPr>
              <p:nvPr/>
            </p:nvSpPr>
            <p:spPr bwMode="auto">
              <a:xfrm>
                <a:off x="303" y="2006"/>
                <a:ext cx="635" cy="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0.34</a:t>
                </a:r>
              </a:p>
            </p:txBody>
          </p:sp>
        </p:grpSp>
      </p:grpSp>
      <p:grpSp>
        <p:nvGrpSpPr>
          <p:cNvPr id="160801" name="Group 63"/>
          <p:cNvGrpSpPr/>
          <p:nvPr/>
        </p:nvGrpSpPr>
        <p:grpSpPr bwMode="auto">
          <a:xfrm>
            <a:off x="2223165" y="2825565"/>
            <a:ext cx="2497137" cy="854607"/>
            <a:chOff x="371" y="2006"/>
            <a:chExt cx="1573" cy="404"/>
          </a:xfrm>
        </p:grpSpPr>
        <p:pic>
          <p:nvPicPr>
            <p:cNvPr id="160802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013"/>
              <a:ext cx="908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0803" name="Group 62"/>
            <p:cNvGrpSpPr/>
            <p:nvPr/>
          </p:nvGrpSpPr>
          <p:grpSpPr bwMode="auto">
            <a:xfrm>
              <a:off x="371" y="2006"/>
              <a:ext cx="1573" cy="232"/>
              <a:chOff x="371" y="2006"/>
              <a:chExt cx="1573" cy="232"/>
            </a:xfrm>
          </p:grpSpPr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371" y="2006"/>
                <a:ext cx="635" cy="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2.6</a:t>
                </a: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93" y="2020"/>
                <a:ext cx="1151" cy="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6 2.4</a:t>
                </a:r>
              </a:p>
            </p:txBody>
          </p:sp>
        </p:grpSp>
      </p:grp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903365" y="2387416"/>
            <a:ext cx="5746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9117677" y="2392180"/>
            <a:ext cx="5746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pic>
        <p:nvPicPr>
          <p:cNvPr id="160772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77" y="2844617"/>
            <a:ext cx="1520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9"/>
          <p:cNvSpPr>
            <a:spLocks noChangeShapeType="1"/>
          </p:cNvSpPr>
          <p:nvPr/>
        </p:nvSpPr>
        <p:spPr bwMode="auto">
          <a:xfrm>
            <a:off x="2459702" y="3066424"/>
            <a:ext cx="144463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74102" y="4016191"/>
            <a:ext cx="8620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128040" y="2369955"/>
            <a:ext cx="5746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894676" y="3474855"/>
            <a:ext cx="863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5 2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893090" y="4025716"/>
            <a:ext cx="1296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894676" y="4013016"/>
            <a:ext cx="584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893089" y="4471805"/>
            <a:ext cx="793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1 0  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926427" y="5057591"/>
            <a:ext cx="1203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382040" y="4955991"/>
            <a:ext cx="5746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893089" y="4008255"/>
            <a:ext cx="793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1 0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385215" y="2369955"/>
            <a:ext cx="5746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2" name="Line 100"/>
          <p:cNvSpPr>
            <a:spLocks noChangeShapeType="1"/>
          </p:cNvSpPr>
          <p:nvPr/>
        </p:nvSpPr>
        <p:spPr bwMode="auto">
          <a:xfrm>
            <a:off x="3383626" y="3094771"/>
            <a:ext cx="144463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9157364" y="4043179"/>
            <a:ext cx="8620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47776" y="3327216"/>
            <a:ext cx="86518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4 8</a:t>
            </a: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8217564" y="4038416"/>
            <a:ext cx="1439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219152" y="4298766"/>
            <a:ext cx="11525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8914477" y="4508316"/>
            <a:ext cx="15144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6 4</a:t>
            </a:r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8260426" y="5095691"/>
            <a:ext cx="15128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9171652" y="5095691"/>
            <a:ext cx="57626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8924002" y="4032066"/>
            <a:ext cx="57626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8430289" y="2854141"/>
            <a:ext cx="18272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0.5 4 4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7495252" y="2850966"/>
            <a:ext cx="100806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0.16</a:t>
            </a:r>
          </a:p>
        </p:txBody>
      </p:sp>
      <p:sp>
        <p:nvSpPr>
          <p:cNvPr id="35" name="Line 120"/>
          <p:cNvSpPr>
            <a:spLocks noChangeShapeType="1"/>
          </p:cNvSpPr>
          <p:nvPr/>
        </p:nvSpPr>
        <p:spPr bwMode="auto">
          <a:xfrm>
            <a:off x="7751189" y="3114910"/>
            <a:ext cx="112713" cy="149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Line 121"/>
          <p:cNvSpPr>
            <a:spLocks noChangeShapeType="1"/>
          </p:cNvSpPr>
          <p:nvPr/>
        </p:nvSpPr>
        <p:spPr bwMode="auto">
          <a:xfrm>
            <a:off x="8692227" y="3125391"/>
            <a:ext cx="109538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Line 123"/>
          <p:cNvSpPr>
            <a:spLocks noChangeShapeType="1"/>
          </p:cNvSpPr>
          <p:nvPr/>
        </p:nvSpPr>
        <p:spPr bwMode="auto">
          <a:xfrm>
            <a:off x="7526209" y="2937903"/>
            <a:ext cx="260350" cy="354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Line 124"/>
          <p:cNvSpPr>
            <a:spLocks noChangeShapeType="1"/>
          </p:cNvSpPr>
          <p:nvPr/>
        </p:nvSpPr>
        <p:spPr bwMode="auto">
          <a:xfrm>
            <a:off x="8468390" y="2966380"/>
            <a:ext cx="246062" cy="334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9038301" y="2381066"/>
            <a:ext cx="3492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9057352" y="2870016"/>
            <a:ext cx="5064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383627" y="4473391"/>
            <a:ext cx="8620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5179091" y="3120852"/>
            <a:ext cx="144462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5710901" y="3390716"/>
            <a:ext cx="112553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2 3 8</a:t>
            </a: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5709315" y="4046354"/>
            <a:ext cx="1296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5710901" y="4346391"/>
            <a:ext cx="584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6190327" y="4054291"/>
            <a:ext cx="4429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6166515" y="2395355"/>
            <a:ext cx="5730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65" name="Line 100"/>
          <p:cNvSpPr>
            <a:spLocks noChangeShapeType="1"/>
          </p:cNvSpPr>
          <p:nvPr/>
        </p:nvSpPr>
        <p:spPr bwMode="auto">
          <a:xfrm>
            <a:off x="5956964" y="3155151"/>
            <a:ext cx="146050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0819" name="Text Box 60"/>
          <p:cNvSpPr txBox="1">
            <a:spLocks noChangeArrowheads="1"/>
          </p:cNvSpPr>
          <p:nvPr/>
        </p:nvSpPr>
        <p:spPr bwMode="auto">
          <a:xfrm>
            <a:off x="596368" y="1571784"/>
            <a:ext cx="109225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先说出下面各题的除数和被除数需要同时扩大到原来的多少倍，怎样移动小数点，然后再计算。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6447" y="1015419"/>
            <a:ext cx="280828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P28 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6" grpId="0"/>
      <p:bldP spid="18" grpId="0"/>
      <p:bldP spid="19" grpId="0"/>
      <p:bldP spid="20" grpId="0"/>
      <p:bldP spid="24" grpId="0"/>
      <p:bldP spid="25" grpId="0"/>
      <p:bldP spid="28" grpId="0"/>
      <p:bldP spid="30" grpId="0"/>
      <p:bldP spid="31" grpId="0"/>
      <p:bldP spid="43" grpId="0"/>
      <p:bldP spid="44" grpId="0"/>
      <p:bldP spid="46" grpId="0"/>
      <p:bldP spid="57" grpId="0"/>
      <p:bldP spid="62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宽屏</PresentationFormat>
  <Paragraphs>196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22</cp:revision>
  <dcterms:created xsi:type="dcterms:W3CDTF">2020-06-25T13:11:00Z</dcterms:created>
  <dcterms:modified xsi:type="dcterms:W3CDTF">2023-01-16T13:31:22Z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B5939025FBBB4264A2EE48ECF6F9EE92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