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71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2" r:id="rId14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6">
          <p15:clr>
            <a:srgbClr val="A4A3A4"/>
          </p15:clr>
        </p15:guide>
        <p15:guide id="2" pos="7256">
          <p15:clr>
            <a:srgbClr val="A4A3A4"/>
          </p15:clr>
        </p15:guide>
        <p15:guide id="3" orient="horz" pos="648">
          <p15:clr>
            <a:srgbClr val="A4A3A4"/>
          </p15:clr>
        </p15:guide>
        <p15:guide id="4" orient="horz" pos="712">
          <p15:clr>
            <a:srgbClr val="A4A3A4"/>
          </p15:clr>
        </p15:guide>
        <p15:guide id="5" orient="horz" pos="3928">
          <p15:clr>
            <a:srgbClr val="A4A3A4"/>
          </p15:clr>
        </p15:guide>
        <p15:guide id="6" orient="horz" pos="386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CEFC"/>
    <a:srgbClr val="ABE9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70" y="114"/>
      </p:cViewPr>
      <p:guideLst>
        <p:guide pos="416"/>
        <p:guide pos="7256"/>
        <p:guide orient="horz" pos="648"/>
        <p:guide orient="horz" pos="712"/>
        <p:guide orient="horz" pos="3928"/>
        <p:guide orient="horz" pos="38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32FB9976-0288-432E-A469-1DBBF09C9963}" type="datetimeFigureOut">
              <a:rPr lang="zh-CN" altLang="en-US" smtClean="0"/>
              <a:t>2023-01-16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543BE0F4-F33D-4906-914D-F4219F007C52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4BD80-458D-41D4-A242-ED0B44164974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6123B-AFAF-48DD-8EB9-A59BFA4910F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箭头: V 形 2"/>
          <p:cNvSpPr/>
          <p:nvPr userDrawn="1"/>
        </p:nvSpPr>
        <p:spPr>
          <a:xfrm>
            <a:off x="571500" y="381000"/>
            <a:ext cx="457200" cy="457200"/>
          </a:xfrm>
          <a:prstGeom prst="chevron">
            <a:avLst/>
          </a:prstGeom>
          <a:solidFill>
            <a:srgbClr val="48CEF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4" name="箭头: V 形 3"/>
          <p:cNvSpPr/>
          <p:nvPr userDrawn="1"/>
        </p:nvSpPr>
        <p:spPr>
          <a:xfrm>
            <a:off x="927100" y="381000"/>
            <a:ext cx="457200" cy="457200"/>
          </a:xfrm>
          <a:prstGeom prst="chevron">
            <a:avLst/>
          </a:prstGeom>
          <a:solidFill>
            <a:srgbClr val="48CEF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C7A4BD80-458D-41D4-A242-ED0B44164974}" type="datetimeFigureOut">
              <a:rPr lang="zh-CN" altLang="en-US" smtClean="0"/>
              <a:t>2023-01-16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C1A6123B-AFAF-48DD-8EB9-A59BFA4910FB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六边形 17"/>
          <p:cNvSpPr/>
          <p:nvPr/>
        </p:nvSpPr>
        <p:spPr>
          <a:xfrm rot="10800000">
            <a:off x="721422" y="1471370"/>
            <a:ext cx="5759233" cy="4655177"/>
          </a:xfrm>
          <a:prstGeom prst="hexagon">
            <a:avLst/>
          </a:prstGeom>
          <a:solidFill>
            <a:srgbClr val="00B9E7">
              <a:alpha val="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56" r="30164" b="52608"/>
          <a:stretch>
            <a:fillRect/>
          </a:stretch>
        </p:blipFill>
        <p:spPr>
          <a:xfrm>
            <a:off x="8785585" y="395926"/>
            <a:ext cx="2313451" cy="2573492"/>
          </a:xfrm>
          <a:custGeom>
            <a:avLst/>
            <a:gdLst>
              <a:gd name="connsiteX0" fmla="*/ 936500 w 2313451"/>
              <a:gd name="connsiteY0" fmla="*/ 0 h 2573492"/>
              <a:gd name="connsiteX1" fmla="*/ 1376952 w 2313451"/>
              <a:gd name="connsiteY1" fmla="*/ 0 h 2573492"/>
              <a:gd name="connsiteX2" fmla="*/ 2313451 w 2313451"/>
              <a:gd name="connsiteY2" fmla="*/ 468250 h 2573492"/>
              <a:gd name="connsiteX3" fmla="*/ 2313451 w 2313451"/>
              <a:gd name="connsiteY3" fmla="*/ 1995129 h 2573492"/>
              <a:gd name="connsiteX4" fmla="*/ 1156726 w 2313451"/>
              <a:gd name="connsiteY4" fmla="*/ 2573492 h 2573492"/>
              <a:gd name="connsiteX5" fmla="*/ 0 w 2313451"/>
              <a:gd name="connsiteY5" fmla="*/ 1995129 h 2573492"/>
              <a:gd name="connsiteX6" fmla="*/ 0 w 2313451"/>
              <a:gd name="connsiteY6" fmla="*/ 468250 h 2573492"/>
              <a:gd name="connsiteX7" fmla="*/ 936500 w 2313451"/>
              <a:gd name="connsiteY7" fmla="*/ 0 h 2573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13451" h="2573492">
                <a:moveTo>
                  <a:pt x="936500" y="0"/>
                </a:moveTo>
                <a:lnTo>
                  <a:pt x="1376952" y="0"/>
                </a:lnTo>
                <a:lnTo>
                  <a:pt x="2313451" y="468250"/>
                </a:lnTo>
                <a:lnTo>
                  <a:pt x="2313451" y="1995129"/>
                </a:lnTo>
                <a:lnTo>
                  <a:pt x="1156726" y="2573492"/>
                </a:lnTo>
                <a:lnTo>
                  <a:pt x="0" y="1995129"/>
                </a:lnTo>
                <a:lnTo>
                  <a:pt x="0" y="468250"/>
                </a:lnTo>
                <a:lnTo>
                  <a:pt x="936500" y="0"/>
                </a:lnTo>
                <a:close/>
              </a:path>
            </a:pathLst>
          </a:cu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74" t="37192" r="44711"/>
          <a:stretch>
            <a:fillRect/>
          </a:stretch>
        </p:blipFill>
        <p:spPr>
          <a:xfrm>
            <a:off x="6964613" y="2415506"/>
            <a:ext cx="2940183" cy="3410614"/>
          </a:xfrm>
          <a:custGeom>
            <a:avLst/>
            <a:gdLst>
              <a:gd name="connsiteX0" fmla="*/ 1470091 w 2940183"/>
              <a:gd name="connsiteY0" fmla="*/ 0 h 3410614"/>
              <a:gd name="connsiteX1" fmla="*/ 2940183 w 2940183"/>
              <a:gd name="connsiteY1" fmla="*/ 735046 h 3410614"/>
              <a:gd name="connsiteX2" fmla="*/ 2940183 w 2940183"/>
              <a:gd name="connsiteY2" fmla="*/ 2675568 h 3410614"/>
              <a:gd name="connsiteX3" fmla="*/ 1470091 w 2940183"/>
              <a:gd name="connsiteY3" fmla="*/ 3410614 h 3410614"/>
              <a:gd name="connsiteX4" fmla="*/ 0 w 2940183"/>
              <a:gd name="connsiteY4" fmla="*/ 2675568 h 3410614"/>
              <a:gd name="connsiteX5" fmla="*/ 0 w 2940183"/>
              <a:gd name="connsiteY5" fmla="*/ 735046 h 3410614"/>
              <a:gd name="connsiteX6" fmla="*/ 1470091 w 2940183"/>
              <a:gd name="connsiteY6" fmla="*/ 0 h 3410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40183" h="3410614">
                <a:moveTo>
                  <a:pt x="1470091" y="0"/>
                </a:moveTo>
                <a:lnTo>
                  <a:pt x="2940183" y="735046"/>
                </a:lnTo>
                <a:lnTo>
                  <a:pt x="2940183" y="2675568"/>
                </a:lnTo>
                <a:lnTo>
                  <a:pt x="1470091" y="3410614"/>
                </a:lnTo>
                <a:lnTo>
                  <a:pt x="0" y="2675568"/>
                </a:lnTo>
                <a:lnTo>
                  <a:pt x="0" y="735046"/>
                </a:lnTo>
                <a:lnTo>
                  <a:pt x="1470091" y="0"/>
                </a:lnTo>
                <a:close/>
              </a:path>
            </a:pathLst>
          </a:cu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36" t="42060" r="22901" b="23106"/>
          <a:stretch>
            <a:fillRect/>
          </a:stretch>
        </p:blipFill>
        <p:spPr>
          <a:xfrm>
            <a:off x="10064612" y="2679858"/>
            <a:ext cx="1630678" cy="1891586"/>
          </a:xfrm>
          <a:custGeom>
            <a:avLst/>
            <a:gdLst>
              <a:gd name="connsiteX0" fmla="*/ 815339 w 1630678"/>
              <a:gd name="connsiteY0" fmla="*/ 0 h 1891586"/>
              <a:gd name="connsiteX1" fmla="*/ 1630678 w 1630678"/>
              <a:gd name="connsiteY1" fmla="*/ 407669 h 1891586"/>
              <a:gd name="connsiteX2" fmla="*/ 1630678 w 1630678"/>
              <a:gd name="connsiteY2" fmla="*/ 1483916 h 1891586"/>
              <a:gd name="connsiteX3" fmla="*/ 815339 w 1630678"/>
              <a:gd name="connsiteY3" fmla="*/ 1891586 h 1891586"/>
              <a:gd name="connsiteX4" fmla="*/ 0 w 1630678"/>
              <a:gd name="connsiteY4" fmla="*/ 1483916 h 1891586"/>
              <a:gd name="connsiteX5" fmla="*/ 0 w 1630678"/>
              <a:gd name="connsiteY5" fmla="*/ 407669 h 1891586"/>
              <a:gd name="connsiteX6" fmla="*/ 815339 w 1630678"/>
              <a:gd name="connsiteY6" fmla="*/ 0 h 1891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0678" h="1891586">
                <a:moveTo>
                  <a:pt x="815339" y="0"/>
                </a:moveTo>
                <a:lnTo>
                  <a:pt x="1630678" y="407669"/>
                </a:lnTo>
                <a:lnTo>
                  <a:pt x="1630678" y="1483916"/>
                </a:lnTo>
                <a:lnTo>
                  <a:pt x="815339" y="1891586"/>
                </a:lnTo>
                <a:lnTo>
                  <a:pt x="0" y="1483916"/>
                </a:lnTo>
                <a:lnTo>
                  <a:pt x="0" y="407669"/>
                </a:lnTo>
                <a:lnTo>
                  <a:pt x="815339" y="0"/>
                </a:lnTo>
                <a:close/>
              </a:path>
            </a:pathLst>
          </a:cu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63" t="-2028" r="41572" b="100000"/>
          <a:stretch>
            <a:fillRect/>
          </a:stretch>
        </p:blipFill>
        <p:spPr>
          <a:xfrm>
            <a:off x="9722085" y="285814"/>
            <a:ext cx="440452" cy="110113"/>
          </a:xfrm>
          <a:custGeom>
            <a:avLst/>
            <a:gdLst>
              <a:gd name="connsiteX0" fmla="*/ 220226 w 440452"/>
              <a:gd name="connsiteY0" fmla="*/ 0 h 110113"/>
              <a:gd name="connsiteX1" fmla="*/ 440452 w 440452"/>
              <a:gd name="connsiteY1" fmla="*/ 110113 h 110113"/>
              <a:gd name="connsiteX2" fmla="*/ 0 w 440452"/>
              <a:gd name="connsiteY2" fmla="*/ 110113 h 110113"/>
              <a:gd name="connsiteX3" fmla="*/ 220226 w 440452"/>
              <a:gd name="connsiteY3" fmla="*/ 0 h 110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0452" h="110113">
                <a:moveTo>
                  <a:pt x="220226" y="0"/>
                </a:moveTo>
                <a:lnTo>
                  <a:pt x="440452" y="110113"/>
                </a:lnTo>
                <a:lnTo>
                  <a:pt x="0" y="110113"/>
                </a:lnTo>
                <a:lnTo>
                  <a:pt x="220226" y="0"/>
                </a:lnTo>
                <a:close/>
              </a:path>
            </a:pathLst>
          </a:custGeom>
        </p:spPr>
      </p:pic>
      <p:sp>
        <p:nvSpPr>
          <p:cNvPr id="7" name="六边形 6"/>
          <p:cNvSpPr/>
          <p:nvPr/>
        </p:nvSpPr>
        <p:spPr>
          <a:xfrm rot="16200000">
            <a:off x="6959174" y="1533252"/>
            <a:ext cx="1264341" cy="1028870"/>
          </a:xfrm>
          <a:prstGeom prst="hexagon">
            <a:avLst/>
          </a:prstGeom>
          <a:solidFill>
            <a:srgbClr val="00B9E7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644142" y="2314916"/>
            <a:ext cx="5937982" cy="2641902"/>
            <a:chOff x="6147269" y="2844265"/>
            <a:chExt cx="5112385" cy="2076459"/>
          </a:xfrm>
        </p:grpSpPr>
        <p:grpSp>
          <p:nvGrpSpPr>
            <p:cNvPr id="9" name="组合 8"/>
            <p:cNvGrpSpPr/>
            <p:nvPr/>
          </p:nvGrpSpPr>
          <p:grpSpPr>
            <a:xfrm>
              <a:off x="6147269" y="3331609"/>
              <a:ext cx="5033250" cy="1589115"/>
              <a:chOff x="-4714868" y="2110674"/>
              <a:chExt cx="5033250" cy="1589115"/>
            </a:xfrm>
          </p:grpSpPr>
          <p:sp>
            <p:nvSpPr>
              <p:cNvPr id="11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00B9E7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PPT818  </a:t>
                </a:r>
                <a:r>
                  <a:rPr kumimoji="0" lang="zh-CN" altLang="en-US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20XX</a:t>
                </a:r>
                <a:endPara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12" name="组合 11"/>
              <p:cNvGrpSpPr/>
              <p:nvPr/>
            </p:nvGrpSpPr>
            <p:grpSpPr>
              <a:xfrm>
                <a:off x="-4714868" y="2110674"/>
                <a:ext cx="5033250" cy="961364"/>
                <a:chOff x="-4714868" y="2110674"/>
                <a:chExt cx="5033250" cy="961364"/>
              </a:xfrm>
            </p:grpSpPr>
            <p:sp>
              <p:nvSpPr>
                <p:cNvPr id="13" name="文本框 12"/>
                <p:cNvSpPr txBox="1"/>
                <p:nvPr/>
              </p:nvSpPr>
              <p:spPr>
                <a:xfrm>
                  <a:off x="-4714868" y="2808615"/>
                  <a:ext cx="5033249" cy="2634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14" name="直接连接符 13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15" name="文本占位符 19"/>
                <p:cNvSpPr txBox="1"/>
                <p:nvPr/>
              </p:nvSpPr>
              <p:spPr>
                <a:xfrm>
                  <a:off x="-4708756" y="21106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dist">
                    <a:buNone/>
                    <a:defRPr/>
                  </a:pPr>
                  <a:r>
                    <a:rPr kumimoji="0" lang="en-US" altLang="zh-CN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B9E7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3.3   </a:t>
                  </a:r>
                  <a:r>
                    <a:rPr lang="zh-CN" altLang="en-US" sz="4400" b="1" dirty="0">
                      <a:solidFill>
                        <a:srgbClr val="00B9E7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第  几</a:t>
                  </a:r>
                </a:p>
              </p:txBody>
            </p:sp>
          </p:grpSp>
        </p:grpSp>
        <p:sp>
          <p:nvSpPr>
            <p:cNvPr id="10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kumimoji="0" lang="zh-CN" alt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</a:t>
              </a:r>
              <a:r>
                <a:rPr lang="zh-CN" altLang="en-US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三单元</a:t>
              </a:r>
              <a:r>
                <a:rPr kumimoji="0" lang="zh-CN" alt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 </a:t>
              </a:r>
              <a:r>
                <a:rPr lang="en-US" altLang="zh-CN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1</a:t>
              </a:r>
              <a:r>
                <a:rPr lang="zh-CN" altLang="en-US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～</a:t>
              </a:r>
              <a:r>
                <a:rPr lang="en-US" altLang="zh-CN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5</a:t>
              </a:r>
              <a:r>
                <a:rPr lang="zh-CN" altLang="en-US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的认识和加减法</a:t>
              </a:r>
            </a:p>
          </p:txBody>
        </p:sp>
      </p:grpSp>
      <p:sp>
        <p:nvSpPr>
          <p:cNvPr id="16" name="矩形 15"/>
          <p:cNvSpPr/>
          <p:nvPr/>
        </p:nvSpPr>
        <p:spPr>
          <a:xfrm>
            <a:off x="-1365566" y="502641"/>
            <a:ext cx="4062342" cy="300975"/>
          </a:xfrm>
          <a:prstGeom prst="rect">
            <a:avLst/>
          </a:prstGeom>
          <a:solidFill>
            <a:srgbClr val="00B9E7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algn="r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人教版小学数学一年级上册</a:t>
            </a:r>
          </a:p>
        </p:txBody>
      </p:sp>
      <p:sp>
        <p:nvSpPr>
          <p:cNvPr id="17" name="六边形 16"/>
          <p:cNvSpPr/>
          <p:nvPr/>
        </p:nvSpPr>
        <p:spPr>
          <a:xfrm rot="16200000">
            <a:off x="10710060" y="6193113"/>
            <a:ext cx="1634109" cy="1329772"/>
          </a:xfrm>
          <a:prstGeom prst="hexagon">
            <a:avLst/>
          </a:prstGeom>
          <a:solidFill>
            <a:srgbClr val="00B9E7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575"/>
          <a:stretch>
            <a:fillRect/>
          </a:stretch>
        </p:blipFill>
        <p:spPr bwMode="auto">
          <a:xfrm>
            <a:off x="2679700" y="1850391"/>
            <a:ext cx="4210050" cy="152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4440238" y="4868863"/>
            <a:ext cx="2449512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 sz="3200" kern="0">
              <a:solidFill>
                <a:srgbClr val="1C1C1C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340" name="Rectangle 11"/>
          <p:cNvSpPr>
            <a:spLocks noChangeArrowheads="1"/>
          </p:cNvSpPr>
          <p:nvPr/>
        </p:nvSpPr>
        <p:spPr bwMode="auto">
          <a:xfrm>
            <a:off x="500062" y="3991700"/>
            <a:ext cx="8569325" cy="1694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）把左边的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只小鸟圈起来。</a:t>
            </a:r>
          </a:p>
          <a:p>
            <a:pPr>
              <a:lnSpc>
                <a:spcPct val="150000"/>
              </a:lnSpc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）从左边数，给第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只小鸟涂上颜色。</a:t>
            </a:r>
          </a:p>
          <a:p>
            <a:pPr>
              <a:lnSpc>
                <a:spcPct val="150000"/>
              </a:lnSpc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）从右边数的第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只小鸟飞走了，还剩□只小鸟。</a:t>
            </a:r>
          </a:p>
        </p:txBody>
      </p:sp>
      <p:sp>
        <p:nvSpPr>
          <p:cNvPr id="10247" name="Rectangle 15"/>
          <p:cNvSpPr>
            <a:spLocks noChangeArrowheads="1"/>
          </p:cNvSpPr>
          <p:nvPr/>
        </p:nvSpPr>
        <p:spPr bwMode="auto">
          <a:xfrm>
            <a:off x="6064568" y="5240772"/>
            <a:ext cx="3825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000" b="1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endParaRPr lang="zh-CN" altLang="en-US" sz="2000" b="1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0249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589" y="1867854"/>
            <a:ext cx="1152525" cy="148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2" name="圆角矩形 31"/>
          <p:cNvSpPr>
            <a:spLocks noChangeArrowheads="1"/>
          </p:cNvSpPr>
          <p:nvPr/>
        </p:nvSpPr>
        <p:spPr bwMode="auto">
          <a:xfrm>
            <a:off x="2649539" y="1796415"/>
            <a:ext cx="4359275" cy="165735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en-US" kern="0">
              <a:solidFill>
                <a:srgbClr val="FFFFFF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8204" name="Picture 16" descr="7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164" y="2156778"/>
            <a:ext cx="1062037" cy="116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3" name="Picture 17" descr="7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551" y="1436054"/>
            <a:ext cx="1223963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四、巩固内化新知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81481E-6 L 0.28763 -0.3835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75" y="-19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7" grpId="0"/>
      <p:bldP spid="820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528" y="4884737"/>
            <a:ext cx="73533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Picture 21" descr="8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693" y="1568452"/>
            <a:ext cx="835342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4531678" y="4264025"/>
            <a:ext cx="2449512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 sz="3200" kern="0">
              <a:solidFill>
                <a:srgbClr val="1C1C1C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269" name="Rectangle 10"/>
          <p:cNvSpPr>
            <a:spLocks noChangeArrowheads="1"/>
          </p:cNvSpPr>
          <p:nvPr/>
        </p:nvSpPr>
        <p:spPr bwMode="auto">
          <a:xfrm>
            <a:off x="5266690" y="4902201"/>
            <a:ext cx="3825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endParaRPr lang="zh-CN" altLang="en-US" sz="20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270" name="Rectangle 11"/>
          <p:cNvSpPr>
            <a:spLocks noChangeArrowheads="1"/>
          </p:cNvSpPr>
          <p:nvPr/>
        </p:nvSpPr>
        <p:spPr bwMode="auto">
          <a:xfrm>
            <a:off x="6719254" y="4902201"/>
            <a:ext cx="3825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endParaRPr lang="zh-CN" altLang="en-US" sz="20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271" name="Rectangle 12"/>
          <p:cNvSpPr>
            <a:spLocks noChangeArrowheads="1"/>
          </p:cNvSpPr>
          <p:nvPr/>
        </p:nvSpPr>
        <p:spPr bwMode="auto">
          <a:xfrm>
            <a:off x="8844915" y="4897438"/>
            <a:ext cx="3825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endParaRPr lang="zh-CN" altLang="en-US" sz="20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2" name="Group 8"/>
          <p:cNvGrpSpPr/>
          <p:nvPr/>
        </p:nvGrpSpPr>
        <p:grpSpPr bwMode="auto">
          <a:xfrm>
            <a:off x="5366544" y="1339850"/>
            <a:ext cx="3946525" cy="2924175"/>
            <a:chOff x="0" y="0"/>
            <a:chExt cx="2486" cy="1842"/>
          </a:xfrm>
        </p:grpSpPr>
        <p:pic>
          <p:nvPicPr>
            <p:cNvPr id="15368" name="Picture 19" descr="7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486" cy="1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69" name="TextBox 18"/>
            <p:cNvSpPr txBox="1">
              <a:spLocks noChangeArrowheads="1"/>
            </p:cNvSpPr>
            <p:nvPr/>
          </p:nvSpPr>
          <p:spPr bwMode="auto">
            <a:xfrm>
              <a:off x="232" y="1455"/>
              <a:ext cx="973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zh-CN" altLang="en-US" sz="3000" kern="0">
                  <a:solidFill>
                    <a:srgbClr val="A681C5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第</a:t>
              </a:r>
              <a:r>
                <a:rPr lang="en-US" altLang="zh-CN" sz="3000" kern="0">
                  <a:solidFill>
                    <a:srgbClr val="A681C5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3</a:t>
              </a:r>
              <a:r>
                <a:rPr lang="zh-CN" altLang="en-US" sz="3000" kern="0">
                  <a:solidFill>
                    <a:srgbClr val="A681C5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个</a:t>
              </a:r>
            </a:p>
          </p:txBody>
        </p:sp>
        <p:sp>
          <p:nvSpPr>
            <p:cNvPr id="15370" name="TextBox 19"/>
            <p:cNvSpPr txBox="1">
              <a:spLocks noChangeArrowheads="1"/>
            </p:cNvSpPr>
            <p:nvPr/>
          </p:nvSpPr>
          <p:spPr bwMode="auto">
            <a:xfrm>
              <a:off x="1411" y="1448"/>
              <a:ext cx="729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3000" kern="0">
                  <a:solidFill>
                    <a:srgbClr val="A681C5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第</a:t>
              </a:r>
              <a:r>
                <a:rPr lang="en-US" altLang="zh-CN" sz="3000" kern="0">
                  <a:solidFill>
                    <a:srgbClr val="A681C5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4</a:t>
              </a:r>
              <a:r>
                <a:rPr lang="zh-CN" altLang="en-US" sz="3000" kern="0">
                  <a:solidFill>
                    <a:srgbClr val="A681C5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个</a:t>
              </a:r>
            </a:p>
          </p:txBody>
        </p:sp>
      </p:grpSp>
      <p:sp>
        <p:nvSpPr>
          <p:cNvPr id="15371" name="TextBox 18"/>
          <p:cNvSpPr txBox="1">
            <a:spLocks noChangeArrowheads="1"/>
          </p:cNvSpPr>
          <p:nvPr/>
        </p:nvSpPr>
        <p:spPr bwMode="auto">
          <a:xfrm>
            <a:off x="1713704" y="3671889"/>
            <a:ext cx="154463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3000" kern="0">
                <a:solidFill>
                  <a:srgbClr val="A681C5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第</a:t>
            </a:r>
            <a:r>
              <a:rPr lang="en-US" altLang="zh-CN" sz="3000" kern="0">
                <a:solidFill>
                  <a:srgbClr val="A681C5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3000" kern="0">
                <a:solidFill>
                  <a:srgbClr val="A681C5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个</a:t>
            </a:r>
          </a:p>
        </p:txBody>
      </p:sp>
      <p:sp>
        <p:nvSpPr>
          <p:cNvPr id="15372" name="TextBox 18"/>
          <p:cNvSpPr txBox="1">
            <a:spLocks noChangeArrowheads="1"/>
          </p:cNvSpPr>
          <p:nvPr/>
        </p:nvSpPr>
        <p:spPr bwMode="auto">
          <a:xfrm>
            <a:off x="3667918" y="3671889"/>
            <a:ext cx="154463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3000" kern="0">
                <a:solidFill>
                  <a:srgbClr val="A681C5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第</a:t>
            </a:r>
            <a:r>
              <a:rPr lang="en-US" altLang="zh-CN" sz="3000" kern="0">
                <a:solidFill>
                  <a:srgbClr val="A681C5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3000" kern="0">
                <a:solidFill>
                  <a:srgbClr val="A681C5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个</a:t>
            </a:r>
          </a:p>
        </p:txBody>
      </p:sp>
      <p:sp>
        <p:nvSpPr>
          <p:cNvPr id="15373" name="TextBox 18"/>
          <p:cNvSpPr txBox="1">
            <a:spLocks noChangeArrowheads="1"/>
          </p:cNvSpPr>
          <p:nvPr/>
        </p:nvSpPr>
        <p:spPr bwMode="auto">
          <a:xfrm>
            <a:off x="9122568" y="3671889"/>
            <a:ext cx="143668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3000" kern="0">
                <a:solidFill>
                  <a:srgbClr val="A681C5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第</a:t>
            </a:r>
            <a:r>
              <a:rPr lang="en-US" altLang="zh-CN" sz="3000" kern="0">
                <a:solidFill>
                  <a:srgbClr val="A681C5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  <a:r>
              <a:rPr lang="zh-CN" altLang="en-US" sz="3000" kern="0">
                <a:solidFill>
                  <a:srgbClr val="A681C5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个</a:t>
            </a:r>
          </a:p>
        </p:txBody>
      </p:sp>
      <p:sp>
        <p:nvSpPr>
          <p:cNvPr id="1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四、巩固内化新知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/>
      <p:bldP spid="11270" grpId="0"/>
      <p:bldP spid="1127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7" name="文本框 38916"/>
          <p:cNvSpPr txBox="1">
            <a:spLocks noChangeArrowheads="1"/>
          </p:cNvSpPr>
          <p:nvPr/>
        </p:nvSpPr>
        <p:spPr bwMode="auto">
          <a:xfrm>
            <a:off x="660400" y="1968927"/>
            <a:ext cx="598593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4000" kern="0" dirty="0">
                <a:solidFill>
                  <a:srgbClr val="D60093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这节课，你有什么收获？</a:t>
            </a:r>
          </a:p>
        </p:txBody>
      </p:sp>
      <p:sp>
        <p:nvSpPr>
          <p:cNvPr id="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五、课堂总结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935" y="3207101"/>
            <a:ext cx="2809106" cy="2926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六边形 17"/>
          <p:cNvSpPr/>
          <p:nvPr/>
        </p:nvSpPr>
        <p:spPr>
          <a:xfrm rot="10800000">
            <a:off x="721422" y="1471370"/>
            <a:ext cx="5759233" cy="4655177"/>
          </a:xfrm>
          <a:prstGeom prst="hexagon">
            <a:avLst/>
          </a:prstGeom>
          <a:solidFill>
            <a:srgbClr val="00B9E7">
              <a:alpha val="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56" r="30164" b="52608"/>
          <a:stretch>
            <a:fillRect/>
          </a:stretch>
        </p:blipFill>
        <p:spPr>
          <a:xfrm>
            <a:off x="8785585" y="395926"/>
            <a:ext cx="2313451" cy="2573492"/>
          </a:xfrm>
          <a:custGeom>
            <a:avLst/>
            <a:gdLst>
              <a:gd name="connsiteX0" fmla="*/ 936500 w 2313451"/>
              <a:gd name="connsiteY0" fmla="*/ 0 h 2573492"/>
              <a:gd name="connsiteX1" fmla="*/ 1376952 w 2313451"/>
              <a:gd name="connsiteY1" fmla="*/ 0 h 2573492"/>
              <a:gd name="connsiteX2" fmla="*/ 2313451 w 2313451"/>
              <a:gd name="connsiteY2" fmla="*/ 468250 h 2573492"/>
              <a:gd name="connsiteX3" fmla="*/ 2313451 w 2313451"/>
              <a:gd name="connsiteY3" fmla="*/ 1995129 h 2573492"/>
              <a:gd name="connsiteX4" fmla="*/ 1156726 w 2313451"/>
              <a:gd name="connsiteY4" fmla="*/ 2573492 h 2573492"/>
              <a:gd name="connsiteX5" fmla="*/ 0 w 2313451"/>
              <a:gd name="connsiteY5" fmla="*/ 1995129 h 2573492"/>
              <a:gd name="connsiteX6" fmla="*/ 0 w 2313451"/>
              <a:gd name="connsiteY6" fmla="*/ 468250 h 2573492"/>
              <a:gd name="connsiteX7" fmla="*/ 936500 w 2313451"/>
              <a:gd name="connsiteY7" fmla="*/ 0 h 2573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13451" h="2573492">
                <a:moveTo>
                  <a:pt x="936500" y="0"/>
                </a:moveTo>
                <a:lnTo>
                  <a:pt x="1376952" y="0"/>
                </a:lnTo>
                <a:lnTo>
                  <a:pt x="2313451" y="468250"/>
                </a:lnTo>
                <a:lnTo>
                  <a:pt x="2313451" y="1995129"/>
                </a:lnTo>
                <a:lnTo>
                  <a:pt x="1156726" y="2573492"/>
                </a:lnTo>
                <a:lnTo>
                  <a:pt x="0" y="1995129"/>
                </a:lnTo>
                <a:lnTo>
                  <a:pt x="0" y="468250"/>
                </a:lnTo>
                <a:lnTo>
                  <a:pt x="936500" y="0"/>
                </a:lnTo>
                <a:close/>
              </a:path>
            </a:pathLst>
          </a:cu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74" t="37192" r="44711"/>
          <a:stretch>
            <a:fillRect/>
          </a:stretch>
        </p:blipFill>
        <p:spPr>
          <a:xfrm>
            <a:off x="6964613" y="2415506"/>
            <a:ext cx="2940183" cy="3410614"/>
          </a:xfrm>
          <a:custGeom>
            <a:avLst/>
            <a:gdLst>
              <a:gd name="connsiteX0" fmla="*/ 1470091 w 2940183"/>
              <a:gd name="connsiteY0" fmla="*/ 0 h 3410614"/>
              <a:gd name="connsiteX1" fmla="*/ 2940183 w 2940183"/>
              <a:gd name="connsiteY1" fmla="*/ 735046 h 3410614"/>
              <a:gd name="connsiteX2" fmla="*/ 2940183 w 2940183"/>
              <a:gd name="connsiteY2" fmla="*/ 2675568 h 3410614"/>
              <a:gd name="connsiteX3" fmla="*/ 1470091 w 2940183"/>
              <a:gd name="connsiteY3" fmla="*/ 3410614 h 3410614"/>
              <a:gd name="connsiteX4" fmla="*/ 0 w 2940183"/>
              <a:gd name="connsiteY4" fmla="*/ 2675568 h 3410614"/>
              <a:gd name="connsiteX5" fmla="*/ 0 w 2940183"/>
              <a:gd name="connsiteY5" fmla="*/ 735046 h 3410614"/>
              <a:gd name="connsiteX6" fmla="*/ 1470091 w 2940183"/>
              <a:gd name="connsiteY6" fmla="*/ 0 h 3410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40183" h="3410614">
                <a:moveTo>
                  <a:pt x="1470091" y="0"/>
                </a:moveTo>
                <a:lnTo>
                  <a:pt x="2940183" y="735046"/>
                </a:lnTo>
                <a:lnTo>
                  <a:pt x="2940183" y="2675568"/>
                </a:lnTo>
                <a:lnTo>
                  <a:pt x="1470091" y="3410614"/>
                </a:lnTo>
                <a:lnTo>
                  <a:pt x="0" y="2675568"/>
                </a:lnTo>
                <a:lnTo>
                  <a:pt x="0" y="735046"/>
                </a:lnTo>
                <a:lnTo>
                  <a:pt x="1470091" y="0"/>
                </a:lnTo>
                <a:close/>
              </a:path>
            </a:pathLst>
          </a:cu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36" t="42060" r="22901" b="23106"/>
          <a:stretch>
            <a:fillRect/>
          </a:stretch>
        </p:blipFill>
        <p:spPr>
          <a:xfrm>
            <a:off x="10064612" y="2679858"/>
            <a:ext cx="1630678" cy="1891586"/>
          </a:xfrm>
          <a:custGeom>
            <a:avLst/>
            <a:gdLst>
              <a:gd name="connsiteX0" fmla="*/ 815339 w 1630678"/>
              <a:gd name="connsiteY0" fmla="*/ 0 h 1891586"/>
              <a:gd name="connsiteX1" fmla="*/ 1630678 w 1630678"/>
              <a:gd name="connsiteY1" fmla="*/ 407669 h 1891586"/>
              <a:gd name="connsiteX2" fmla="*/ 1630678 w 1630678"/>
              <a:gd name="connsiteY2" fmla="*/ 1483916 h 1891586"/>
              <a:gd name="connsiteX3" fmla="*/ 815339 w 1630678"/>
              <a:gd name="connsiteY3" fmla="*/ 1891586 h 1891586"/>
              <a:gd name="connsiteX4" fmla="*/ 0 w 1630678"/>
              <a:gd name="connsiteY4" fmla="*/ 1483916 h 1891586"/>
              <a:gd name="connsiteX5" fmla="*/ 0 w 1630678"/>
              <a:gd name="connsiteY5" fmla="*/ 407669 h 1891586"/>
              <a:gd name="connsiteX6" fmla="*/ 815339 w 1630678"/>
              <a:gd name="connsiteY6" fmla="*/ 0 h 1891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0678" h="1891586">
                <a:moveTo>
                  <a:pt x="815339" y="0"/>
                </a:moveTo>
                <a:lnTo>
                  <a:pt x="1630678" y="407669"/>
                </a:lnTo>
                <a:lnTo>
                  <a:pt x="1630678" y="1483916"/>
                </a:lnTo>
                <a:lnTo>
                  <a:pt x="815339" y="1891586"/>
                </a:lnTo>
                <a:lnTo>
                  <a:pt x="0" y="1483916"/>
                </a:lnTo>
                <a:lnTo>
                  <a:pt x="0" y="407669"/>
                </a:lnTo>
                <a:lnTo>
                  <a:pt x="815339" y="0"/>
                </a:lnTo>
                <a:close/>
              </a:path>
            </a:pathLst>
          </a:cu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63" t="-2028" r="41572" b="100000"/>
          <a:stretch>
            <a:fillRect/>
          </a:stretch>
        </p:blipFill>
        <p:spPr>
          <a:xfrm>
            <a:off x="9722085" y="285814"/>
            <a:ext cx="440452" cy="110113"/>
          </a:xfrm>
          <a:custGeom>
            <a:avLst/>
            <a:gdLst>
              <a:gd name="connsiteX0" fmla="*/ 220226 w 440452"/>
              <a:gd name="connsiteY0" fmla="*/ 0 h 110113"/>
              <a:gd name="connsiteX1" fmla="*/ 440452 w 440452"/>
              <a:gd name="connsiteY1" fmla="*/ 110113 h 110113"/>
              <a:gd name="connsiteX2" fmla="*/ 0 w 440452"/>
              <a:gd name="connsiteY2" fmla="*/ 110113 h 110113"/>
              <a:gd name="connsiteX3" fmla="*/ 220226 w 440452"/>
              <a:gd name="connsiteY3" fmla="*/ 0 h 110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0452" h="110113">
                <a:moveTo>
                  <a:pt x="220226" y="0"/>
                </a:moveTo>
                <a:lnTo>
                  <a:pt x="440452" y="110113"/>
                </a:lnTo>
                <a:lnTo>
                  <a:pt x="0" y="110113"/>
                </a:lnTo>
                <a:lnTo>
                  <a:pt x="220226" y="0"/>
                </a:lnTo>
                <a:close/>
              </a:path>
            </a:pathLst>
          </a:custGeom>
        </p:spPr>
      </p:pic>
      <p:sp>
        <p:nvSpPr>
          <p:cNvPr id="7" name="六边形 6"/>
          <p:cNvSpPr/>
          <p:nvPr/>
        </p:nvSpPr>
        <p:spPr>
          <a:xfrm rot="16200000">
            <a:off x="6959174" y="1533252"/>
            <a:ext cx="1264341" cy="1028870"/>
          </a:xfrm>
          <a:prstGeom prst="hexagon">
            <a:avLst/>
          </a:prstGeom>
          <a:solidFill>
            <a:srgbClr val="00B9E7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644142" y="2314916"/>
            <a:ext cx="5937982" cy="2641902"/>
            <a:chOff x="6147269" y="2844265"/>
            <a:chExt cx="5112385" cy="2076459"/>
          </a:xfrm>
        </p:grpSpPr>
        <p:grpSp>
          <p:nvGrpSpPr>
            <p:cNvPr id="9" name="组合 8"/>
            <p:cNvGrpSpPr/>
            <p:nvPr/>
          </p:nvGrpSpPr>
          <p:grpSpPr>
            <a:xfrm>
              <a:off x="6147269" y="3331609"/>
              <a:ext cx="5033250" cy="1589115"/>
              <a:chOff x="-4714868" y="2110674"/>
              <a:chExt cx="5033250" cy="1589115"/>
            </a:xfrm>
          </p:grpSpPr>
          <p:sp>
            <p:nvSpPr>
              <p:cNvPr id="11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00B9E7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PPT818  </a:t>
                </a:r>
                <a:r>
                  <a:rPr kumimoji="0" lang="zh-CN" altLang="en-US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20XX</a:t>
                </a:r>
                <a:endPara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12" name="组合 11"/>
              <p:cNvGrpSpPr/>
              <p:nvPr/>
            </p:nvGrpSpPr>
            <p:grpSpPr>
              <a:xfrm>
                <a:off x="-4714868" y="2110674"/>
                <a:ext cx="5033250" cy="961364"/>
                <a:chOff x="-4714868" y="2110674"/>
                <a:chExt cx="5033250" cy="961364"/>
              </a:xfrm>
            </p:grpSpPr>
            <p:sp>
              <p:nvSpPr>
                <p:cNvPr id="13" name="文本框 12"/>
                <p:cNvSpPr txBox="1"/>
                <p:nvPr/>
              </p:nvSpPr>
              <p:spPr>
                <a:xfrm>
                  <a:off x="-4714868" y="2808615"/>
                  <a:ext cx="5033249" cy="2634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14" name="直接连接符 13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15" name="文本占位符 19"/>
                <p:cNvSpPr txBox="1"/>
                <p:nvPr/>
              </p:nvSpPr>
              <p:spPr>
                <a:xfrm>
                  <a:off x="-4708756" y="21106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dist">
                    <a:buNone/>
                    <a:defRPr/>
                  </a:pPr>
                  <a:r>
                    <a:rPr kumimoji="0" lang="zh-CN" altLang="en-US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B9E7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感谢你的聆听</a:t>
                  </a:r>
                  <a:endParaRPr lang="zh-CN" altLang="en-US" sz="4400" b="1" dirty="0">
                    <a:solidFill>
                      <a:srgbClr val="00B9E7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10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kumimoji="0" lang="zh-CN" alt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</a:t>
              </a:r>
              <a:r>
                <a:rPr lang="zh-CN" altLang="en-US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三单元</a:t>
              </a:r>
              <a:r>
                <a:rPr kumimoji="0" lang="zh-CN" alt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 </a:t>
              </a:r>
              <a:r>
                <a:rPr lang="en-US" altLang="zh-CN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1</a:t>
              </a:r>
              <a:r>
                <a:rPr lang="zh-CN" altLang="en-US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～</a:t>
              </a:r>
              <a:r>
                <a:rPr lang="en-US" altLang="zh-CN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5</a:t>
              </a:r>
              <a:r>
                <a:rPr lang="zh-CN" altLang="en-US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的认识和加减法</a:t>
              </a:r>
            </a:p>
          </p:txBody>
        </p:sp>
      </p:grpSp>
      <p:sp>
        <p:nvSpPr>
          <p:cNvPr id="16" name="矩形 15"/>
          <p:cNvSpPr/>
          <p:nvPr/>
        </p:nvSpPr>
        <p:spPr>
          <a:xfrm>
            <a:off x="-1365566" y="502641"/>
            <a:ext cx="4062342" cy="300975"/>
          </a:xfrm>
          <a:prstGeom prst="rect">
            <a:avLst/>
          </a:prstGeom>
          <a:solidFill>
            <a:srgbClr val="00B9E7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algn="r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人教版小学数学一年级上册</a:t>
            </a:r>
          </a:p>
        </p:txBody>
      </p:sp>
      <p:sp>
        <p:nvSpPr>
          <p:cNvPr id="17" name="六边形 16"/>
          <p:cNvSpPr/>
          <p:nvPr/>
        </p:nvSpPr>
        <p:spPr>
          <a:xfrm rot="16200000">
            <a:off x="10710060" y="6193113"/>
            <a:ext cx="1634109" cy="1329772"/>
          </a:xfrm>
          <a:prstGeom prst="hexagon">
            <a:avLst/>
          </a:prstGeom>
          <a:solidFill>
            <a:srgbClr val="00B9E7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5" descr="\\192.168.1.2\工作项目\项目素材\人教版\人教版小学数学教参配盘\V1.0\(XS-RJ-R1AJ)人教版小学数学一年级上CDR\美术\PPT素材2\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614" y="1539579"/>
            <a:ext cx="910795" cy="1465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16" descr="\\192.168.1.2\工作项目\项目素材\人教版\人教版小学数学教参配盘\V1.0\(XS-RJ-R1AJ)人教版小学数学一年级上CDR\美术\PPT素材2\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4294" y="1471152"/>
            <a:ext cx="1420690" cy="1477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17" descr="\\192.168.1.2\工作项目\项目素材\人教版\人教版小学数学教参配盘\V1.0\(XS-RJ-R1AJ)人教版小学数学一年级上CDR\美术\PPT素材2\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227" y="1740478"/>
            <a:ext cx="1250307" cy="1136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18" descr="\\192.168.1.2\工作项目\项目素材\人教版\人教版小学数学教参配盘\V1.0\(XS-RJ-R1AJ)人教版小学数学一年级上CDR\美术\PPT素材2\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638" y="1570096"/>
            <a:ext cx="1395633" cy="1306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19" descr="\\192.168.1.2\工作项目\项目素材\人教版\人教版小学数学教参配盘\V1.0\(XS-RJ-R1AJ)人教版小学数学一年级上CDR\美术\PPT素材2\5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179" y="1603379"/>
            <a:ext cx="1761455" cy="1163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8" name="矩形 4117"/>
          <p:cNvSpPr>
            <a:spLocks noChangeArrowheads="1"/>
          </p:cNvSpPr>
          <p:nvPr/>
        </p:nvSpPr>
        <p:spPr bwMode="auto">
          <a:xfrm>
            <a:off x="660400" y="3113749"/>
            <a:ext cx="7340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你能给这些数字宝宝排排队吗？</a:t>
            </a:r>
          </a:p>
        </p:txBody>
      </p:sp>
      <p:pic>
        <p:nvPicPr>
          <p:cNvPr id="4119" name="Picture 15" descr="\\192.168.1.2\工作项目\项目素材\人教版\人教版小学数学教参配盘\V1.0\(XS-RJ-R1AJ)人教版小学数学一年级上CDR\美术\PPT素材2\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426" y="3555704"/>
            <a:ext cx="910794" cy="1465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2" name="Picture 16" descr="\\192.168.1.2\工作项目\项目素材\人教版\人教版小学数学教参配盘\V1.0\(XS-RJ-R1AJ)人教版小学数学一年级上CDR\美术\PPT素材2\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244" y="3558714"/>
            <a:ext cx="1420690" cy="1477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3" name="Picture 17" descr="\\192.168.1.2\工作项目\项目素材\人教版\人教版小学数学教参配盘\V1.0\(XS-RJ-R1AJ)人教版小学数学一年级上CDR\美术\PPT素材2\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127" y="3683578"/>
            <a:ext cx="1250307" cy="1136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5" name="Picture 18" descr="\\192.168.1.2\工作项目\项目素材\人教版\人教版小学数学教参配盘\V1.0\(XS-RJ-R1AJ)人教版小学数学一年级上CDR\美术\PPT素材2\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376" y="3657660"/>
            <a:ext cx="1395633" cy="1306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6" name="Picture 19" descr="\\192.168.1.2\工作项目\项目素材\人教版\人教版小学数学教参配盘\V1.0\(XS-RJ-R1AJ)人教版小学数学一年级上CDR\美术\PPT素材2\5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629" y="3763968"/>
            <a:ext cx="1761455" cy="116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7" name="Picture 19" descr="\\192.168.1.2\工作项目\项目素材\人教版\人教版小学数学教参配盘\V1.0\(XS-RJ-R1AJ)人教版小学数学一年级上CDR\美术\PPT素材2\5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391" y="4914904"/>
            <a:ext cx="1761455" cy="1163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8" name="Picture 18" descr="\\192.168.1.2\工作项目\项目素材\人教版\人教版小学数学教参配盘\V1.0\(XS-RJ-R1AJ)人教版小学数学一年级上CDR\美术\PPT素材2\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988" y="4810185"/>
            <a:ext cx="1395633" cy="1306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9" name="Picture 17" descr="\\192.168.1.2\工作项目\项目素材\人教版\人教版小学数学教参配盘\V1.0\(XS-RJ-R1AJ)人教版小学数学一年级上CDR\美术\PPT素材2\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589" y="4980568"/>
            <a:ext cx="1250307" cy="1136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40" name="Picture 16" descr="\\192.168.1.2\工作项目\项目素材\人教版\人教版小学数学教参配盘\V1.0\(XS-RJ-R1AJ)人教版小学数学一年级上CDR\美术\PPT素材2\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531" y="4782677"/>
            <a:ext cx="1420690" cy="1477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41" name="Picture 15" descr="\\192.168.1.2\工作项目\项目素材\人教版\人教版小学数学教参配盘\V1.0\(XS-RJ-R1AJ)人教版小学数学一年级上CDR\美术\PPT素材2\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8076" y="4852691"/>
            <a:ext cx="910794" cy="1465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一、复习检测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2700862" y="5355232"/>
            <a:ext cx="7653337" cy="506412"/>
            <a:chOff x="0" y="0"/>
            <a:chExt cx="4821" cy="319"/>
          </a:xfrm>
        </p:grpSpPr>
        <p:sp>
          <p:nvSpPr>
            <p:cNvPr id="7170" name="Rectangle 8"/>
            <p:cNvSpPr>
              <a:spLocks noChangeArrowheads="1"/>
            </p:cNvSpPr>
            <p:nvPr/>
          </p:nvSpPr>
          <p:spPr bwMode="auto">
            <a:xfrm>
              <a:off x="251" y="0"/>
              <a:ext cx="4570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0" hangingPunct="0"/>
              <a:r>
                <a:rPr lang="zh-CN" altLang="en-US" sz="2400" kern="0" dirty="0">
                  <a:solidFill>
                    <a:srgbClr val="1C1C1C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排第</a:t>
              </a:r>
              <a:r>
                <a:rPr lang="zh-CN" altLang="en-US" sz="2800" kern="0" dirty="0">
                  <a:solidFill>
                    <a:srgbClr val="1C1C1C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□</a:t>
              </a:r>
              <a:r>
                <a:rPr lang="zh-CN" altLang="en-US" sz="2400" kern="0" dirty="0">
                  <a:solidFill>
                    <a:srgbClr val="1C1C1C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，他前面有</a:t>
              </a:r>
              <a:r>
                <a:rPr lang="zh-CN" altLang="en-US" sz="2800" kern="0" dirty="0">
                  <a:solidFill>
                    <a:srgbClr val="1C1C1C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□</a:t>
              </a:r>
              <a:r>
                <a:rPr lang="zh-CN" altLang="en-US" sz="2400" kern="0" dirty="0">
                  <a:solidFill>
                    <a:srgbClr val="1C1C1C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人，后面有</a:t>
              </a:r>
              <a:r>
                <a:rPr lang="zh-CN" altLang="en-US" sz="2800" kern="0" dirty="0">
                  <a:solidFill>
                    <a:srgbClr val="1C1C1C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□</a:t>
              </a:r>
              <a:r>
                <a:rPr lang="zh-CN" altLang="en-US" sz="2400" kern="0" dirty="0">
                  <a:solidFill>
                    <a:srgbClr val="1C1C1C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人。</a:t>
              </a:r>
            </a:p>
          </p:txBody>
        </p:sp>
        <p:pic>
          <p:nvPicPr>
            <p:cNvPr id="7171" name="Picture 1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0"/>
              <a:ext cx="309" cy="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173" name="Rectangle 4"/>
          <p:cNvSpPr>
            <a:spLocks noChangeArrowheads="1"/>
          </p:cNvSpPr>
          <p:nvPr/>
        </p:nvSpPr>
        <p:spPr bwMode="auto">
          <a:xfrm>
            <a:off x="4342336" y="4602757"/>
            <a:ext cx="2449512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 sz="2400" kern="0">
              <a:solidFill>
                <a:srgbClr val="1C1C1C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2613549" y="4672608"/>
            <a:ext cx="4162425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zh-CN" altLang="en-US" sz="2400" kern="0" dirty="0">
                <a:solidFill>
                  <a:srgbClr val="1C1C1C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有</a:t>
            </a:r>
            <a:r>
              <a:rPr lang="zh-CN" altLang="en-US" sz="2800" kern="0" dirty="0">
                <a:solidFill>
                  <a:srgbClr val="1C1C1C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□</a:t>
            </a:r>
            <a:r>
              <a:rPr lang="zh-CN" altLang="en-US" sz="2400" kern="0" dirty="0">
                <a:solidFill>
                  <a:srgbClr val="1C1C1C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人排队。</a:t>
            </a:r>
          </a:p>
        </p:txBody>
      </p:sp>
      <p:sp>
        <p:nvSpPr>
          <p:cNvPr id="6153" name="Rectangle 23"/>
          <p:cNvSpPr>
            <a:spLocks noChangeArrowheads="1"/>
          </p:cNvSpPr>
          <p:nvPr/>
        </p:nvSpPr>
        <p:spPr bwMode="auto">
          <a:xfrm>
            <a:off x="3013303" y="4693393"/>
            <a:ext cx="356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154" name="Rectangle 26"/>
          <p:cNvSpPr>
            <a:spLocks noChangeArrowheads="1"/>
          </p:cNvSpPr>
          <p:nvPr/>
        </p:nvSpPr>
        <p:spPr bwMode="auto">
          <a:xfrm>
            <a:off x="3797896" y="5372377"/>
            <a:ext cx="356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155" name="Rectangle 27"/>
          <p:cNvSpPr>
            <a:spLocks noChangeArrowheads="1"/>
          </p:cNvSpPr>
          <p:nvPr/>
        </p:nvSpPr>
        <p:spPr bwMode="auto">
          <a:xfrm>
            <a:off x="5692247" y="5380264"/>
            <a:ext cx="356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156" name="Rectangle 28"/>
          <p:cNvSpPr>
            <a:spLocks noChangeArrowheads="1"/>
          </p:cNvSpPr>
          <p:nvPr/>
        </p:nvSpPr>
        <p:spPr bwMode="auto">
          <a:xfrm>
            <a:off x="7566279" y="5384719"/>
            <a:ext cx="356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7179" name="Picture 19" descr="7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858" y="2105505"/>
            <a:ext cx="3542262" cy="21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2" descr="SNAGHTML249933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4474" y="2295107"/>
            <a:ext cx="2879725" cy="190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二、初步感受新知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/>
      <p:bldP spid="6153" grpId="0"/>
      <p:bldP spid="6154" grpId="0"/>
      <p:bldP spid="6155" grpId="0"/>
      <p:bldP spid="615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3"/>
          <p:cNvSpPr>
            <a:spLocks noChangeArrowheads="1"/>
          </p:cNvSpPr>
          <p:nvPr/>
        </p:nvSpPr>
        <p:spPr bwMode="auto">
          <a:xfrm>
            <a:off x="5019358" y="4835208"/>
            <a:ext cx="2449512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 sz="3200" kern="0">
              <a:solidFill>
                <a:srgbClr val="1C1C1C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8194" name="图片 1" descr="图片1_副本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505" y="1568410"/>
            <a:ext cx="5634990" cy="3073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3003234" y="4962209"/>
            <a:ext cx="4162425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zh-CN" altLang="en-US" sz="2600" kern="0">
                <a:solidFill>
                  <a:srgbClr val="1C1C1C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有</a:t>
            </a:r>
            <a:r>
              <a:rPr lang="zh-CN" altLang="en-US" sz="3000" kern="0">
                <a:solidFill>
                  <a:srgbClr val="1C1C1C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□</a:t>
            </a:r>
            <a:r>
              <a:rPr lang="zh-CN" altLang="en-US" sz="2600" kern="0">
                <a:solidFill>
                  <a:srgbClr val="1C1C1C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人排队。</a:t>
            </a:r>
          </a:p>
        </p:txBody>
      </p:sp>
      <p:sp>
        <p:nvSpPr>
          <p:cNvPr id="5122" name="Rectangle 8"/>
          <p:cNvSpPr>
            <a:spLocks noChangeArrowheads="1"/>
          </p:cNvSpPr>
          <p:nvPr/>
        </p:nvSpPr>
        <p:spPr bwMode="auto">
          <a:xfrm>
            <a:off x="2987359" y="5573395"/>
            <a:ext cx="72548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zh-CN" altLang="en-US" sz="2600" kern="0">
                <a:solidFill>
                  <a:srgbClr val="1C1C1C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叔叔排第</a:t>
            </a:r>
            <a:r>
              <a:rPr lang="zh-CN" altLang="en-US" sz="3000" kern="0">
                <a:solidFill>
                  <a:srgbClr val="1C1C1C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□</a:t>
            </a:r>
            <a:r>
              <a:rPr lang="zh-CN" altLang="en-US" sz="2600" kern="0">
                <a:solidFill>
                  <a:srgbClr val="1C1C1C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，他前面有</a:t>
            </a:r>
            <a:r>
              <a:rPr lang="zh-CN" altLang="en-US" sz="3000" kern="0">
                <a:solidFill>
                  <a:srgbClr val="1C1C1C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□</a:t>
            </a:r>
            <a:r>
              <a:rPr lang="zh-CN" altLang="en-US" sz="2600" kern="0">
                <a:solidFill>
                  <a:srgbClr val="1C1C1C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人。</a:t>
            </a:r>
          </a:p>
        </p:txBody>
      </p:sp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3452495" y="5019359"/>
            <a:ext cx="198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</a:p>
        </p:txBody>
      </p:sp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4447858" y="5673409"/>
            <a:ext cx="2841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</a:p>
        </p:txBody>
      </p:sp>
      <p:sp>
        <p:nvSpPr>
          <p:cNvPr id="17" name="文本框 16"/>
          <p:cNvSpPr txBox="1">
            <a:spLocks noChangeArrowheads="1"/>
          </p:cNvSpPr>
          <p:nvPr/>
        </p:nvSpPr>
        <p:spPr bwMode="auto">
          <a:xfrm>
            <a:off x="6433820" y="5638484"/>
            <a:ext cx="1968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二、初步感受新知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17"/>
          <p:cNvSpPr>
            <a:spLocks noChangeArrowheads="1"/>
          </p:cNvSpPr>
          <p:nvPr/>
        </p:nvSpPr>
        <p:spPr bwMode="auto">
          <a:xfrm>
            <a:off x="8821421" y="3245866"/>
            <a:ext cx="4984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000" b="1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endParaRPr lang="zh-CN" altLang="en-US" sz="2000" b="1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173" name="Rectangle 18"/>
          <p:cNvSpPr>
            <a:spLocks noChangeArrowheads="1"/>
          </p:cNvSpPr>
          <p:nvPr/>
        </p:nvSpPr>
        <p:spPr bwMode="auto">
          <a:xfrm>
            <a:off x="8821421" y="3955478"/>
            <a:ext cx="4794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000" b="1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endParaRPr lang="zh-CN" altLang="en-US" sz="2000" b="1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174" name="Rectangle 19"/>
          <p:cNvSpPr>
            <a:spLocks noChangeArrowheads="1"/>
          </p:cNvSpPr>
          <p:nvPr/>
        </p:nvSpPr>
        <p:spPr bwMode="auto">
          <a:xfrm>
            <a:off x="8853171" y="4553391"/>
            <a:ext cx="4984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000" b="1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endParaRPr lang="zh-CN" altLang="en-US" sz="2000" b="1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9220" name="Picture 14" descr="7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133" y="1614388"/>
            <a:ext cx="4013201" cy="339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21" name="组合 7181"/>
          <p:cNvGrpSpPr/>
          <p:nvPr/>
        </p:nvGrpSpPr>
        <p:grpSpPr bwMode="auto">
          <a:xfrm>
            <a:off x="7198996" y="3061438"/>
            <a:ext cx="3533775" cy="1951038"/>
            <a:chOff x="3480" y="1264"/>
            <a:chExt cx="2226" cy="1229"/>
          </a:xfrm>
        </p:grpSpPr>
        <p:sp>
          <p:nvSpPr>
            <p:cNvPr id="9222" name="Rectangle 16"/>
            <p:cNvSpPr>
              <a:spLocks noChangeArrowheads="1"/>
            </p:cNvSpPr>
            <p:nvPr/>
          </p:nvSpPr>
          <p:spPr bwMode="auto">
            <a:xfrm>
              <a:off x="3480" y="1264"/>
              <a:ext cx="2226" cy="1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明明获得第</a:t>
              </a:r>
              <a:r>
                <a:rPr lang="zh-CN" altLang="en-US" sz="2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    </a:t>
              </a:r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名，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浩浩获得第    </a:t>
              </a:r>
              <a:r>
                <a:rPr lang="zh-CN" altLang="en-US" sz="2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 </a:t>
              </a:r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名，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丁丁获得第    </a:t>
              </a:r>
              <a:r>
                <a:rPr lang="zh-CN" altLang="en-US" sz="2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 </a:t>
              </a:r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名。</a:t>
              </a:r>
            </a:p>
          </p:txBody>
        </p:sp>
        <p:sp>
          <p:nvSpPr>
            <p:cNvPr id="9223" name="矩形 7177"/>
            <p:cNvSpPr>
              <a:spLocks noChangeArrowheads="1"/>
            </p:cNvSpPr>
            <p:nvPr/>
          </p:nvSpPr>
          <p:spPr bwMode="auto">
            <a:xfrm>
              <a:off x="4563" y="1416"/>
              <a:ext cx="204" cy="238"/>
            </a:xfrm>
            <a:prstGeom prst="rect">
              <a:avLst/>
            </a:prstGeom>
            <a:noFill/>
            <a:ln w="15240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16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224" name="矩形 7179"/>
            <p:cNvSpPr>
              <a:spLocks noChangeArrowheads="1"/>
            </p:cNvSpPr>
            <p:nvPr/>
          </p:nvSpPr>
          <p:spPr bwMode="auto">
            <a:xfrm>
              <a:off x="4568" y="1852"/>
              <a:ext cx="204" cy="204"/>
            </a:xfrm>
            <a:prstGeom prst="rect">
              <a:avLst/>
            </a:prstGeom>
            <a:noFill/>
            <a:ln w="15240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16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225" name="矩形 7180"/>
            <p:cNvSpPr>
              <a:spLocks noChangeArrowheads="1"/>
            </p:cNvSpPr>
            <p:nvPr/>
          </p:nvSpPr>
          <p:spPr bwMode="auto">
            <a:xfrm>
              <a:off x="4580" y="2236"/>
              <a:ext cx="204" cy="204"/>
            </a:xfrm>
            <a:prstGeom prst="rect">
              <a:avLst/>
            </a:prstGeom>
            <a:noFill/>
            <a:ln w="15240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16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1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二、初步感受新知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  <p:bldP spid="7173" grpId="0"/>
      <p:bldP spid="717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3" t="21509" r="70145" b="52173"/>
          <a:stretch>
            <a:fillRect/>
          </a:stretch>
        </p:blipFill>
        <p:spPr bwMode="auto">
          <a:xfrm>
            <a:off x="2269491" y="3517901"/>
            <a:ext cx="13684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3" t="21507" r="70145" b="52173"/>
          <a:stretch>
            <a:fillRect/>
          </a:stretch>
        </p:blipFill>
        <p:spPr bwMode="auto">
          <a:xfrm>
            <a:off x="3833179" y="3517901"/>
            <a:ext cx="1366837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3" t="21507" r="70145" b="52173"/>
          <a:stretch>
            <a:fillRect/>
          </a:stretch>
        </p:blipFill>
        <p:spPr bwMode="auto">
          <a:xfrm>
            <a:off x="5365115" y="3517901"/>
            <a:ext cx="1366838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3" t="21507" r="70145" b="52173"/>
          <a:stretch>
            <a:fillRect/>
          </a:stretch>
        </p:blipFill>
        <p:spPr bwMode="auto">
          <a:xfrm>
            <a:off x="6857365" y="3517901"/>
            <a:ext cx="1366838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3" t="21507" r="70145" b="52173"/>
          <a:stretch>
            <a:fillRect/>
          </a:stretch>
        </p:blipFill>
        <p:spPr bwMode="auto">
          <a:xfrm>
            <a:off x="8359141" y="3517901"/>
            <a:ext cx="13684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文本框 5"/>
          <p:cNvSpPr txBox="1">
            <a:spLocks noChangeArrowheads="1"/>
          </p:cNvSpPr>
          <p:nvPr/>
        </p:nvSpPr>
        <p:spPr bwMode="auto">
          <a:xfrm>
            <a:off x="660400" y="1527474"/>
            <a:ext cx="41456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把从</a:t>
            </a:r>
            <a:r>
              <a:rPr lang="zh-CN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左</a:t>
            </a:r>
            <a:r>
              <a:rPr lang="zh-CN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数</a:t>
            </a:r>
            <a:r>
              <a:rPr lang="zh-CN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第</a:t>
            </a:r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朵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菊花圈起来。</a:t>
            </a:r>
          </a:p>
        </p:txBody>
      </p:sp>
      <p:sp>
        <p:nvSpPr>
          <p:cNvPr id="10248" name="文本框 5"/>
          <p:cNvSpPr txBox="1">
            <a:spLocks noChangeArrowheads="1"/>
          </p:cNvSpPr>
          <p:nvPr/>
        </p:nvSpPr>
        <p:spPr bwMode="auto">
          <a:xfrm>
            <a:off x="660400" y="2391074"/>
            <a:ext cx="41456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把从</a:t>
            </a:r>
            <a:r>
              <a:rPr lang="zh-CN" altLang="en-US" sz="2400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右</a:t>
            </a:r>
            <a:r>
              <a:rPr lang="zh-CN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数</a:t>
            </a:r>
            <a:r>
              <a:rPr lang="zh-CN" altLang="zh-CN" sz="2400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第</a:t>
            </a:r>
            <a:r>
              <a:rPr lang="en-US" altLang="zh-CN" sz="2400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朵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菊花圈起来。</a:t>
            </a:r>
          </a:p>
        </p:txBody>
      </p:sp>
      <p:sp>
        <p:nvSpPr>
          <p:cNvPr id="9" name="椭圆 8"/>
          <p:cNvSpPr/>
          <p:nvPr/>
        </p:nvSpPr>
        <p:spPr>
          <a:xfrm>
            <a:off x="3760154" y="3373439"/>
            <a:ext cx="1512887" cy="19446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algn="ctr"/>
            <a:endParaRPr lang="zh-CN" altLang="en-US" noProof="1">
              <a:solidFill>
                <a:srgbClr val="FFFFFF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6784340" y="3373439"/>
            <a:ext cx="1512888" cy="1944687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algn="ctr"/>
            <a:endParaRPr lang="zh-CN" altLang="en-US" noProof="1">
              <a:solidFill>
                <a:srgbClr val="FFFFFF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二、初步感受新知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7" grpId="0"/>
      <p:bldP spid="10248" grpId="0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2" descr="G:\一年级数学课件\第三单元\第3单元—小老虎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00" t="21651" r="35039" b="30051"/>
          <a:stretch>
            <a:fillRect/>
          </a:stretch>
        </p:blipFill>
        <p:spPr bwMode="auto">
          <a:xfrm>
            <a:off x="2752091" y="3622359"/>
            <a:ext cx="1152525" cy="123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 descr="G:\一年级数学课件\第三单元\第3单元—小老虎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00" t="21651" r="35039" b="30051"/>
          <a:stretch>
            <a:fillRect/>
          </a:stretch>
        </p:blipFill>
        <p:spPr bwMode="auto">
          <a:xfrm>
            <a:off x="4191954" y="3622359"/>
            <a:ext cx="1152525" cy="123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2" descr="G:\一年级数学课件\第三单元\第3单元—小老虎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00" t="21651" r="35039" b="30051"/>
          <a:stretch>
            <a:fillRect/>
          </a:stretch>
        </p:blipFill>
        <p:spPr bwMode="auto">
          <a:xfrm>
            <a:off x="5560379" y="3622359"/>
            <a:ext cx="1152525" cy="123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2" descr="G:\一年级数学课件\第三单元\第3单元—小老虎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00" t="21651" r="35039" b="30051"/>
          <a:stretch>
            <a:fillRect/>
          </a:stretch>
        </p:blipFill>
        <p:spPr bwMode="auto">
          <a:xfrm>
            <a:off x="7000241" y="3622359"/>
            <a:ext cx="1152525" cy="123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2" descr="G:\一年级数学课件\第三单元\第3单元—小老虎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00" t="21651" r="35039" b="30051"/>
          <a:stretch>
            <a:fillRect/>
          </a:stretch>
        </p:blipFill>
        <p:spPr bwMode="auto">
          <a:xfrm>
            <a:off x="8440104" y="3622359"/>
            <a:ext cx="1152525" cy="123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文本框 5"/>
          <p:cNvSpPr txBox="1">
            <a:spLocks noChangeArrowheads="1"/>
          </p:cNvSpPr>
          <p:nvPr/>
        </p:nvSpPr>
        <p:spPr bwMode="auto">
          <a:xfrm>
            <a:off x="660400" y="1548261"/>
            <a:ext cx="41456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把从</a:t>
            </a:r>
            <a:r>
              <a:rPr lang="zh-CN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左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数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第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只老虎圈起来。</a:t>
            </a:r>
          </a:p>
        </p:txBody>
      </p:sp>
      <p:sp>
        <p:nvSpPr>
          <p:cNvPr id="12296" name="文本框 5"/>
          <p:cNvSpPr txBox="1">
            <a:spLocks noChangeArrowheads="1"/>
          </p:cNvSpPr>
          <p:nvPr/>
        </p:nvSpPr>
        <p:spPr bwMode="auto">
          <a:xfrm>
            <a:off x="660400" y="2340423"/>
            <a:ext cx="41456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把从</a:t>
            </a:r>
            <a:r>
              <a:rPr lang="zh-CN" altLang="en-US" sz="2400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右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数</a:t>
            </a:r>
            <a:r>
              <a:rPr lang="zh-CN" altLang="en-US" sz="2400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第</a:t>
            </a:r>
            <a:r>
              <a:rPr lang="en-US" altLang="zh-CN" sz="2400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只老虎圈起来。</a:t>
            </a:r>
          </a:p>
        </p:txBody>
      </p:sp>
      <p:sp>
        <p:nvSpPr>
          <p:cNvPr id="9" name="椭圆 8"/>
          <p:cNvSpPr/>
          <p:nvPr/>
        </p:nvSpPr>
        <p:spPr>
          <a:xfrm>
            <a:off x="6857365" y="3479483"/>
            <a:ext cx="1512888" cy="15113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algn="ctr"/>
            <a:endParaRPr lang="zh-CN" altLang="en-US" noProof="1">
              <a:solidFill>
                <a:srgbClr val="FFFFFF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2607628" y="3479483"/>
            <a:ext cx="1441450" cy="151130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algn="ctr"/>
            <a:endParaRPr lang="zh-CN" altLang="en-US" noProof="1">
              <a:solidFill>
                <a:srgbClr val="FFFFFF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二、初步感受新知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5" grpId="0"/>
      <p:bldP spid="12296" grpId="0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2" descr="G:\一年级数学课件\第三单元\第3单元—苹果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37" t="48950" r="27164" b="26900"/>
          <a:stretch>
            <a:fillRect/>
          </a:stretch>
        </p:blipFill>
        <p:spPr bwMode="auto">
          <a:xfrm>
            <a:off x="2546350" y="3877011"/>
            <a:ext cx="1277938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 descr="G:\一年级数学课件\第三单元\第3单元—苹果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37" t="48950" r="27164" b="26900"/>
          <a:stretch>
            <a:fillRect/>
          </a:stretch>
        </p:blipFill>
        <p:spPr bwMode="auto">
          <a:xfrm>
            <a:off x="3986214" y="3877011"/>
            <a:ext cx="1277937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2" descr="G:\一年级数学课件\第三单元\第3单元—苹果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37" t="48950" r="27164" b="26900"/>
          <a:stretch>
            <a:fillRect/>
          </a:stretch>
        </p:blipFill>
        <p:spPr bwMode="auto">
          <a:xfrm>
            <a:off x="5354639" y="3877011"/>
            <a:ext cx="1277937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2" descr="G:\一年级数学课件\第三单元\第3单元—苹果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37" t="48950" r="27164" b="26900"/>
          <a:stretch>
            <a:fillRect/>
          </a:stretch>
        </p:blipFill>
        <p:spPr bwMode="auto">
          <a:xfrm>
            <a:off x="6794500" y="3877011"/>
            <a:ext cx="1277938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2" descr="G:\一年级数学课件\第三单元\第3单元—苹果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37" t="48950" r="27164" b="26900"/>
          <a:stretch>
            <a:fillRect/>
          </a:stretch>
        </p:blipFill>
        <p:spPr bwMode="auto">
          <a:xfrm>
            <a:off x="8162925" y="3877011"/>
            <a:ext cx="1277938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文本框 5"/>
          <p:cNvSpPr txBox="1">
            <a:spLocks noChangeArrowheads="1"/>
          </p:cNvSpPr>
          <p:nvPr/>
        </p:nvSpPr>
        <p:spPr bwMode="auto">
          <a:xfrm>
            <a:off x="594036" y="1384597"/>
            <a:ext cx="35141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把</a:t>
            </a:r>
            <a:r>
              <a:rPr lang="zh-CN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左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边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个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苹果圈起来。</a:t>
            </a:r>
          </a:p>
        </p:txBody>
      </p:sp>
      <p:sp>
        <p:nvSpPr>
          <p:cNvPr id="11272" name="文本框 5"/>
          <p:cNvSpPr txBox="1">
            <a:spLocks noChangeArrowheads="1"/>
          </p:cNvSpPr>
          <p:nvPr/>
        </p:nvSpPr>
        <p:spPr bwMode="auto">
          <a:xfrm>
            <a:off x="594036" y="2678409"/>
            <a:ext cx="35141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把</a:t>
            </a:r>
            <a:r>
              <a:rPr lang="zh-CN" altLang="en-US" sz="2400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右边</a:t>
            </a:r>
            <a:r>
              <a:rPr lang="en-US" altLang="zh-CN" sz="2400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400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个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苹果圈起来。</a:t>
            </a:r>
          </a:p>
        </p:txBody>
      </p:sp>
      <p:sp>
        <p:nvSpPr>
          <p:cNvPr id="13" name="椭圆 12"/>
          <p:cNvSpPr/>
          <p:nvPr/>
        </p:nvSpPr>
        <p:spPr>
          <a:xfrm>
            <a:off x="2401888" y="3661112"/>
            <a:ext cx="4392612" cy="18002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algn="ctr"/>
            <a:endParaRPr lang="zh-CN" altLang="en-US" noProof="1">
              <a:solidFill>
                <a:srgbClr val="FFFFFF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5283201" y="3661112"/>
            <a:ext cx="4392613" cy="1800225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algn="ctr"/>
            <a:endParaRPr lang="zh-CN" altLang="en-US" noProof="1">
              <a:solidFill>
                <a:srgbClr val="0000FF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0476" name="文本框 5"/>
          <p:cNvSpPr>
            <a:spLocks noChangeArrowheads="1"/>
          </p:cNvSpPr>
          <p:nvPr/>
        </p:nvSpPr>
        <p:spPr bwMode="auto">
          <a:xfrm>
            <a:off x="578161" y="2014835"/>
            <a:ext cx="41456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把从</a:t>
            </a:r>
            <a:r>
              <a:rPr lang="zh-CN" altLang="en-US" sz="2400" kern="0" dirty="0">
                <a:solidFill>
                  <a:schemeClr val="folHlin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左数第</a:t>
            </a:r>
            <a:r>
              <a:rPr lang="en-US" altLang="zh-CN" sz="2400" kern="0" dirty="0">
                <a:solidFill>
                  <a:schemeClr val="folHlin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400" kern="0" dirty="0">
                <a:solidFill>
                  <a:schemeClr val="folHlin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个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苹果圈起来。</a:t>
            </a:r>
          </a:p>
        </p:txBody>
      </p:sp>
      <p:sp>
        <p:nvSpPr>
          <p:cNvPr id="2" name="椭圆 1"/>
          <p:cNvSpPr/>
          <p:nvPr/>
        </p:nvSpPr>
        <p:spPr>
          <a:xfrm>
            <a:off x="5272088" y="3877011"/>
            <a:ext cx="1522412" cy="1409700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algn="ctr"/>
            <a:endParaRPr lang="zh-CN" altLang="en-US" noProof="1">
              <a:solidFill>
                <a:srgbClr val="FFFFFF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二、初步感受新知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fmla" valueType="clr">
                                      <p:cBhvr override="childStyle">
                                        <p:cTn id="19" dur="80"/>
                                        <p:tgtEl>
                                          <p:spTgt spid="1904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fmla" valueType="clr">
                                      <p:cBhvr>
                                        <p:cTn id="20" dur="80"/>
                                        <p:tgtEl>
                                          <p:spTgt spid="1904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904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1" grpId="0"/>
      <p:bldP spid="11272" grpId="0"/>
      <p:bldP spid="13" grpId="0" bldLvl="0" animBg="1"/>
      <p:bldP spid="14" grpId="0" bldLvl="0" animBg="1"/>
      <p:bldP spid="190476" grpId="0" bldLvl="0"/>
      <p:bldP spid="2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9" descr="7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195" y="1773238"/>
            <a:ext cx="5265262" cy="2884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4" name="Rectangle 3"/>
          <p:cNvSpPr>
            <a:spLocks noChangeArrowheads="1"/>
          </p:cNvSpPr>
          <p:nvPr/>
        </p:nvSpPr>
        <p:spPr bwMode="auto">
          <a:xfrm>
            <a:off x="4440238" y="5170488"/>
            <a:ext cx="2449512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 sz="3200" kern="0">
              <a:solidFill>
                <a:srgbClr val="1C1C1C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220" name="Rectangle 2"/>
          <p:cNvSpPr>
            <a:spLocks noChangeArrowheads="1"/>
          </p:cNvSpPr>
          <p:nvPr/>
        </p:nvSpPr>
        <p:spPr bwMode="auto">
          <a:xfrm>
            <a:off x="1374775" y="1130300"/>
            <a:ext cx="6130925" cy="8509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endParaRPr lang="zh-CN" altLang="en-US" sz="3600" b="1" kern="0" noProof="1">
              <a:solidFill>
                <a:sysClr val="windowText" lastClr="000000"/>
              </a:solidFill>
              <a:effectLst>
                <a:outerShdw blurRad="38100" dist="38100" dir="2700000">
                  <a:srgbClr val="FFFFFF"/>
                </a:outerShdw>
              </a:effectLst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221" name="Rectangle 15"/>
          <p:cNvSpPr>
            <a:spLocks noChangeArrowheads="1"/>
          </p:cNvSpPr>
          <p:nvPr/>
        </p:nvSpPr>
        <p:spPr bwMode="auto">
          <a:xfrm>
            <a:off x="2199959" y="4077494"/>
            <a:ext cx="3825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2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  <a:endParaRPr lang="zh-CN" altLang="en-US" sz="28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222" name="Rectangle 16"/>
          <p:cNvSpPr>
            <a:spLocks noChangeArrowheads="1"/>
          </p:cNvSpPr>
          <p:nvPr/>
        </p:nvSpPr>
        <p:spPr bwMode="auto">
          <a:xfrm>
            <a:off x="5664994" y="4077494"/>
            <a:ext cx="3825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  <a:endParaRPr lang="zh-CN" altLang="en-US" sz="28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9223" name="Picture 10" descr="7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349" y="2260918"/>
            <a:ext cx="2522537" cy="210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三、深入理解新知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  <p:bldP spid="922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5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340</Words>
  <Application>Microsoft Office PowerPoint</Application>
  <PresentationFormat>宽屏</PresentationFormat>
  <Paragraphs>74</Paragraphs>
  <Slides>13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1" baseType="lpstr">
      <vt:lpstr>FandolFang R</vt:lpstr>
      <vt:lpstr>等线</vt:lpstr>
      <vt:lpstr>思源黑体 CN Medium</vt:lpstr>
      <vt:lpstr>思源黑体 CN Regular</vt:lpstr>
      <vt:lpstr>宋体</vt:lpstr>
      <vt:lpstr>Arial</vt:lpstr>
      <vt:lpstr>Calibri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4</cp:revision>
  <dcterms:created xsi:type="dcterms:W3CDTF">2020-06-23T01:44:00Z</dcterms:created>
  <dcterms:modified xsi:type="dcterms:W3CDTF">2023-01-16T13:31:27Z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0562D9D997454DC8B70325B413E6FABF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