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61" r:id="rId2"/>
    <p:sldId id="290" r:id="rId3"/>
    <p:sldId id="270" r:id="rId4"/>
    <p:sldId id="307" r:id="rId5"/>
    <p:sldId id="349" r:id="rId6"/>
    <p:sldId id="362" r:id="rId7"/>
    <p:sldId id="346" r:id="rId8"/>
    <p:sldId id="345" r:id="rId9"/>
    <p:sldId id="383" r:id="rId10"/>
    <p:sldId id="347" r:id="rId11"/>
    <p:sldId id="363" r:id="rId12"/>
    <p:sldId id="364" r:id="rId13"/>
    <p:sldId id="311" r:id="rId14"/>
    <p:sldId id="384" r:id="rId15"/>
    <p:sldId id="385" r:id="rId16"/>
    <p:sldId id="371" r:id="rId17"/>
    <p:sldId id="372" r:id="rId18"/>
    <p:sldId id="388" r:id="rId19"/>
    <p:sldId id="386" r:id="rId20"/>
    <p:sldId id="387" r:id="rId21"/>
    <p:sldId id="376" r:id="rId22"/>
    <p:sldId id="377" r:id="rId23"/>
    <p:sldId id="381" r:id="rId24"/>
  </p:sldIdLst>
  <p:sldSz cx="9144000" cy="6858000" type="screen4x3"/>
  <p:notesSz cx="6858000" cy="9144000"/>
  <p:defaultTextStyle>
    <a:defPPr>
      <a:defRPr lang="zh-CN"/>
    </a:defPPr>
    <a:lvl1pPr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66"/>
    <a:srgbClr val="FF99FF"/>
    <a:srgbClr val="006600"/>
    <a:srgbClr val="6600CC"/>
    <a:srgbClr val="CC006A"/>
    <a:srgbClr val="644B7A"/>
    <a:srgbClr val="249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7" autoAdjust="0"/>
    <p:restoredTop sz="94806" autoAdjust="0"/>
  </p:normalViewPr>
  <p:slideViewPr>
    <p:cSldViewPr snapToGrid="0" snapToObjects="1">
      <p:cViewPr>
        <p:scale>
          <a:sx n="100" d="100"/>
          <a:sy n="100" d="100"/>
        </p:scale>
        <p:origin x="-2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0F9B84EA-7D68-4D60-9CB1-D50884785D1C}" type="datetimeFigureOut">
              <a:rPr lang="zh-CN" altLang="en-US"/>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EFEE669D-3E77-4316-AA6C-13718F2C91C6}"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E20C2805-A091-479A-A4F9-8EF626AE99A4}"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0C2805-A091-479A-A4F9-8EF626AE99A4}"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12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12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240D9B7B-A017-4CBB-A6B8-FA34CAB4194C}" type="slidenum">
              <a:rPr lang="zh-CN" altLang="en-US"/>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86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64DF21CF-1467-45A2-8689-687053C1B7AC}" type="slidenum">
              <a:rPr lang="zh-CN" altLang="en-US"/>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4FF8AF17-E1D3-445C-B6C0-1A2961A43C1E}"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F7C701C0-B101-4A87-BB67-C09EE97CC40F}"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74642"/>
            <a:ext cx="6019800" cy="5851525"/>
          </a:xfrm>
        </p:spPr>
        <p:txBody>
          <a:bodyPr vert="eaVert"/>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01DBFBED-2BCC-41EE-8783-0FEB8C7CFF22}"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67523B3A-36B5-4866-973E-2E34AE2B4620}"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27C34511-F5F5-4EBD-A8CC-8374DFCEA9F4}"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F3CE2F8A-7182-4ED6-AB50-EEFD837D6275}"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F0927F92-4E8F-478B-840A-D4DA9202DF71}"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A0951901-1EEB-41CF-A450-F105628274B7}"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35958389-2408-48BF-8749-CA5AA5FCF13E}"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二级</a:t>
            </a:r>
          </a:p>
          <a:p>
            <a:pPr lvl="2"/>
            <a:r>
              <a:rPr lang="zh-CN" altLang="en-US" noProof="1" smtClean="0"/>
              <a:t>三级</a:t>
            </a:r>
          </a:p>
          <a:p>
            <a:pPr lvl="3"/>
            <a:r>
              <a:rPr lang="zh-CN" altLang="en-US" noProof="1" smtClean="0"/>
              <a:t>四级</a:t>
            </a:r>
          </a:p>
          <a:p>
            <a:pPr lvl="4"/>
            <a:r>
              <a:rPr lang="zh-CN" altLang="en-US" noProof="1" smtClean="0"/>
              <a:t>五级</a:t>
            </a:r>
            <a:endParaRPr lang="zh-CN" altLang="en-US" noProof="1"/>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B6785282-3EF1-4F1F-9525-3197CD626A2E}"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7A481E6E-6721-4382-BA9E-699385F7EF23}" type="slidenum">
              <a:rPr lang="zh-CN" altLang="en-US"/>
              <a:t>‹#›</a:t>
            </a:fld>
            <a:endParaRPr lang="zh-CN" altLang="en-US">
              <a:latin typeface="Arial" panose="020B0604020202020204" pitchFamily="34" charset="0"/>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FontTx/>
              <a:buNone/>
              <a:defRPr kumimoji="1"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kumimoji="1" sz="1200">
                <a:solidFill>
                  <a:schemeClr val="tx1">
                    <a:tint val="75000"/>
                  </a:schemeClr>
                </a:solidFill>
                <a:latin typeface="+mn-lt"/>
                <a:ea typeface="+mn-ea"/>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D6AE70D4-9B48-4886-861E-6026CC5E53F6}" type="slidenum">
              <a:rPr lang="zh-CN" altLang="en-US"/>
              <a:t>‹#›</a:t>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2.%20Read.%20Tick%20or%20cross.mp4"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It's%20time%20for%20breakfast.swf"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0" y="0"/>
            <a:ext cx="9144000" cy="5383213"/>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p>
        </p:txBody>
      </p:sp>
      <p:pic>
        <p:nvPicPr>
          <p:cNvPr id="4098" name="图片 24" descr="小花.png"/>
          <p:cNvPicPr>
            <a:picLocks noChangeAspect="1" noChangeArrowheads="1"/>
          </p:cNvPicPr>
          <p:nvPr/>
        </p:nvPicPr>
        <p:blipFill>
          <a:blip r:embed="rId2" cstate="email"/>
          <a:srcRect/>
          <a:stretch>
            <a:fillRect/>
          </a:stretch>
        </p:blipFill>
        <p:spPr bwMode="auto">
          <a:xfrm rot="1153534">
            <a:off x="7737475" y="5291138"/>
            <a:ext cx="10096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5" descr="中间花.png"/>
          <p:cNvPicPr>
            <a:picLocks noChangeAspect="1" noChangeArrowheads="1"/>
          </p:cNvPicPr>
          <p:nvPr/>
        </p:nvPicPr>
        <p:blipFill>
          <a:blip r:embed="rId3" cstate="email"/>
          <a:srcRect/>
          <a:stretch>
            <a:fillRect/>
          </a:stretch>
        </p:blipFill>
        <p:spPr bwMode="auto">
          <a:xfrm>
            <a:off x="607899" y="5424488"/>
            <a:ext cx="9128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AutoShape 508"/>
          <p:cNvSpPr>
            <a:spLocks noChangeArrowheads="1"/>
          </p:cNvSpPr>
          <p:nvPr/>
        </p:nvSpPr>
        <p:spPr bwMode="auto">
          <a:xfrm>
            <a:off x="495875" y="1061061"/>
            <a:ext cx="8152248" cy="2165537"/>
          </a:xfrm>
          <a:prstGeom prst="roundRect">
            <a:avLst>
              <a:gd name="adj" fmla="val 5074"/>
            </a:avLst>
          </a:prstGeom>
          <a:solidFill>
            <a:srgbClr val="FFFFFF"/>
          </a:solidFill>
          <a:ln w="57150" cmpd="sng">
            <a:noFill/>
            <a:round/>
          </a:ln>
          <a:effectLst>
            <a:innerShdw blurRad="123825" dist="88900" dir="13500000">
              <a:srgbClr val="FFFF00">
                <a:alpha val="50000"/>
              </a:srgbClr>
            </a:inn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buFontTx/>
              <a:buNone/>
              <a:defRPr/>
            </a:pPr>
            <a:endParaRPr lang="ko-KR" altLang="en-US" smtClean="0">
              <a:solidFill>
                <a:srgbClr val="000000"/>
              </a:solidFill>
              <a:latin typeface="Calibri" panose="020F0502020204030204" pitchFamily="34" charset="0"/>
              <a:ea typeface="Malgun Gothic" panose="020B0503020000020004" pitchFamily="34" charset="-127"/>
            </a:endParaRPr>
          </a:p>
        </p:txBody>
      </p:sp>
      <p:sp>
        <p:nvSpPr>
          <p:cNvPr id="8" name="同侧圆角矩形 7"/>
          <p:cNvSpPr/>
          <p:nvPr/>
        </p:nvSpPr>
        <p:spPr>
          <a:xfrm flipV="1">
            <a:off x="495300" y="2468563"/>
            <a:ext cx="8153400" cy="758825"/>
          </a:xfrm>
          <a:prstGeom prst="round2Same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pic>
        <p:nvPicPr>
          <p:cNvPr id="4102" name="Picture 39" descr="구름"/>
          <p:cNvPicPr>
            <a:picLocks noChangeAspect="1" noChangeArrowheads="1"/>
          </p:cNvPicPr>
          <p:nvPr/>
        </p:nvPicPr>
        <p:blipFill>
          <a:blip r:embed="rId4" cstate="email"/>
          <a:srcRect/>
          <a:stretch>
            <a:fillRect/>
          </a:stretch>
        </p:blipFill>
        <p:spPr bwMode="auto">
          <a:xfrm>
            <a:off x="4795838" y="179388"/>
            <a:ext cx="6826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0" descr="구름"/>
          <p:cNvPicPr>
            <a:picLocks noChangeAspect="1" noChangeArrowheads="1"/>
          </p:cNvPicPr>
          <p:nvPr/>
        </p:nvPicPr>
        <p:blipFill>
          <a:blip r:embed="rId5" cstate="email"/>
          <a:srcRect/>
          <a:stretch>
            <a:fillRect/>
          </a:stretch>
        </p:blipFill>
        <p:spPr bwMode="auto">
          <a:xfrm>
            <a:off x="7308850" y="542925"/>
            <a:ext cx="895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3"/>
          <p:cNvSpPr txBox="1">
            <a:spLocks noChangeArrowheads="1"/>
          </p:cNvSpPr>
          <p:nvPr/>
        </p:nvSpPr>
        <p:spPr bwMode="auto">
          <a:xfrm>
            <a:off x="131763" y="1433513"/>
            <a:ext cx="8267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lvl1pPr defTabSz="974725">
              <a:defRPr>
                <a:solidFill>
                  <a:schemeClr val="tx1"/>
                </a:solidFill>
                <a:latin typeface="Arial" panose="020B0604020202020204" pitchFamily="34" charset="0"/>
                <a:ea typeface="宋体" panose="02010600030101010101" pitchFamily="2" charset="-122"/>
              </a:defRPr>
            </a:lvl1pPr>
            <a:lvl2pPr defTabSz="974725">
              <a:defRPr>
                <a:solidFill>
                  <a:schemeClr val="tx1"/>
                </a:solidFill>
                <a:latin typeface="Arial" panose="020B0604020202020204" pitchFamily="34" charset="0"/>
                <a:ea typeface="宋体" panose="02010600030101010101" pitchFamily="2" charset="-122"/>
              </a:defRPr>
            </a:lvl2pPr>
            <a:lvl3pPr defTabSz="974725">
              <a:defRPr>
                <a:solidFill>
                  <a:schemeClr val="tx1"/>
                </a:solidFill>
                <a:latin typeface="Arial" panose="020B0604020202020204" pitchFamily="34" charset="0"/>
                <a:ea typeface="宋体" panose="02010600030101010101" pitchFamily="2" charset="-122"/>
              </a:defRPr>
            </a:lvl3pPr>
            <a:lvl4pPr defTabSz="974725">
              <a:defRPr>
                <a:solidFill>
                  <a:schemeClr val="tx1"/>
                </a:solidFill>
                <a:latin typeface="Arial" panose="020B0604020202020204" pitchFamily="34" charset="0"/>
                <a:ea typeface="宋体" panose="02010600030101010101" pitchFamily="2" charset="-122"/>
              </a:defRPr>
            </a:lvl4pPr>
            <a:lvl5pPr defTabSz="974725">
              <a:defRPr>
                <a:solidFill>
                  <a:schemeClr val="tx1"/>
                </a:solidFill>
                <a:latin typeface="Arial" panose="020B0604020202020204" pitchFamily="34" charset="0"/>
                <a:ea typeface="宋体" panose="02010600030101010101" pitchFamily="2" charset="-122"/>
              </a:defRPr>
            </a:lvl5pPr>
            <a:lvl6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a:latin typeface="Times New Roman" panose="02020603050405020304" pitchFamily="18" charset="0"/>
                <a:ea typeface="黑体" panose="02010609060101010101" pitchFamily="49" charset="-122"/>
              </a:rPr>
              <a:t>	Unit 1 Li Ming Goes to Canada</a:t>
            </a:r>
            <a:endParaRPr lang="zh-CN" altLang="en-US" sz="4000" b="1">
              <a:latin typeface="Times New Roman" panose="02020603050405020304" pitchFamily="18" charset="0"/>
              <a:ea typeface="黑体" panose="02010609060101010101" pitchFamily="49" charset="-122"/>
            </a:endParaRPr>
          </a:p>
        </p:txBody>
      </p:sp>
      <p:sp>
        <p:nvSpPr>
          <p:cNvPr id="4105" name="TextBox 4"/>
          <p:cNvSpPr txBox="1">
            <a:spLocks noChangeArrowheads="1"/>
          </p:cNvSpPr>
          <p:nvPr/>
        </p:nvSpPr>
        <p:spPr bwMode="auto">
          <a:xfrm>
            <a:off x="3210718" y="2655867"/>
            <a:ext cx="27225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lvl1pPr defTabSz="974725">
              <a:defRPr>
                <a:solidFill>
                  <a:schemeClr val="tx1"/>
                </a:solidFill>
                <a:latin typeface="Arial" panose="020B0604020202020204" pitchFamily="34" charset="0"/>
                <a:ea typeface="宋体" panose="02010600030101010101" pitchFamily="2" charset="-122"/>
              </a:defRPr>
            </a:lvl1pPr>
            <a:lvl2pPr defTabSz="974725">
              <a:defRPr>
                <a:solidFill>
                  <a:schemeClr val="tx1"/>
                </a:solidFill>
                <a:latin typeface="Arial" panose="020B0604020202020204" pitchFamily="34" charset="0"/>
                <a:ea typeface="宋体" panose="02010600030101010101" pitchFamily="2" charset="-122"/>
              </a:defRPr>
            </a:lvl2pPr>
            <a:lvl3pPr defTabSz="974725">
              <a:defRPr>
                <a:solidFill>
                  <a:schemeClr val="tx1"/>
                </a:solidFill>
                <a:latin typeface="Arial" panose="020B0604020202020204" pitchFamily="34" charset="0"/>
                <a:ea typeface="宋体" panose="02010600030101010101" pitchFamily="2" charset="-122"/>
              </a:defRPr>
            </a:lvl3pPr>
            <a:lvl4pPr defTabSz="974725">
              <a:defRPr>
                <a:solidFill>
                  <a:schemeClr val="tx1"/>
                </a:solidFill>
                <a:latin typeface="Arial" panose="020B0604020202020204" pitchFamily="34" charset="0"/>
                <a:ea typeface="宋体" panose="02010600030101010101" pitchFamily="2" charset="-122"/>
              </a:defRPr>
            </a:lvl4pPr>
            <a:lvl5pPr defTabSz="974725">
              <a:defRPr>
                <a:solidFill>
                  <a:schemeClr val="tx1"/>
                </a:solidFill>
                <a:latin typeface="Arial" panose="020B0604020202020204" pitchFamily="34" charset="0"/>
                <a:ea typeface="宋体" panose="02010600030101010101" pitchFamily="2" charset="-122"/>
              </a:defRPr>
            </a:lvl5pPr>
            <a:lvl6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7472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00" b="1" dirty="0" smtClean="0">
                <a:solidFill>
                  <a:srgbClr val="800000"/>
                </a:solidFill>
                <a:latin typeface="微软雅黑" panose="020B0503020204020204" pitchFamily="34" charset="-122"/>
                <a:ea typeface="微软雅黑" panose="020B0503020204020204" pitchFamily="34" charset="-122"/>
              </a:rPr>
              <a:t>六</a:t>
            </a:r>
            <a:r>
              <a:rPr lang="zh-CN" altLang="en-US" sz="2000" b="1" dirty="0">
                <a:solidFill>
                  <a:srgbClr val="800000"/>
                </a:solidFill>
                <a:latin typeface="微软雅黑" panose="020B0503020204020204" pitchFamily="34" charset="-122"/>
                <a:ea typeface="微软雅黑" panose="020B0503020204020204" pitchFamily="34" charset="-122"/>
              </a:rPr>
              <a:t>年级上册 </a:t>
            </a:r>
          </a:p>
        </p:txBody>
      </p:sp>
      <p:pic>
        <p:nvPicPr>
          <p:cNvPr id="4106" name="图片 70" descr="蝴蝶.png"/>
          <p:cNvPicPr>
            <a:picLocks noChangeAspect="1" noChangeArrowheads="1"/>
          </p:cNvPicPr>
          <p:nvPr/>
        </p:nvPicPr>
        <p:blipFill>
          <a:blip r:embed="rId6" cstate="email"/>
          <a:srcRect/>
          <a:stretch>
            <a:fillRect/>
          </a:stretch>
        </p:blipFill>
        <p:spPr bwMode="auto">
          <a:xfrm rot="18291536" flipH="1">
            <a:off x="7431842" y="3556796"/>
            <a:ext cx="101917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AutoShape 508"/>
          <p:cNvSpPr>
            <a:spLocks noChangeArrowheads="1"/>
          </p:cNvSpPr>
          <p:nvPr/>
        </p:nvSpPr>
        <p:spPr bwMode="auto">
          <a:xfrm>
            <a:off x="495876" y="1061061"/>
            <a:ext cx="8152248" cy="2165538"/>
          </a:xfrm>
          <a:prstGeom prst="roundRect">
            <a:avLst>
              <a:gd name="adj" fmla="val 5074"/>
            </a:avLst>
          </a:prstGeom>
          <a:noFill/>
          <a:ln w="76200" cmpd="sng">
            <a:solidFill>
              <a:srgbClr val="99CC00"/>
            </a:solidFill>
            <a:round/>
          </a:ln>
          <a:effectLst>
            <a:innerShdw blurRad="123825" dist="88900" dir="13500000">
              <a:srgbClr val="FFFF00">
                <a:alpha val="50000"/>
              </a:srgbClr>
            </a:inn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buFontTx/>
              <a:buNone/>
              <a:defRPr/>
            </a:pPr>
            <a:endParaRPr lang="ko-KR" altLang="en-US" smtClean="0">
              <a:solidFill>
                <a:srgbClr val="000000"/>
              </a:solidFill>
              <a:latin typeface="Calibri" panose="020F0502020204030204" pitchFamily="34" charset="0"/>
              <a:ea typeface="Malgun Gothic" panose="020B0503020000020004" pitchFamily="34" charset="-127"/>
            </a:endParaRPr>
          </a:p>
        </p:txBody>
      </p:sp>
      <p:pic>
        <p:nvPicPr>
          <p:cNvPr id="4108" name="Picture 50" descr="나뭇잎2"/>
          <p:cNvPicPr>
            <a:picLocks noChangeAspect="1" noChangeArrowheads="1"/>
          </p:cNvPicPr>
          <p:nvPr/>
        </p:nvPicPr>
        <p:blipFill>
          <a:blip r:embed="rId7" cstate="email"/>
          <a:srcRect/>
          <a:stretch>
            <a:fillRect/>
          </a:stretch>
        </p:blipFill>
        <p:spPr bwMode="auto">
          <a:xfrm rot="3371175">
            <a:off x="2063750" y="3001963"/>
            <a:ext cx="1282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28613" y="1335088"/>
            <a:ext cx="334962"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3" name="椭圆 82"/>
          <p:cNvSpPr/>
          <p:nvPr/>
        </p:nvSpPr>
        <p:spPr>
          <a:xfrm>
            <a:off x="328613" y="1976438"/>
            <a:ext cx="334962"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6" name="椭圆 85"/>
          <p:cNvSpPr/>
          <p:nvPr/>
        </p:nvSpPr>
        <p:spPr>
          <a:xfrm>
            <a:off x="328613" y="2617788"/>
            <a:ext cx="334962"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9" name="椭圆 88"/>
          <p:cNvSpPr/>
          <p:nvPr/>
        </p:nvSpPr>
        <p:spPr>
          <a:xfrm>
            <a:off x="8480425" y="1335088"/>
            <a:ext cx="334963"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97" name="椭圆 96"/>
          <p:cNvSpPr/>
          <p:nvPr/>
        </p:nvSpPr>
        <p:spPr>
          <a:xfrm>
            <a:off x="8480425" y="1976438"/>
            <a:ext cx="334963"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98" name="椭圆 97"/>
          <p:cNvSpPr/>
          <p:nvPr/>
        </p:nvSpPr>
        <p:spPr>
          <a:xfrm>
            <a:off x="8480425" y="2617788"/>
            <a:ext cx="334963" cy="3349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3" name="文本框 22"/>
          <p:cNvSpPr txBox="1"/>
          <p:nvPr/>
        </p:nvSpPr>
        <p:spPr>
          <a:xfrm>
            <a:off x="0" y="3874554"/>
            <a:ext cx="9144000" cy="797654"/>
          </a:xfrm>
          <a:prstGeom prst="rect">
            <a:avLst/>
          </a:prstGeom>
          <a:noFill/>
          <a:scene3d>
            <a:camera prst="orthographicFront"/>
            <a:lightRig rig="threePt" dir="t"/>
          </a:scene3d>
          <a:sp3d>
            <a:bevelT/>
          </a:sp3d>
        </p:spPr>
        <p:txBody>
          <a:bodyPr wrap="square">
            <a:spAutoFit/>
            <a:sp3d extrusionH="57150">
              <a:bevelT w="0" h="0"/>
            </a:sp3d>
          </a:bodyPr>
          <a:lstStyle/>
          <a:p>
            <a:pPr algn="ctr" fontAlgn="auto">
              <a:lnSpc>
                <a:spcPts val="5500"/>
              </a:lnSpc>
              <a:spcBef>
                <a:spcPts val="0"/>
              </a:spcBef>
              <a:spcAft>
                <a:spcPts val="0"/>
              </a:spcAft>
              <a:buFontTx/>
              <a:buNone/>
              <a:defRPr/>
            </a:pPr>
            <a:r>
              <a:rPr lang="en-US" altLang="zh-CN" sz="4000" b="1" dirty="0">
                <a:gradFill>
                  <a:gsLst>
                    <a:gs pos="0">
                      <a:srgbClr val="D74184"/>
                    </a:gs>
                    <a:gs pos="50000">
                      <a:srgbClr val="D74184"/>
                    </a:gs>
                    <a:gs pos="100000">
                      <a:srgbClr val="D74184"/>
                    </a:gs>
                  </a:gsLst>
                  <a:lin ang="5400000"/>
                </a:gradFill>
                <a:effectLst>
                  <a:outerShdw blurRad="38100" dist="12700" algn="tl" rotWithShape="0">
                    <a:srgbClr val="000000">
                      <a:alpha val="40000"/>
                    </a:srgbClr>
                  </a:outerShdw>
                </a:effectLst>
                <a:latin typeface="Kozuka Gothic Pro H" pitchFamily="34" charset="-128"/>
                <a:ea typeface="Kozuka Gothic Pro H" pitchFamily="34" charset="-128"/>
                <a:cs typeface="方正大黑简体"/>
              </a:rPr>
              <a:t>Lesson 3 Making Breakfast</a:t>
            </a:r>
            <a:endParaRPr lang="zh-CN" altLang="en-US" sz="4000" b="1" dirty="0">
              <a:gradFill>
                <a:gsLst>
                  <a:gs pos="0">
                    <a:srgbClr val="D74184"/>
                  </a:gs>
                  <a:gs pos="50000">
                    <a:srgbClr val="D74184"/>
                  </a:gs>
                  <a:gs pos="100000">
                    <a:srgbClr val="D74184"/>
                  </a:gs>
                </a:gsLst>
                <a:lin ang="5400000"/>
              </a:gradFill>
              <a:effectLst>
                <a:outerShdw blurRad="38100" dist="12700" algn="tl" rotWithShape="0">
                  <a:srgbClr val="000000">
                    <a:alpha val="40000"/>
                  </a:srgbClr>
                </a:outerShdw>
              </a:effectLst>
              <a:latin typeface="Kozuka Gothic Pro H" pitchFamily="34" charset="-128"/>
              <a:ea typeface="Kozuka Gothic Pro H" pitchFamily="34" charset="-128"/>
              <a:cs typeface="方正大黑简体"/>
            </a:endParaRPr>
          </a:p>
        </p:txBody>
      </p:sp>
      <p:sp>
        <p:nvSpPr>
          <p:cNvPr id="21" name="矩形 20"/>
          <p:cNvSpPr/>
          <p:nvPr/>
        </p:nvSpPr>
        <p:spPr>
          <a:xfrm>
            <a:off x="2924754" y="5741411"/>
            <a:ext cx="3294492" cy="498598"/>
          </a:xfrm>
          <a:prstGeom prst="rect">
            <a:avLst/>
          </a:prstGeom>
        </p:spPr>
        <p:txBody>
          <a:bodyPr wrap="none">
            <a:spAutoFit/>
          </a:bodyPr>
          <a:lstStyle/>
          <a:p>
            <a:pPr marL="254000" indent="-2540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4339"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grpSp>
        <p:nvGrpSpPr>
          <p:cNvPr id="14340" name="组合 1"/>
          <p:cNvGrpSpPr/>
          <p:nvPr/>
        </p:nvGrpSpPr>
        <p:grpSpPr bwMode="auto">
          <a:xfrm>
            <a:off x="603250" y="1095375"/>
            <a:ext cx="1806575" cy="1514475"/>
            <a:chOff x="603250" y="3113088"/>
            <a:chExt cx="1917700" cy="1485900"/>
          </a:xfrm>
        </p:grpSpPr>
        <p:pic>
          <p:nvPicPr>
            <p:cNvPr id="14341" name="图片 3" descr="泡泡1.png"/>
            <p:cNvPicPr>
              <a:picLocks noChangeAspect="1" noChangeArrowheads="1"/>
            </p:cNvPicPr>
            <p:nvPr/>
          </p:nvPicPr>
          <p:blipFill>
            <a:blip r:embed="rId3" cstate="email"/>
            <a:srcRect/>
            <a:stretch>
              <a:fillRect/>
            </a:stretch>
          </p:blipFill>
          <p:spPr bwMode="auto">
            <a:xfrm>
              <a:off x="603250" y="3113088"/>
              <a:ext cx="19177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本框 2"/>
            <p:cNvSpPr txBox="1">
              <a:spLocks noChangeArrowheads="1"/>
            </p:cNvSpPr>
            <p:nvPr/>
          </p:nvSpPr>
          <p:spPr bwMode="auto">
            <a:xfrm>
              <a:off x="856000" y="3428818"/>
              <a:ext cx="1344268" cy="9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rgbClr val="FF0000"/>
                  </a:solidFill>
                  <a:latin typeface="黑体" panose="02010609060101010101" pitchFamily="49" charset="-122"/>
                  <a:ea typeface="黑体" panose="02010609060101010101" pitchFamily="49" charset="-122"/>
                  <a:sym typeface="Calibri" panose="020F0502020204030204" pitchFamily="34" charset="0"/>
                </a:rPr>
                <a:t>易错点</a:t>
              </a:r>
              <a:endParaRPr lang="en-US" altLang="zh-CN" sz="2400" b="1">
                <a:solidFill>
                  <a:srgbClr val="FF0000"/>
                </a:solidFill>
                <a:latin typeface="黑体" panose="02010609060101010101" pitchFamily="49" charset="-122"/>
                <a:ea typeface="黑体" panose="02010609060101010101" pitchFamily="49" charset="-122"/>
                <a:sym typeface="Calibri" panose="020F0502020204030204" pitchFamily="34" charset="0"/>
              </a:endParaRPr>
            </a:p>
            <a:p>
              <a:pPr algn="ctr"/>
              <a:r>
                <a:rPr lang="zh-CN" altLang="en-US" sz="2400" b="1">
                  <a:solidFill>
                    <a:srgbClr val="FF0000"/>
                  </a:solidFill>
                  <a:latin typeface="黑体" panose="02010609060101010101" pitchFamily="49" charset="-122"/>
                  <a:ea typeface="黑体" panose="02010609060101010101" pitchFamily="49" charset="-122"/>
                  <a:sym typeface="Calibri" panose="020F0502020204030204" pitchFamily="34" charset="0"/>
                </a:rPr>
                <a:t>提示</a:t>
              </a:r>
              <a:endParaRPr lang="en-US" altLang="zh-CN" sz="2400" b="1">
                <a:solidFill>
                  <a:srgbClr val="FF0000"/>
                </a:solidFill>
                <a:latin typeface="黑体" panose="02010609060101010101" pitchFamily="49" charset="-122"/>
                <a:ea typeface="黑体" panose="02010609060101010101" pitchFamily="49" charset="-122"/>
                <a:sym typeface="Calibri" panose="020F0502020204030204" pitchFamily="34" charset="0"/>
              </a:endParaRPr>
            </a:p>
          </p:txBody>
        </p:sp>
      </p:grpSp>
      <p:sp>
        <p:nvSpPr>
          <p:cNvPr id="18" name="TextBox 2"/>
          <p:cNvSpPr txBox="1">
            <a:spLocks noChangeArrowheads="1"/>
          </p:cNvSpPr>
          <p:nvPr/>
        </p:nvSpPr>
        <p:spPr bwMode="auto">
          <a:xfrm>
            <a:off x="2151063" y="2546350"/>
            <a:ext cx="4875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b="1">
                <a:solidFill>
                  <a:srgbClr val="FF0000"/>
                </a:solidFill>
                <a:latin typeface="Times New Roman" panose="02020603050405020304" pitchFamily="18" charset="0"/>
                <a:ea typeface="黑体" panose="02010609060101010101" pitchFamily="49" charset="-122"/>
              </a:rPr>
              <a:t>三餐前面的介词</a:t>
            </a:r>
            <a:r>
              <a:rPr lang="en-US" altLang="zh-CN" sz="2400" b="1">
                <a:solidFill>
                  <a:srgbClr val="FF0000"/>
                </a:solidFill>
                <a:latin typeface="Times New Roman" panose="02020603050405020304" pitchFamily="18" charset="0"/>
                <a:ea typeface="黑体" panose="02010609060101010101" pitchFamily="49" charset="-122"/>
              </a:rPr>
              <a:t>for </a:t>
            </a:r>
            <a:r>
              <a:rPr lang="zh-CN" altLang="en-US" sz="2400" b="1">
                <a:solidFill>
                  <a:srgbClr val="FF0000"/>
                </a:solidFill>
                <a:latin typeface="Times New Roman" panose="02020603050405020304" pitchFamily="18" charset="0"/>
                <a:ea typeface="黑体" panose="02010609060101010101" pitchFamily="49" charset="-122"/>
              </a:rPr>
              <a:t>千万不能丢。</a:t>
            </a:r>
          </a:p>
        </p:txBody>
      </p:sp>
      <p:sp>
        <p:nvSpPr>
          <p:cNvPr id="2" name="矩形 1"/>
          <p:cNvSpPr/>
          <p:nvPr/>
        </p:nvSpPr>
        <p:spPr>
          <a:xfrm>
            <a:off x="2205038" y="3208338"/>
            <a:ext cx="4805362" cy="3046412"/>
          </a:xfrm>
          <a:prstGeom prst="rect">
            <a:avLst/>
          </a:prstGeom>
        </p:spPr>
        <p:txBody>
          <a:bodyPr>
            <a:spAutoFit/>
          </a:bodyPr>
          <a:lstStyle/>
          <a:p>
            <a:pPr>
              <a:lnSpc>
                <a:spcPct val="200000"/>
              </a:lnSpc>
              <a:buFontTx/>
              <a:buNone/>
              <a:defRPr/>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—What would you like for lunch?</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a:p>
            <a:pPr marL="355600">
              <a:lnSpc>
                <a:spcPct val="200000"/>
              </a:lnSpc>
              <a:buFontTx/>
              <a:buNone/>
              <a:defRPr/>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你午餐想吃什么？</a:t>
            </a:r>
          </a:p>
          <a:p>
            <a:pPr>
              <a:lnSpc>
                <a:spcPct val="200000"/>
              </a:lnSpc>
              <a:buFontTx/>
              <a:buNone/>
              <a:defRPr/>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—I’d like some noodles. </a:t>
            </a:r>
          </a:p>
          <a:p>
            <a:pPr marL="355600">
              <a:lnSpc>
                <a:spcPct val="200000"/>
              </a:lnSpc>
              <a:buFontTx/>
              <a:buNone/>
              <a:defRPr/>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我想吃一些面条。</a:t>
            </a:r>
          </a:p>
        </p:txBody>
      </p:sp>
      <p:sp>
        <p:nvSpPr>
          <p:cNvPr id="14345" name="矩形 2"/>
          <p:cNvSpPr>
            <a:spLocks noChangeArrowheads="1"/>
          </p:cNvSpPr>
          <p:nvPr/>
        </p:nvSpPr>
        <p:spPr bwMode="auto">
          <a:xfrm>
            <a:off x="1101725" y="3452813"/>
            <a:ext cx="1112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5363"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pic>
        <p:nvPicPr>
          <p:cNvPr id="15364" name="图片 18"/>
          <p:cNvPicPr>
            <a:picLocks noChangeAspect="1" noChangeArrowheads="1"/>
          </p:cNvPicPr>
          <p:nvPr/>
        </p:nvPicPr>
        <p:blipFill>
          <a:blip r:embed="rId3" cstate="email"/>
          <a:srcRect/>
          <a:stretch>
            <a:fillRect/>
          </a:stretch>
        </p:blipFill>
        <p:spPr bwMode="auto">
          <a:xfrm>
            <a:off x="201613" y="1930400"/>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矩形 16"/>
          <p:cNvSpPr>
            <a:spLocks noChangeArrowheads="1"/>
          </p:cNvSpPr>
          <p:nvPr/>
        </p:nvSpPr>
        <p:spPr bwMode="auto">
          <a:xfrm>
            <a:off x="495300" y="1779588"/>
            <a:ext cx="803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latin typeface="Times New Roman" panose="02020603050405020304" pitchFamily="18" charset="0"/>
                <a:ea typeface="黑体" panose="02010609060101010101" pitchFamily="49" charset="-122"/>
              </a:rPr>
              <a:t>拓展</a:t>
            </a:r>
            <a:endParaRPr lang="en-US" altLang="zh-CN" sz="2400" b="1">
              <a:solidFill>
                <a:srgbClr val="FF0000"/>
              </a:solidFill>
              <a:latin typeface="Times New Roman" panose="02020603050405020304" pitchFamily="18" charset="0"/>
              <a:ea typeface="黑体" panose="02010609060101010101" pitchFamily="49" charset="-122"/>
            </a:endParaRPr>
          </a:p>
        </p:txBody>
      </p:sp>
      <p:sp>
        <p:nvSpPr>
          <p:cNvPr id="11284" name="矩形 2"/>
          <p:cNvSpPr>
            <a:spLocks noChangeArrowheads="1"/>
          </p:cNvSpPr>
          <p:nvPr/>
        </p:nvSpPr>
        <p:spPr bwMode="auto">
          <a:xfrm>
            <a:off x="1322388" y="1697038"/>
            <a:ext cx="7412037"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buFontTx/>
              <a:buNone/>
              <a:defRPr/>
            </a:pP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Would you like ...?</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“你想要</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吗</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”是日常生活中征</a:t>
            </a:r>
            <a:endPar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80000"/>
              </a:lnSpc>
              <a:buFontTx/>
              <a:buNone/>
              <a:defRPr/>
            </a:pP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求对方意见的委婉说法，肯定回答是“</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 please.”, </a:t>
            </a:r>
          </a:p>
          <a:p>
            <a:pPr>
              <a:lnSpc>
                <a:spcPct val="180000"/>
              </a:lnSpc>
              <a:buFontTx/>
              <a:buNone/>
              <a:defRPr/>
            </a:pP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否定回答是“</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thanks.”</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p>
          <a:p>
            <a:pPr>
              <a:lnSpc>
                <a:spcPct val="180000"/>
              </a:lnSpc>
              <a:buFontTx/>
              <a:buNone/>
              <a:defRPr/>
            </a:pP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例句：</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—Would you like some apples?</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你想要些苹果吗？</a:t>
            </a:r>
          </a:p>
          <a:p>
            <a:pPr marL="805180">
              <a:lnSpc>
                <a:spcPct val="180000"/>
              </a:lnSpc>
              <a:buFontTx/>
              <a:buNone/>
              <a:defRPr/>
            </a:pP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please. </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是的，太感谢了。</a:t>
            </a:r>
            <a:endPar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1256030">
              <a:lnSpc>
                <a:spcPct val="180000"/>
              </a:lnSpc>
              <a:buFontTx/>
              <a:buNone/>
              <a:defRPr/>
            </a:pP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thanks. </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不，谢谢。</a:t>
            </a:r>
            <a:endPar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84">
                                            <p:txEl>
                                              <p:pRg st="0" end="0"/>
                                            </p:txEl>
                                          </p:spTgt>
                                        </p:tgtEl>
                                        <p:attrNameLst>
                                          <p:attrName>style.visibility</p:attrName>
                                        </p:attrNameLst>
                                      </p:cBhvr>
                                      <p:to>
                                        <p:strVal val="visible"/>
                                      </p:to>
                                    </p:set>
                                    <p:animEffect transition="in" filter="wipe(up)">
                                      <p:cBhvr>
                                        <p:cTn id="7" dur="500"/>
                                        <p:tgtEl>
                                          <p:spTgt spid="1128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84">
                                            <p:txEl>
                                              <p:pRg st="1" end="1"/>
                                            </p:txEl>
                                          </p:spTgt>
                                        </p:tgtEl>
                                        <p:attrNameLst>
                                          <p:attrName>style.visibility</p:attrName>
                                        </p:attrNameLst>
                                      </p:cBhvr>
                                      <p:to>
                                        <p:strVal val="visible"/>
                                      </p:to>
                                    </p:set>
                                    <p:animEffect transition="in" filter="wipe(up)">
                                      <p:cBhvr>
                                        <p:cTn id="11" dur="500"/>
                                        <p:tgtEl>
                                          <p:spTgt spid="11284">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284">
                                            <p:txEl>
                                              <p:pRg st="2" end="2"/>
                                            </p:txEl>
                                          </p:spTgt>
                                        </p:tgtEl>
                                        <p:attrNameLst>
                                          <p:attrName>style.visibility</p:attrName>
                                        </p:attrNameLst>
                                      </p:cBhvr>
                                      <p:to>
                                        <p:strVal val="visible"/>
                                      </p:to>
                                    </p:set>
                                    <p:animEffect transition="in" filter="wipe(up)">
                                      <p:cBhvr>
                                        <p:cTn id="15" dur="500"/>
                                        <p:tgtEl>
                                          <p:spTgt spid="1128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284">
                                            <p:txEl>
                                              <p:pRg st="3" end="3"/>
                                            </p:txEl>
                                          </p:spTgt>
                                        </p:tgtEl>
                                        <p:attrNameLst>
                                          <p:attrName>style.visibility</p:attrName>
                                        </p:attrNameLst>
                                      </p:cBhvr>
                                      <p:to>
                                        <p:strVal val="visible"/>
                                      </p:to>
                                    </p:set>
                                    <p:animEffect transition="in" filter="wipe(up)">
                                      <p:cBhvr>
                                        <p:cTn id="20" dur="500"/>
                                        <p:tgtEl>
                                          <p:spTgt spid="11284">
                                            <p:txEl>
                                              <p:pRg st="3" end="3"/>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1284">
                                            <p:txEl>
                                              <p:pRg st="4" end="4"/>
                                            </p:txEl>
                                          </p:spTgt>
                                        </p:tgtEl>
                                        <p:attrNameLst>
                                          <p:attrName>style.visibility</p:attrName>
                                        </p:attrNameLst>
                                      </p:cBhvr>
                                      <p:to>
                                        <p:strVal val="visible"/>
                                      </p:to>
                                    </p:set>
                                    <p:animEffect transition="in" filter="wipe(up)">
                                      <p:cBhvr>
                                        <p:cTn id="24" dur="500"/>
                                        <p:tgtEl>
                                          <p:spTgt spid="11284">
                                            <p:txEl>
                                              <p:pRg st="4" end="4"/>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1284">
                                            <p:txEl>
                                              <p:pRg st="5" end="5"/>
                                            </p:txEl>
                                          </p:spTgt>
                                        </p:tgtEl>
                                        <p:attrNameLst>
                                          <p:attrName>style.visibility</p:attrName>
                                        </p:attrNameLst>
                                      </p:cBhvr>
                                      <p:to>
                                        <p:strVal val="visible"/>
                                      </p:to>
                                    </p:set>
                                    <p:animEffect transition="in" filter="wipe(up)">
                                      <p:cBhvr>
                                        <p:cTn id="28" dur="500"/>
                                        <p:tgtEl>
                                          <p:spTgt spid="112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6387"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grpSp>
        <p:nvGrpSpPr>
          <p:cNvPr id="16388" name="组合 26"/>
          <p:cNvGrpSpPr/>
          <p:nvPr/>
        </p:nvGrpSpPr>
        <p:grpSpPr bwMode="auto">
          <a:xfrm>
            <a:off x="928688" y="2736850"/>
            <a:ext cx="1260475" cy="461963"/>
            <a:chOff x="1220273" y="4806950"/>
            <a:chExt cx="1258577" cy="462489"/>
          </a:xfrm>
        </p:grpSpPr>
        <p:sp>
          <p:nvSpPr>
            <p:cNvPr id="16389" name="TextBox 3"/>
            <p:cNvSpPr txBox="1">
              <a:spLocks noChangeArrowheads="1"/>
            </p:cNvSpPr>
            <p:nvPr/>
          </p:nvSpPr>
          <p:spPr bwMode="auto">
            <a:xfrm>
              <a:off x="1488250" y="4806950"/>
              <a:ext cx="990600" cy="46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0000FF"/>
                  </a:solidFill>
                  <a:latin typeface="黑体" panose="02010609060101010101" pitchFamily="49" charset="-122"/>
                  <a:ea typeface="黑体" panose="02010609060101010101" pitchFamily="49" charset="-122"/>
                </a:rPr>
                <a:t>典例</a:t>
              </a:r>
            </a:p>
          </p:txBody>
        </p:sp>
        <p:pic>
          <p:nvPicPr>
            <p:cNvPr id="16390" name="图片 29" descr="花盆.png"/>
            <p:cNvPicPr>
              <a:picLocks noChangeAspect="1" noChangeArrowheads="1"/>
            </p:cNvPicPr>
            <p:nvPr/>
          </p:nvPicPr>
          <p:blipFill>
            <a:blip r:embed="rId3" cstate="email"/>
            <a:srcRect/>
            <a:stretch>
              <a:fillRect/>
            </a:stretch>
          </p:blipFill>
          <p:spPr bwMode="auto">
            <a:xfrm>
              <a:off x="1220273" y="4861186"/>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矩形 16"/>
          <p:cNvSpPr>
            <a:spLocks noChangeArrowheads="1"/>
          </p:cNvSpPr>
          <p:nvPr/>
        </p:nvSpPr>
        <p:spPr bwMode="auto">
          <a:xfrm>
            <a:off x="2093913" y="2492375"/>
            <a:ext cx="62150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en-US" altLang="zh-CN" sz="2400" b="1">
                <a:latin typeface="Times New Roman" panose="02020603050405020304" pitchFamily="18" charset="0"/>
                <a:ea typeface="黑体" panose="02010609060101010101" pitchFamily="49" charset="-122"/>
              </a:rPr>
              <a:t>______ would you like _______ breakfast?</a:t>
            </a:r>
            <a:endParaRPr lang="zh-CN" altLang="en-US" sz="2400" b="1">
              <a:latin typeface="Times New Roman" panose="02020603050405020304" pitchFamily="18" charset="0"/>
              <a:ea typeface="黑体" panose="02010609060101010101" pitchFamily="49" charset="-122"/>
            </a:endParaRPr>
          </a:p>
          <a:p>
            <a:pPr>
              <a:lnSpc>
                <a:spcPct val="200000"/>
              </a:lnSpc>
            </a:pPr>
            <a:r>
              <a:rPr lang="en-US" altLang="zh-CN" sz="2400" b="1">
                <a:latin typeface="Times New Roman" panose="02020603050405020304" pitchFamily="18" charset="0"/>
                <a:ea typeface="黑体" panose="02010609060101010101" pitchFamily="49" charset="-122"/>
              </a:rPr>
              <a:t>A. What;</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with</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B. What; for</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C. What;</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at</a:t>
            </a:r>
            <a:endParaRPr lang="en-US" altLang="zh-CN" sz="2400" b="1">
              <a:solidFill>
                <a:srgbClr val="000000"/>
              </a:solidFill>
              <a:latin typeface="Times New Roman" panose="02020603050405020304" pitchFamily="18" charset="0"/>
              <a:ea typeface="黑体" panose="02010609060101010101" pitchFamily="49" charset="-122"/>
            </a:endParaRPr>
          </a:p>
        </p:txBody>
      </p:sp>
      <p:sp>
        <p:nvSpPr>
          <p:cNvPr id="18" name="TextBox 17"/>
          <p:cNvSpPr txBox="1">
            <a:spLocks noChangeArrowheads="1"/>
          </p:cNvSpPr>
          <p:nvPr/>
        </p:nvSpPr>
        <p:spPr bwMode="auto">
          <a:xfrm>
            <a:off x="2511425" y="2765425"/>
            <a:ext cx="55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文本框 17"/>
          <p:cNvSpPr txBox="1">
            <a:spLocks noChangeArrowheads="1"/>
          </p:cNvSpPr>
          <p:nvPr/>
        </p:nvSpPr>
        <p:spPr bwMode="auto">
          <a:xfrm>
            <a:off x="2847975" y="1555750"/>
            <a:ext cx="42497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2400" b="1">
                <a:solidFill>
                  <a:srgbClr val="FF0000"/>
                </a:solidFill>
                <a:latin typeface="Times New Roman" panose="02020603050405020304" pitchFamily="18" charset="0"/>
                <a:ea typeface="黑体" panose="02010609060101010101" pitchFamily="49" charset="-122"/>
              </a:rPr>
              <a:t>put / pʊt/ </a:t>
            </a:r>
            <a:r>
              <a:rPr lang="en-US" altLang="zh-CN" sz="2400" b="1" i="1">
                <a:solidFill>
                  <a:srgbClr val="FF0000"/>
                </a:solidFill>
                <a:latin typeface="Times New Roman" panose="02020603050405020304" pitchFamily="18" charset="0"/>
                <a:ea typeface="黑体" panose="02010609060101010101" pitchFamily="49" charset="-122"/>
              </a:rPr>
              <a:t>v. </a:t>
            </a:r>
            <a:r>
              <a:rPr lang="zh-CN" altLang="en-US" sz="2400" b="1">
                <a:solidFill>
                  <a:srgbClr val="FF0000"/>
                </a:solidFill>
                <a:latin typeface="Times New Roman" panose="02020603050405020304" pitchFamily="18" charset="0"/>
                <a:ea typeface="黑体" panose="02010609060101010101" pitchFamily="49" charset="-122"/>
              </a:rPr>
              <a:t>放；安置</a:t>
            </a:r>
            <a:r>
              <a:rPr lang="en-US" altLang="zh-CN" sz="2400" b="1">
                <a:solidFill>
                  <a:srgbClr val="FF0000"/>
                </a:solidFill>
                <a:latin typeface="Times New Roman" panose="02020603050405020304" pitchFamily="18" charset="0"/>
                <a:ea typeface="黑体" panose="02010609060101010101" pitchFamily="49" charset="-122"/>
              </a:rPr>
              <a:t>【</a:t>
            </a:r>
            <a:r>
              <a:rPr lang="zh-CN" altLang="en-US" sz="2400" b="1">
                <a:solidFill>
                  <a:srgbClr val="FF0000"/>
                </a:solidFill>
                <a:latin typeface="Times New Roman" panose="02020603050405020304" pitchFamily="18" charset="0"/>
                <a:ea typeface="黑体" panose="02010609060101010101" pitchFamily="49" charset="-122"/>
              </a:rPr>
              <a:t>四会</a:t>
            </a:r>
            <a:r>
              <a:rPr lang="en-US" altLang="zh-CN" sz="2400" b="1">
                <a:solidFill>
                  <a:srgbClr val="FF0000"/>
                </a:solidFill>
                <a:latin typeface="Times New Roman" panose="02020603050405020304" pitchFamily="18" charset="0"/>
                <a:ea typeface="黑体" panose="02010609060101010101" pitchFamily="49" charset="-122"/>
              </a:rPr>
              <a:t>】</a:t>
            </a:r>
          </a:p>
        </p:txBody>
      </p:sp>
      <p:sp>
        <p:nvSpPr>
          <p:cNvPr id="19" name="圆角矩形 18"/>
          <p:cNvSpPr/>
          <p:nvPr/>
        </p:nvSpPr>
        <p:spPr>
          <a:xfrm>
            <a:off x="1041400" y="1608138"/>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a:p>
        </p:txBody>
      </p:sp>
      <p:sp>
        <p:nvSpPr>
          <p:cNvPr id="17412" name="文本框 19"/>
          <p:cNvSpPr txBox="1">
            <a:spLocks noChangeArrowheads="1"/>
          </p:cNvSpPr>
          <p:nvPr/>
        </p:nvSpPr>
        <p:spPr bwMode="auto">
          <a:xfrm>
            <a:off x="1300163" y="1589088"/>
            <a:ext cx="1704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黑体" panose="02010609060101010101" pitchFamily="49" charset="-122"/>
                <a:ea typeface="黑体" panose="02010609060101010101" pitchFamily="49" charset="-122"/>
              </a:rPr>
              <a:t>知识点</a:t>
            </a:r>
            <a:r>
              <a:rPr lang="en-US" altLang="zh-CN" sz="2400" b="1">
                <a:latin typeface="黑体" panose="02010609060101010101" pitchFamily="49" charset="-122"/>
                <a:ea typeface="黑体" panose="02010609060101010101" pitchFamily="49" charset="-122"/>
              </a:rPr>
              <a:t> 3</a:t>
            </a:r>
            <a:endParaRPr lang="zh-CN" altLang="en-US" sz="2400" b="1">
              <a:latin typeface="黑体" panose="02010609060101010101" pitchFamily="49" charset="-122"/>
              <a:ea typeface="黑体" panose="02010609060101010101" pitchFamily="49" charset="-122"/>
            </a:endParaRPr>
          </a:p>
        </p:txBody>
      </p:sp>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7414"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18" name="TextBox 8"/>
          <p:cNvSpPr txBox="1">
            <a:spLocks noChangeArrowheads="1"/>
          </p:cNvSpPr>
          <p:nvPr/>
        </p:nvSpPr>
        <p:spPr bwMode="auto">
          <a:xfrm>
            <a:off x="2338388" y="3378200"/>
            <a:ext cx="7010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70000"/>
              </a:lnSpc>
            </a:pPr>
            <a:r>
              <a:rPr lang="zh-CN" altLang="en-US" sz="2400" b="1">
                <a:latin typeface="Times New Roman" panose="02020603050405020304" pitchFamily="18" charset="0"/>
                <a:ea typeface="黑体" panose="02010609060101010101" pitchFamily="49" charset="-122"/>
              </a:rPr>
              <a:t>字母</a:t>
            </a:r>
            <a:r>
              <a:rPr lang="en-US" altLang="zh-CN" sz="2400" b="1">
                <a:latin typeface="Times New Roman" panose="02020603050405020304" pitchFamily="18" charset="0"/>
                <a:ea typeface="黑体" panose="02010609060101010101" pitchFamily="49" charset="-122"/>
              </a:rPr>
              <a:t>u </a:t>
            </a:r>
            <a:r>
              <a:rPr lang="zh-CN" altLang="en-US" sz="2400" b="1">
                <a:latin typeface="Times New Roman" panose="02020603050405020304" pitchFamily="18" charset="0"/>
                <a:ea typeface="黑体" panose="02010609060101010101" pitchFamily="49" charset="-122"/>
              </a:rPr>
              <a:t>的发音是</a:t>
            </a:r>
            <a:r>
              <a:rPr lang="en-US" altLang="zh-CN" sz="2400" b="1">
                <a:latin typeface="Times New Roman" panose="02020603050405020304" pitchFamily="18" charset="0"/>
                <a:ea typeface="黑体" panose="02010609060101010101" pitchFamily="49" charset="-122"/>
              </a:rPr>
              <a:t>/ʊ/</a:t>
            </a:r>
            <a:r>
              <a:rPr lang="zh-CN" altLang="en-US" sz="2400" b="1">
                <a:latin typeface="Times New Roman" panose="02020603050405020304" pitchFamily="18" charset="0"/>
                <a:ea typeface="黑体" panose="02010609060101010101" pitchFamily="49" charset="-122"/>
              </a:rPr>
              <a:t>。</a:t>
            </a:r>
            <a:r>
              <a:rPr lang="en-US" altLang="zh-CN" sz="2400" b="1">
                <a:latin typeface="Times New Roman" panose="02020603050405020304" pitchFamily="18" charset="0"/>
                <a:ea typeface="黑体" panose="02010609060101010101" pitchFamily="49" charset="-122"/>
              </a:rPr>
              <a:t> </a:t>
            </a:r>
          </a:p>
          <a:p>
            <a:pPr eaLnBrk="0" hangingPunct="0">
              <a:lnSpc>
                <a:spcPct val="170000"/>
              </a:lnSpc>
            </a:pPr>
            <a:r>
              <a:rPr lang="en-US" altLang="zh-CN" sz="2400" b="1">
                <a:latin typeface="Times New Roman" panose="02020603050405020304" pitchFamily="18" charset="0"/>
                <a:ea typeface="黑体" panose="02010609060101010101" pitchFamily="49" charset="-122"/>
              </a:rPr>
              <a:t>put on </a:t>
            </a:r>
            <a:r>
              <a:rPr lang="zh-CN" altLang="en-US" sz="2400" b="1">
                <a:latin typeface="Times New Roman" panose="02020603050405020304" pitchFamily="18" charset="0"/>
                <a:ea typeface="黑体" panose="02010609060101010101" pitchFamily="49" charset="-122"/>
              </a:rPr>
              <a:t>穿上 </a:t>
            </a:r>
            <a:r>
              <a:rPr lang="en-US" altLang="zh-CN" sz="2400" b="1">
                <a:latin typeface="Times New Roman" panose="02020603050405020304" pitchFamily="18" charset="0"/>
                <a:ea typeface="黑体" panose="02010609060101010101" pitchFamily="49" charset="-122"/>
              </a:rPr>
              <a:t>put up</a:t>
            </a:r>
            <a:r>
              <a:rPr lang="zh-CN" altLang="en-US" sz="2400" b="1">
                <a:latin typeface="Times New Roman" panose="02020603050405020304" pitchFamily="18" charset="0"/>
                <a:ea typeface="黑体" panose="02010609060101010101" pitchFamily="49" charset="-122"/>
              </a:rPr>
              <a:t>举起 </a:t>
            </a:r>
            <a:r>
              <a:rPr lang="en-US" altLang="zh-CN" sz="2400" b="1">
                <a:latin typeface="Times New Roman" panose="02020603050405020304" pitchFamily="18" charset="0"/>
                <a:ea typeface="黑体" panose="02010609060101010101" pitchFamily="49" charset="-122"/>
              </a:rPr>
              <a:t>put down </a:t>
            </a:r>
            <a:r>
              <a:rPr lang="zh-CN" altLang="en-US" sz="2400" b="1">
                <a:latin typeface="Times New Roman" panose="02020603050405020304" pitchFamily="18" charset="0"/>
                <a:ea typeface="黑体" panose="02010609060101010101" pitchFamily="49" charset="-122"/>
              </a:rPr>
              <a:t>放下</a:t>
            </a:r>
            <a:endParaRPr lang="en-US" altLang="zh-CN" sz="2400" b="1">
              <a:latin typeface="Times New Roman" panose="02020603050405020304" pitchFamily="18" charset="0"/>
              <a:ea typeface="黑体" panose="02010609060101010101" pitchFamily="49" charset="-122"/>
            </a:endParaRPr>
          </a:p>
          <a:p>
            <a:pPr eaLnBrk="0" hangingPunct="0">
              <a:lnSpc>
                <a:spcPct val="170000"/>
              </a:lnSpc>
            </a:pPr>
            <a:r>
              <a:rPr lang="en-US" altLang="zh-CN" sz="2400" b="1">
                <a:latin typeface="Times New Roman" panose="02020603050405020304" pitchFamily="18" charset="0"/>
                <a:ea typeface="黑体" panose="02010609060101010101" pitchFamily="49" charset="-122"/>
              </a:rPr>
              <a:t>out</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a:t>
            </a:r>
            <a:r>
              <a:rPr lang="en-US" altLang="zh-CN" sz="2400" b="1" i="1">
                <a:latin typeface="Times New Roman" panose="02020603050405020304" pitchFamily="18" charset="0"/>
                <a:ea typeface="黑体" panose="02010609060101010101" pitchFamily="49" charset="-122"/>
              </a:rPr>
              <a:t>adv.</a:t>
            </a:r>
            <a:r>
              <a:rPr lang="en-US" altLang="zh-CN" sz="2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 在外面</a:t>
            </a:r>
            <a:endParaRPr lang="en-US" altLang="zh-CN" sz="2400" b="1">
              <a:latin typeface="Times New Roman" panose="02020603050405020304" pitchFamily="18" charset="0"/>
              <a:ea typeface="黑体" panose="02010609060101010101" pitchFamily="49" charset="-122"/>
            </a:endParaRPr>
          </a:p>
          <a:p>
            <a:pPr eaLnBrk="0" hangingPunct="0">
              <a:lnSpc>
                <a:spcPct val="170000"/>
              </a:lnSpc>
            </a:pPr>
            <a:r>
              <a:rPr lang="en-US" altLang="zh-CN" sz="2400" b="1">
                <a:latin typeface="Times New Roman" panose="02020603050405020304" pitchFamily="18" charset="0"/>
                <a:ea typeface="黑体" panose="02010609060101010101" pitchFamily="49" charset="-122"/>
              </a:rPr>
              <a:t>put</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原形</a:t>
            </a:r>
            <a:r>
              <a:rPr lang="en-US" altLang="zh-CN" sz="2400" b="1">
                <a:latin typeface="Times New Roman" panose="02020603050405020304" pitchFamily="18" charset="0"/>
                <a:ea typeface="黑体" panose="02010609060101010101" pitchFamily="49" charset="-122"/>
              </a:rPr>
              <a:t>) — putting</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现在分词</a:t>
            </a:r>
            <a:r>
              <a:rPr lang="en-US" altLang="zh-CN" sz="2400" b="1">
                <a:latin typeface="Times New Roman" panose="02020603050405020304" pitchFamily="18" charset="0"/>
                <a:ea typeface="黑体" panose="02010609060101010101" pitchFamily="49" charset="-122"/>
              </a:rPr>
              <a:t>) —put</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过去式</a:t>
            </a:r>
            <a:r>
              <a:rPr lang="en-US" altLang="zh-CN" sz="2400" b="1">
                <a:latin typeface="Times New Roman" panose="02020603050405020304" pitchFamily="18" charset="0"/>
                <a:ea typeface="黑体" panose="02010609060101010101" pitchFamily="49" charset="-122"/>
              </a:rPr>
              <a:t>)</a:t>
            </a:r>
          </a:p>
        </p:txBody>
      </p:sp>
      <p:pic>
        <p:nvPicPr>
          <p:cNvPr id="17416" name="图片 9" descr="book.gif"/>
          <p:cNvPicPr>
            <a:picLocks noChangeAspect="1" noChangeArrowheads="1"/>
          </p:cNvPicPr>
          <p:nvPr/>
        </p:nvPicPr>
        <p:blipFill>
          <a:blip r:embed="rId3" cstate="email"/>
          <a:srcRect/>
          <a:stretch>
            <a:fillRect/>
          </a:stretch>
        </p:blipFill>
        <p:spPr bwMode="auto">
          <a:xfrm>
            <a:off x="239713" y="1493838"/>
            <a:ext cx="10874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2278063" y="2154238"/>
            <a:ext cx="46116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en-US" altLang="zh-CN" sz="2400" b="1">
                <a:solidFill>
                  <a:srgbClr val="000000"/>
                </a:solidFill>
                <a:latin typeface="Times New Roman" panose="02020603050405020304" pitchFamily="18" charset="0"/>
                <a:ea typeface="黑体" panose="02010609060101010101" pitchFamily="49" charset="-122"/>
              </a:rPr>
              <a:t>Let’s put the books on the desk.</a:t>
            </a:r>
          </a:p>
          <a:p>
            <a:pPr>
              <a:lnSpc>
                <a:spcPct val="170000"/>
              </a:lnSpc>
            </a:pPr>
            <a:r>
              <a:rPr lang="zh-CN" altLang="en-US" sz="2400" b="1">
                <a:solidFill>
                  <a:srgbClr val="000000"/>
                </a:solidFill>
                <a:latin typeface="Times New Roman" panose="02020603050405020304" pitchFamily="18" charset="0"/>
                <a:ea typeface="黑体" panose="02010609060101010101" pitchFamily="49" charset="-122"/>
              </a:rPr>
              <a:t>咱们把这些书放在桌子上吧。</a:t>
            </a:r>
            <a:endParaRPr lang="zh-CN" altLang="zh-CN" sz="2400" b="1">
              <a:solidFill>
                <a:srgbClr val="000000"/>
              </a:solidFill>
              <a:latin typeface="Times New Roman" panose="02020603050405020304" pitchFamily="18" charset="0"/>
              <a:ea typeface="黑体" panose="02010609060101010101" pitchFamily="49" charset="-122"/>
            </a:endParaRPr>
          </a:p>
        </p:txBody>
      </p:sp>
      <p:sp>
        <p:nvSpPr>
          <p:cNvPr id="17418" name="矩形 2"/>
          <p:cNvSpPr>
            <a:spLocks noChangeArrowheads="1"/>
          </p:cNvSpPr>
          <p:nvPr/>
        </p:nvSpPr>
        <p:spPr bwMode="auto">
          <a:xfrm>
            <a:off x="1317625" y="2320925"/>
            <a:ext cx="1112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a:ea typeface="黑体" panose="02010609060101010101" pitchFamily="49" charset="-122"/>
            </a:endParaRPr>
          </a:p>
        </p:txBody>
      </p:sp>
      <p:sp>
        <p:nvSpPr>
          <p:cNvPr id="17419" name="矩形 3"/>
          <p:cNvSpPr>
            <a:spLocks noChangeArrowheads="1"/>
          </p:cNvSpPr>
          <p:nvPr/>
        </p:nvSpPr>
        <p:spPr bwMode="auto">
          <a:xfrm>
            <a:off x="1285875" y="3538538"/>
            <a:ext cx="1112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发音：</a:t>
            </a:r>
            <a:endParaRPr lang="zh-CN" altLang="en-US">
              <a:ea typeface="黑体" panose="02010609060101010101" pitchFamily="49" charset="-122"/>
            </a:endParaRPr>
          </a:p>
        </p:txBody>
      </p:sp>
      <p:sp>
        <p:nvSpPr>
          <p:cNvPr id="17420" name="矩形 4"/>
          <p:cNvSpPr>
            <a:spLocks noChangeArrowheads="1"/>
          </p:cNvSpPr>
          <p:nvPr/>
        </p:nvSpPr>
        <p:spPr bwMode="auto">
          <a:xfrm>
            <a:off x="1308100" y="4168775"/>
            <a:ext cx="103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latin typeface="Times New Roman" panose="02020603050405020304" pitchFamily="18" charset="0"/>
                <a:ea typeface="黑体" panose="02010609060101010101" pitchFamily="49" charset="-122"/>
              </a:rPr>
              <a:t>短语：</a:t>
            </a:r>
            <a:endParaRPr lang="zh-CN" altLang="en-US">
              <a:ea typeface="黑体" panose="02010609060101010101" pitchFamily="49" charset="-122"/>
            </a:endParaRPr>
          </a:p>
        </p:txBody>
      </p:sp>
      <p:sp>
        <p:nvSpPr>
          <p:cNvPr id="17421" name="矩形 5"/>
          <p:cNvSpPr>
            <a:spLocks noChangeArrowheads="1"/>
          </p:cNvSpPr>
          <p:nvPr/>
        </p:nvSpPr>
        <p:spPr bwMode="auto">
          <a:xfrm>
            <a:off x="979488" y="4672013"/>
            <a:ext cx="1422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latin typeface="Times New Roman" panose="02020603050405020304" pitchFamily="18" charset="0"/>
                <a:ea typeface="黑体" panose="02010609060101010101" pitchFamily="49" charset="-122"/>
              </a:rPr>
              <a:t>形近词</a:t>
            </a:r>
            <a:r>
              <a:rPr lang="zh-CN" altLang="zh-CN" sz="2400" b="1">
                <a:latin typeface="Times New Roman" panose="02020603050405020304" pitchFamily="18" charset="0"/>
                <a:ea typeface="黑体" panose="02010609060101010101" pitchFamily="49" charset="-122"/>
              </a:rPr>
              <a:t>：</a:t>
            </a:r>
            <a:endParaRPr lang="en-US" altLang="zh-CN" sz="2400" b="1">
              <a:latin typeface="Times New Roman" panose="02020603050405020304" pitchFamily="18" charset="0"/>
              <a:ea typeface="黑体" panose="02010609060101010101" pitchFamily="49" charset="-122"/>
            </a:endParaRPr>
          </a:p>
        </p:txBody>
      </p:sp>
      <p:sp>
        <p:nvSpPr>
          <p:cNvPr id="17422" name="矩形 5"/>
          <p:cNvSpPr>
            <a:spLocks noChangeArrowheads="1"/>
          </p:cNvSpPr>
          <p:nvPr/>
        </p:nvSpPr>
        <p:spPr bwMode="auto">
          <a:xfrm>
            <a:off x="982663" y="5302250"/>
            <a:ext cx="1422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latin typeface="Times New Roman" panose="02020603050405020304" pitchFamily="18" charset="0"/>
                <a:ea typeface="黑体" panose="02010609060101010101" pitchFamily="49" charset="-122"/>
              </a:rPr>
              <a:t>形近词</a:t>
            </a:r>
            <a:r>
              <a:rPr lang="zh-CN" altLang="zh-CN" sz="2400" b="1">
                <a:latin typeface="Times New Roman" panose="02020603050405020304" pitchFamily="18" charset="0"/>
                <a:ea typeface="黑体" panose="02010609060101010101" pitchFamily="49" charset="-122"/>
              </a:rPr>
              <a:t>：</a:t>
            </a:r>
            <a:endParaRPr lang="en-US" altLang="zh-CN" sz="2400" b="1">
              <a:latin typeface="Times New Roman" panose="02020603050405020304" pitchFamily="18" charset="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left)">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ipe(left)">
                                      <p:cBhvr>
                                        <p:cTn id="21" dur="500"/>
                                        <p:tgtEl>
                                          <p:spTgt spid="1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wipe(left)">
                                      <p:cBhvr>
                                        <p:cTn id="26" dur="500"/>
                                        <p:tgtEl>
                                          <p:spTgt spid="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Effect transition="in" filter="wipe(left)">
                                      <p:cBhvr>
                                        <p:cTn id="31"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文本框 17"/>
          <p:cNvSpPr txBox="1">
            <a:spLocks noChangeArrowheads="1"/>
          </p:cNvSpPr>
          <p:nvPr/>
        </p:nvSpPr>
        <p:spPr bwMode="auto">
          <a:xfrm>
            <a:off x="2779713" y="1692275"/>
            <a:ext cx="40005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2400" b="1">
                <a:solidFill>
                  <a:srgbClr val="FF0000"/>
                </a:solidFill>
                <a:latin typeface="Times New Roman" panose="02020603050405020304" pitchFamily="18" charset="0"/>
                <a:ea typeface="黑体" panose="02010609060101010101" pitchFamily="49" charset="-122"/>
              </a:rPr>
              <a:t>table / teɪbl/ </a:t>
            </a:r>
            <a:r>
              <a:rPr lang="en-US" altLang="zh-CN" sz="2400" b="1" i="1">
                <a:solidFill>
                  <a:srgbClr val="FF0000"/>
                </a:solidFill>
                <a:latin typeface="Times New Roman" panose="02020603050405020304" pitchFamily="18" charset="0"/>
                <a:ea typeface="黑体" panose="02010609060101010101" pitchFamily="49" charset="-122"/>
              </a:rPr>
              <a:t>n.</a:t>
            </a:r>
            <a:r>
              <a:rPr lang="en-US" altLang="zh-CN" sz="2400" b="1">
                <a:solidFill>
                  <a:srgbClr val="FF0000"/>
                </a:solidFill>
                <a:latin typeface="Times New Roman" panose="02020603050405020304" pitchFamily="18" charset="0"/>
                <a:ea typeface="黑体" panose="02010609060101010101" pitchFamily="49" charset="-122"/>
              </a:rPr>
              <a:t> </a:t>
            </a:r>
            <a:r>
              <a:rPr lang="zh-CN" altLang="en-US" sz="2400" b="1">
                <a:solidFill>
                  <a:srgbClr val="FF0000"/>
                </a:solidFill>
                <a:latin typeface="Times New Roman" panose="02020603050405020304" pitchFamily="18" charset="0"/>
                <a:ea typeface="黑体" panose="02010609060101010101" pitchFamily="49" charset="-122"/>
              </a:rPr>
              <a:t>桌子</a:t>
            </a:r>
            <a:r>
              <a:rPr lang="en-US" altLang="zh-CN" sz="2400" b="1">
                <a:solidFill>
                  <a:srgbClr val="FF0000"/>
                </a:solidFill>
                <a:latin typeface="Times New Roman" panose="02020603050405020304" pitchFamily="18" charset="0"/>
                <a:ea typeface="黑体" panose="02010609060101010101" pitchFamily="49" charset="-122"/>
              </a:rPr>
              <a:t>【</a:t>
            </a:r>
            <a:r>
              <a:rPr lang="zh-CN" altLang="en-US" sz="2400" b="1">
                <a:solidFill>
                  <a:srgbClr val="FF0000"/>
                </a:solidFill>
                <a:latin typeface="Times New Roman" panose="02020603050405020304" pitchFamily="18" charset="0"/>
                <a:ea typeface="黑体" panose="02010609060101010101" pitchFamily="49" charset="-122"/>
              </a:rPr>
              <a:t>四会</a:t>
            </a:r>
            <a:r>
              <a:rPr lang="en-US" altLang="zh-CN" sz="2400" b="1">
                <a:solidFill>
                  <a:srgbClr val="FF0000"/>
                </a:solidFill>
                <a:latin typeface="Times New Roman" panose="02020603050405020304" pitchFamily="18" charset="0"/>
                <a:ea typeface="黑体" panose="02010609060101010101" pitchFamily="49" charset="-122"/>
              </a:rPr>
              <a:t>】</a:t>
            </a:r>
          </a:p>
        </p:txBody>
      </p:sp>
      <p:sp>
        <p:nvSpPr>
          <p:cNvPr id="19" name="圆角矩形 18"/>
          <p:cNvSpPr/>
          <p:nvPr/>
        </p:nvSpPr>
        <p:spPr>
          <a:xfrm>
            <a:off x="973138" y="1744663"/>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a:p>
        </p:txBody>
      </p:sp>
      <p:sp>
        <p:nvSpPr>
          <p:cNvPr id="18436" name="文本框 19"/>
          <p:cNvSpPr txBox="1">
            <a:spLocks noChangeArrowheads="1"/>
          </p:cNvSpPr>
          <p:nvPr/>
        </p:nvSpPr>
        <p:spPr bwMode="auto">
          <a:xfrm>
            <a:off x="1231900" y="1725613"/>
            <a:ext cx="1704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黑体" panose="02010609060101010101" pitchFamily="49" charset="-122"/>
                <a:ea typeface="黑体" panose="02010609060101010101" pitchFamily="49" charset="-122"/>
              </a:rPr>
              <a:t>知识点</a:t>
            </a:r>
            <a:r>
              <a:rPr lang="en-US" altLang="zh-CN" sz="2400" b="1">
                <a:latin typeface="黑体" panose="02010609060101010101" pitchFamily="49" charset="-122"/>
                <a:ea typeface="黑体" panose="02010609060101010101" pitchFamily="49" charset="-122"/>
              </a:rPr>
              <a:t> 4</a:t>
            </a:r>
            <a:endParaRPr lang="zh-CN" altLang="en-US" sz="2400" b="1">
              <a:latin typeface="黑体" panose="02010609060101010101" pitchFamily="49" charset="-122"/>
              <a:ea typeface="黑体" panose="02010609060101010101" pitchFamily="49" charset="-122"/>
            </a:endParaRPr>
          </a:p>
        </p:txBody>
      </p:sp>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8438"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18" name="TextBox 8"/>
          <p:cNvSpPr txBox="1">
            <a:spLocks noChangeArrowheads="1"/>
          </p:cNvSpPr>
          <p:nvPr/>
        </p:nvSpPr>
        <p:spPr bwMode="auto">
          <a:xfrm>
            <a:off x="2270125" y="3622675"/>
            <a:ext cx="602773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70000"/>
              </a:lnSpc>
            </a:pPr>
            <a:r>
              <a:rPr lang="en-US" altLang="zh-CN" sz="2400" b="1">
                <a:latin typeface="Times New Roman" panose="02020603050405020304" pitchFamily="18" charset="0"/>
                <a:ea typeface="黑体" panose="02010609060101010101" pitchFamily="49" charset="-122"/>
              </a:rPr>
              <a:t>tables</a:t>
            </a:r>
            <a:r>
              <a:rPr lang="zh-CN" altLang="en-US" sz="2400" b="1">
                <a:latin typeface="Times New Roman" panose="02020603050405020304" pitchFamily="18" charset="0"/>
                <a:ea typeface="黑体" panose="02010609060101010101" pitchFamily="49" charset="-122"/>
              </a:rPr>
              <a:t>。</a:t>
            </a:r>
            <a:r>
              <a:rPr lang="en-US" altLang="zh-CN" sz="2400" b="1">
                <a:latin typeface="Times New Roman" panose="02020603050405020304" pitchFamily="18" charset="0"/>
                <a:ea typeface="黑体" panose="02010609060101010101" pitchFamily="49" charset="-122"/>
              </a:rPr>
              <a:t> </a:t>
            </a:r>
          </a:p>
          <a:p>
            <a:pPr eaLnBrk="0" hangingPunct="0">
              <a:lnSpc>
                <a:spcPct val="170000"/>
              </a:lnSpc>
            </a:pPr>
            <a:r>
              <a:rPr lang="en-US" altLang="zh-CN" sz="2400" b="1">
                <a:latin typeface="Times New Roman" panose="02020603050405020304" pitchFamily="18" charset="0"/>
                <a:ea typeface="黑体" panose="02010609060101010101" pitchFamily="49" charset="-122"/>
              </a:rPr>
              <a:t>put on </a:t>
            </a:r>
            <a:r>
              <a:rPr lang="zh-CN" altLang="en-US" sz="2400" b="1">
                <a:latin typeface="Times New Roman" panose="02020603050405020304" pitchFamily="18" charset="0"/>
                <a:ea typeface="黑体" panose="02010609060101010101" pitchFamily="49" charset="-122"/>
              </a:rPr>
              <a:t>穿上 </a:t>
            </a:r>
            <a:r>
              <a:rPr lang="en-US" altLang="zh-CN" sz="2400" b="1">
                <a:latin typeface="Times New Roman" panose="02020603050405020304" pitchFamily="18" charset="0"/>
                <a:ea typeface="黑体" panose="02010609060101010101" pitchFamily="49" charset="-122"/>
              </a:rPr>
              <a:t>put up</a:t>
            </a:r>
            <a:r>
              <a:rPr lang="zh-CN" altLang="en-US" sz="2400" b="1">
                <a:latin typeface="Times New Roman" panose="02020603050405020304" pitchFamily="18" charset="0"/>
                <a:ea typeface="黑体" panose="02010609060101010101" pitchFamily="49" charset="-122"/>
              </a:rPr>
              <a:t>举起 </a:t>
            </a:r>
            <a:r>
              <a:rPr lang="en-US" altLang="zh-CN" sz="2400" b="1">
                <a:latin typeface="Times New Roman" panose="02020603050405020304" pitchFamily="18" charset="0"/>
                <a:ea typeface="黑体" panose="02010609060101010101" pitchFamily="49" charset="-122"/>
              </a:rPr>
              <a:t>put down </a:t>
            </a:r>
            <a:r>
              <a:rPr lang="zh-CN" altLang="en-US" sz="2400" b="1">
                <a:latin typeface="Times New Roman" panose="02020603050405020304" pitchFamily="18" charset="0"/>
                <a:ea typeface="黑体" panose="02010609060101010101" pitchFamily="49" charset="-122"/>
              </a:rPr>
              <a:t>放下</a:t>
            </a:r>
            <a:endParaRPr lang="en-US" altLang="zh-CN" sz="2400" b="1">
              <a:latin typeface="Times New Roman" panose="02020603050405020304" pitchFamily="18" charset="0"/>
              <a:ea typeface="黑体" panose="02010609060101010101" pitchFamily="49" charset="-122"/>
            </a:endParaRPr>
          </a:p>
          <a:p>
            <a:pPr eaLnBrk="0" hangingPunct="0">
              <a:lnSpc>
                <a:spcPct val="170000"/>
              </a:lnSpc>
            </a:pPr>
            <a:r>
              <a:rPr lang="en-US" altLang="zh-CN" sz="2400" b="1">
                <a:latin typeface="Times New Roman" panose="02020603050405020304" pitchFamily="18" charset="0"/>
                <a:ea typeface="黑体" panose="02010609060101010101" pitchFamily="49" charset="-122"/>
              </a:rPr>
              <a:t>on the table </a:t>
            </a:r>
            <a:r>
              <a:rPr lang="zh-CN" altLang="en-US" sz="2400" b="1">
                <a:latin typeface="Times New Roman" panose="02020603050405020304" pitchFamily="18" charset="0"/>
                <a:ea typeface="黑体" panose="02010609060101010101" pitchFamily="49" charset="-122"/>
              </a:rPr>
              <a:t>在桌子上     </a:t>
            </a:r>
            <a:endParaRPr lang="en-US" altLang="zh-CN" sz="2400" b="1">
              <a:latin typeface="Times New Roman" panose="02020603050405020304" pitchFamily="18" charset="0"/>
              <a:ea typeface="黑体" panose="02010609060101010101" pitchFamily="49" charset="-122"/>
            </a:endParaRPr>
          </a:p>
          <a:p>
            <a:pPr eaLnBrk="0" hangingPunct="0">
              <a:lnSpc>
                <a:spcPct val="170000"/>
              </a:lnSpc>
            </a:pPr>
            <a:r>
              <a:rPr lang="en-US" altLang="zh-CN" sz="2400" b="1">
                <a:latin typeface="Times New Roman" panose="02020603050405020304" pitchFamily="18" charset="0"/>
                <a:ea typeface="黑体" panose="02010609060101010101" pitchFamily="49" charset="-122"/>
              </a:rPr>
              <a:t>set the table </a:t>
            </a:r>
            <a:r>
              <a:rPr lang="zh-CN" altLang="en-US" sz="2400" b="1">
                <a:latin typeface="Times New Roman" panose="02020603050405020304" pitchFamily="18" charset="0"/>
                <a:ea typeface="黑体" panose="02010609060101010101" pitchFamily="49" charset="-122"/>
              </a:rPr>
              <a:t>摆餐具</a:t>
            </a:r>
            <a:endParaRPr lang="en-US" altLang="zh-CN" sz="2400" b="1">
              <a:latin typeface="Times New Roman" panose="02020603050405020304" pitchFamily="18" charset="0"/>
              <a:ea typeface="黑体" panose="02010609060101010101" pitchFamily="49" charset="-122"/>
            </a:endParaRPr>
          </a:p>
        </p:txBody>
      </p:sp>
      <p:pic>
        <p:nvPicPr>
          <p:cNvPr id="18440" name="图片 9" descr="book.gif"/>
          <p:cNvPicPr>
            <a:picLocks noChangeAspect="1" noChangeArrowheads="1"/>
          </p:cNvPicPr>
          <p:nvPr/>
        </p:nvPicPr>
        <p:blipFill>
          <a:blip r:embed="rId3" cstate="email"/>
          <a:srcRect/>
          <a:stretch>
            <a:fillRect/>
          </a:stretch>
        </p:blipFill>
        <p:spPr bwMode="auto">
          <a:xfrm>
            <a:off x="171450" y="1630363"/>
            <a:ext cx="1087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2209800" y="2400300"/>
            <a:ext cx="5364163"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en-US" altLang="zh-CN" sz="2400" b="1">
                <a:solidFill>
                  <a:srgbClr val="000000"/>
                </a:solidFill>
                <a:latin typeface="Times New Roman" panose="02020603050405020304" pitchFamily="18" charset="0"/>
                <a:ea typeface="黑体" panose="02010609060101010101" pitchFamily="49" charset="-122"/>
              </a:rPr>
              <a:t>There are some dishes on the table.</a:t>
            </a:r>
          </a:p>
          <a:p>
            <a:pPr>
              <a:lnSpc>
                <a:spcPct val="170000"/>
              </a:lnSpc>
            </a:pPr>
            <a:r>
              <a:rPr lang="zh-CN" altLang="en-US" sz="2400" b="1">
                <a:solidFill>
                  <a:srgbClr val="000000"/>
                </a:solidFill>
                <a:latin typeface="Times New Roman" panose="02020603050405020304" pitchFamily="18" charset="0"/>
                <a:ea typeface="黑体" panose="02010609060101010101" pitchFamily="49" charset="-122"/>
              </a:rPr>
              <a:t>桌子上有一些盘子。</a:t>
            </a:r>
            <a:endParaRPr lang="zh-CN" altLang="zh-CN" sz="2400" b="1">
              <a:solidFill>
                <a:srgbClr val="000000"/>
              </a:solidFill>
              <a:latin typeface="Times New Roman" panose="02020603050405020304" pitchFamily="18" charset="0"/>
              <a:ea typeface="黑体" panose="02010609060101010101" pitchFamily="49" charset="-122"/>
            </a:endParaRPr>
          </a:p>
        </p:txBody>
      </p:sp>
      <p:sp>
        <p:nvSpPr>
          <p:cNvPr id="18442" name="矩形 2"/>
          <p:cNvSpPr>
            <a:spLocks noChangeArrowheads="1"/>
          </p:cNvSpPr>
          <p:nvPr/>
        </p:nvSpPr>
        <p:spPr bwMode="auto">
          <a:xfrm>
            <a:off x="1249363" y="2566988"/>
            <a:ext cx="111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a:ea typeface="黑体" panose="02010609060101010101" pitchFamily="49" charset="-122"/>
            </a:endParaRPr>
          </a:p>
        </p:txBody>
      </p:sp>
      <p:sp>
        <p:nvSpPr>
          <p:cNvPr id="18443" name="矩形 3"/>
          <p:cNvSpPr>
            <a:spLocks noChangeArrowheads="1"/>
          </p:cNvSpPr>
          <p:nvPr/>
        </p:nvSpPr>
        <p:spPr bwMode="auto">
          <a:xfrm>
            <a:off x="1217613" y="3783013"/>
            <a:ext cx="111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发音：</a:t>
            </a:r>
            <a:endParaRPr lang="zh-CN" altLang="en-US">
              <a:ea typeface="黑体" panose="02010609060101010101" pitchFamily="49" charset="-122"/>
            </a:endParaRPr>
          </a:p>
        </p:txBody>
      </p:sp>
      <p:sp>
        <p:nvSpPr>
          <p:cNvPr id="18444" name="矩形 4"/>
          <p:cNvSpPr>
            <a:spLocks noChangeArrowheads="1"/>
          </p:cNvSpPr>
          <p:nvPr/>
        </p:nvSpPr>
        <p:spPr bwMode="auto">
          <a:xfrm>
            <a:off x="1239838" y="4413250"/>
            <a:ext cx="103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latin typeface="Times New Roman" panose="02020603050405020304" pitchFamily="18" charset="0"/>
                <a:ea typeface="黑体" panose="02010609060101010101" pitchFamily="49" charset="-122"/>
              </a:rPr>
              <a:t>复数：</a:t>
            </a:r>
            <a:endParaRPr lang="zh-CN" altLang="en-US">
              <a:ea typeface="黑体" panose="02010609060101010101" pitchFamily="49" charset="-122"/>
            </a:endParaRPr>
          </a:p>
        </p:txBody>
      </p:sp>
      <p:sp>
        <p:nvSpPr>
          <p:cNvPr id="18445" name="矩形 5"/>
          <p:cNvSpPr>
            <a:spLocks noChangeArrowheads="1"/>
          </p:cNvSpPr>
          <p:nvPr/>
        </p:nvSpPr>
        <p:spPr bwMode="auto">
          <a:xfrm>
            <a:off x="1225550" y="4918075"/>
            <a:ext cx="11128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latin typeface="Times New Roman" panose="02020603050405020304" pitchFamily="18" charset="0"/>
                <a:ea typeface="黑体" panose="02010609060101010101" pitchFamily="49" charset="-122"/>
              </a:rPr>
              <a:t>短语</a:t>
            </a:r>
            <a:r>
              <a:rPr lang="zh-CN" altLang="zh-CN" sz="2400" b="1">
                <a:latin typeface="Times New Roman" panose="02020603050405020304" pitchFamily="18" charset="0"/>
                <a:ea typeface="黑体" panose="02010609060101010101" pitchFamily="49" charset="-122"/>
              </a:rPr>
              <a:t>：</a:t>
            </a:r>
            <a:endParaRPr lang="en-US" altLang="zh-CN" sz="2400" b="1">
              <a:latin typeface="Times New Roman" panose="02020603050405020304" pitchFamily="18" charset="0"/>
              <a:ea typeface="黑体" panose="02010609060101010101" pitchFamily="49" charset="-122"/>
            </a:endParaRPr>
          </a:p>
        </p:txBody>
      </p:sp>
      <p:pic>
        <p:nvPicPr>
          <p:cNvPr id="18446" name="Picture 22"/>
          <p:cNvPicPr>
            <a:picLocks noChangeAspect="1" noChangeArrowheads="1"/>
          </p:cNvPicPr>
          <p:nvPr/>
        </p:nvPicPr>
        <p:blipFill>
          <a:blip r:embed="rId4" cstate="email"/>
          <a:srcRect/>
          <a:stretch>
            <a:fillRect/>
          </a:stretch>
        </p:blipFill>
        <p:spPr bwMode="auto">
          <a:xfrm>
            <a:off x="7115175" y="2265363"/>
            <a:ext cx="1798638"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left)">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ipe(left)">
                                      <p:cBhvr>
                                        <p:cTn id="21" dur="500"/>
                                        <p:tgtEl>
                                          <p:spTgt spid="1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wipe(left)">
                                      <p:cBhvr>
                                        <p:cTn id="26" dur="500"/>
                                        <p:tgtEl>
                                          <p:spTgt spid="18">
                                            <p:txEl>
                                              <p:pRg st="2" end="2"/>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wipe(left)">
                                      <p:cBhvr>
                                        <p:cTn id="3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7"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9459"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2" name="矩形 1"/>
          <p:cNvSpPr>
            <a:spLocks noChangeArrowheads="1"/>
          </p:cNvSpPr>
          <p:nvPr/>
        </p:nvSpPr>
        <p:spPr bwMode="auto">
          <a:xfrm>
            <a:off x="1049338" y="1809750"/>
            <a:ext cx="7170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pPr>
            <a:r>
              <a:rPr lang="zh-CN" altLang="en-US" sz="2400" b="1">
                <a:solidFill>
                  <a:srgbClr val="000000"/>
                </a:solidFill>
                <a:latin typeface="Times New Roman" panose="02020603050405020304" pitchFamily="18" charset="0"/>
                <a:ea typeface="黑体" panose="02010609060101010101" pitchFamily="49" charset="-122"/>
              </a:rPr>
              <a:t>两个单词词义相近，可以用对比的方法来记忆。如：</a:t>
            </a:r>
            <a:endParaRPr lang="zh-CN" altLang="zh-CN" sz="2400" b="1">
              <a:solidFill>
                <a:srgbClr val="000000"/>
              </a:solidFill>
              <a:latin typeface="Times New Roman" panose="02020603050405020304" pitchFamily="18" charset="0"/>
              <a:ea typeface="黑体" panose="02010609060101010101" pitchFamily="49" charset="-122"/>
            </a:endParaRPr>
          </a:p>
        </p:txBody>
      </p:sp>
      <p:sp>
        <p:nvSpPr>
          <p:cNvPr id="19461" name="矩形 2"/>
          <p:cNvSpPr>
            <a:spLocks noChangeArrowheads="1"/>
          </p:cNvSpPr>
          <p:nvPr/>
        </p:nvSpPr>
        <p:spPr bwMode="auto">
          <a:xfrm>
            <a:off x="1047750" y="1370013"/>
            <a:ext cx="2039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3333FF"/>
                </a:solidFill>
                <a:latin typeface="Times New Roman" panose="02020603050405020304" pitchFamily="18" charset="0"/>
                <a:ea typeface="黑体" panose="02010609060101010101" pitchFamily="49" charset="-122"/>
              </a:rPr>
              <a:t>对比记忆法：</a:t>
            </a:r>
            <a:endParaRPr lang="zh-CN" altLang="en-US">
              <a:solidFill>
                <a:srgbClr val="3333FF"/>
              </a:solidFill>
              <a:ea typeface="黑体" panose="02010609060101010101" pitchFamily="49" charset="-122"/>
            </a:endParaRPr>
          </a:p>
        </p:txBody>
      </p:sp>
      <p:pic>
        <p:nvPicPr>
          <p:cNvPr id="47106"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108075" y="2503488"/>
            <a:ext cx="575627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组合 26"/>
          <p:cNvGrpSpPr/>
          <p:nvPr/>
        </p:nvGrpSpPr>
        <p:grpSpPr bwMode="auto">
          <a:xfrm>
            <a:off x="1228725" y="5092700"/>
            <a:ext cx="1236663" cy="461963"/>
            <a:chOff x="1243987" y="4806950"/>
            <a:chExt cx="1234863" cy="462489"/>
          </a:xfrm>
        </p:grpSpPr>
        <p:sp>
          <p:nvSpPr>
            <p:cNvPr id="19464" name="TextBox 3"/>
            <p:cNvSpPr txBox="1">
              <a:spLocks noChangeArrowheads="1"/>
            </p:cNvSpPr>
            <p:nvPr/>
          </p:nvSpPr>
          <p:spPr bwMode="auto">
            <a:xfrm>
              <a:off x="1488250" y="4806950"/>
              <a:ext cx="990600" cy="46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0000FF"/>
                  </a:solidFill>
                  <a:latin typeface="黑体" panose="02010609060101010101" pitchFamily="49" charset="-122"/>
                  <a:ea typeface="黑体" panose="02010609060101010101" pitchFamily="49" charset="-122"/>
                </a:rPr>
                <a:t>典例</a:t>
              </a:r>
            </a:p>
          </p:txBody>
        </p:sp>
        <p:pic>
          <p:nvPicPr>
            <p:cNvPr id="19465" name="图片 29" descr="花盆.png"/>
            <p:cNvPicPr>
              <a:picLocks noChangeAspect="1" noChangeArrowheads="1"/>
            </p:cNvPicPr>
            <p:nvPr/>
          </p:nvPicPr>
          <p:blipFill>
            <a:blip r:embed="rId4" cstate="email"/>
            <a:srcRect/>
            <a:stretch>
              <a:fillRect/>
            </a:stretch>
          </p:blipFill>
          <p:spPr bwMode="auto">
            <a:xfrm>
              <a:off x="1243987" y="4849297"/>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矩形 26"/>
          <p:cNvSpPr>
            <a:spLocks noChangeArrowheads="1"/>
          </p:cNvSpPr>
          <p:nvPr/>
        </p:nvSpPr>
        <p:spPr bwMode="auto">
          <a:xfrm>
            <a:off x="2370138" y="4887913"/>
            <a:ext cx="62150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en-US" altLang="zh-CN" sz="2400" b="1">
                <a:latin typeface="Times New Roman" panose="02020603050405020304" pitchFamily="18" charset="0"/>
                <a:ea typeface="黑体" panose="02010609060101010101" pitchFamily="49" charset="-122"/>
              </a:rPr>
              <a:t>There is a big ________ in my kitchen.</a:t>
            </a:r>
          </a:p>
          <a:p>
            <a:pPr>
              <a:lnSpc>
                <a:spcPct val="180000"/>
              </a:lnSpc>
            </a:pPr>
            <a:r>
              <a:rPr lang="en-US" altLang="zh-CN" sz="2400" b="1">
                <a:latin typeface="Times New Roman" panose="02020603050405020304" pitchFamily="18" charset="0"/>
                <a:ea typeface="黑体" panose="02010609060101010101" pitchFamily="49" charset="-122"/>
              </a:rPr>
              <a:t>A. desk</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B. bed</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C. table</a:t>
            </a:r>
            <a:endParaRPr lang="en-US" altLang="zh-CN" sz="2400" b="1">
              <a:solidFill>
                <a:srgbClr val="000000"/>
              </a:solidFill>
              <a:latin typeface="Times New Roman" panose="02020603050405020304" pitchFamily="18" charset="0"/>
              <a:ea typeface="黑体" panose="02010609060101010101" pitchFamily="49" charset="-122"/>
            </a:endParaRPr>
          </a:p>
        </p:txBody>
      </p:sp>
      <p:sp>
        <p:nvSpPr>
          <p:cNvPr id="28" name="TextBox 27"/>
          <p:cNvSpPr txBox="1">
            <a:spLocks noChangeArrowheads="1"/>
          </p:cNvSpPr>
          <p:nvPr/>
        </p:nvSpPr>
        <p:spPr bwMode="auto">
          <a:xfrm>
            <a:off x="4718050" y="5092700"/>
            <a:ext cx="55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randombar(horizontal)">
                                      <p:cBhvr>
                                        <p:cTn id="10" dur="500"/>
                                        <p:tgtEl>
                                          <p:spTgt spid="47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文本框 8"/>
          <p:cNvSpPr txBox="1"/>
          <p:nvPr/>
        </p:nvSpPr>
        <p:spPr>
          <a:xfrm>
            <a:off x="2837589" y="188019"/>
            <a:ext cx="4150495" cy="830997"/>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fontAlgn="auto">
              <a:spcBef>
                <a:spcPts val="0"/>
              </a:spcBef>
              <a:spcAft>
                <a:spcPts val="0"/>
              </a:spcAft>
              <a:buFontTx/>
              <a:buNone/>
              <a:defRPr/>
            </a:pPr>
            <a:r>
              <a:rPr kumimoji="1" lang="en-US" altLang="zh-CN" sz="4800" spc="-300" dirty="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2. Let’s do it! </a:t>
            </a:r>
            <a:endParaRPr kumimoji="1" lang="zh-CN" altLang="en-US" sz="4800" spc="-300" dirty="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endParaRPr>
          </a:p>
        </p:txBody>
      </p:sp>
      <p:pic>
        <p:nvPicPr>
          <p:cNvPr id="20482" name="Picture 14" descr="C:\Users\Administrator\Desktop\图片2.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96975" y="1325563"/>
            <a:ext cx="69230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文本框 8"/>
          <p:cNvSpPr txBox="1"/>
          <p:nvPr/>
        </p:nvSpPr>
        <p:spPr>
          <a:xfrm>
            <a:off x="2837589" y="188019"/>
            <a:ext cx="4150495" cy="830997"/>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fontAlgn="auto">
              <a:spcBef>
                <a:spcPts val="0"/>
              </a:spcBef>
              <a:spcAft>
                <a:spcPts val="0"/>
              </a:spcAft>
              <a:buFontTx/>
              <a:buNone/>
              <a:defRPr/>
            </a:pPr>
            <a:r>
              <a:rPr kumimoji="1" lang="en-US" altLang="zh-CN" sz="4800" spc="-300" dirty="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2. Let’s do it! </a:t>
            </a:r>
            <a:endParaRPr kumimoji="1" lang="zh-CN" altLang="en-US" sz="4800" spc="-300" dirty="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endParaRPr>
          </a:p>
        </p:txBody>
      </p:sp>
      <p:pic>
        <p:nvPicPr>
          <p:cNvPr id="21506" name="Picture 2">
            <a:hlinkClick r:id="rId2" action="ppaction://hlinkfile"/>
          </p:cNvPr>
          <p:cNvPicPr>
            <a:picLocks noChangeAspect="1" noChangeArrowheads="1"/>
          </p:cNvPicPr>
          <p:nvPr/>
        </p:nvPicPr>
        <p:blipFill>
          <a:blip r:embed="rId3" cstate="email"/>
          <a:srcRect/>
          <a:stretch>
            <a:fillRect/>
          </a:stretch>
        </p:blipFill>
        <p:spPr bwMode="auto">
          <a:xfrm>
            <a:off x="3743325" y="5786438"/>
            <a:ext cx="21209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
          <p:cNvSpPr txBox="1">
            <a:spLocks noChangeArrowheads="1"/>
          </p:cNvSpPr>
          <p:nvPr/>
        </p:nvSpPr>
        <p:spPr bwMode="auto">
          <a:xfrm>
            <a:off x="833438" y="1074738"/>
            <a:ext cx="78930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buFontTx/>
              <a:buNone/>
              <a:defRPr/>
            </a:pPr>
            <a:r>
              <a:rPr lang="en-US" altLang="zh-CN" sz="2400" b="1" dirty="0" smtClean="0">
                <a:solidFill>
                  <a:srgbClr val="3333FF"/>
                </a:solidFill>
                <a:latin typeface="Times New Roman" panose="02020603050405020304" pitchFamily="18" charset="0"/>
                <a:cs typeface="Times New Roman" panose="02020603050405020304" pitchFamily="18" charset="0"/>
              </a:rPr>
              <a:t>2. Read. Tick or cross.</a:t>
            </a:r>
          </a:p>
          <a:p>
            <a:pPr indent="628650" eaLnBrk="1" hangingPunct="1">
              <a:lnSpc>
                <a:spcPct val="140000"/>
              </a:lnSpc>
              <a:buFontTx/>
              <a:buNone/>
              <a:defRPr/>
            </a:pPr>
            <a:r>
              <a:rPr lang="en-US" altLang="zh-CN" sz="2400" b="1" dirty="0" smtClean="0">
                <a:solidFill>
                  <a:srgbClr val="3333FF"/>
                </a:solidFill>
                <a:latin typeface="Times New Roman" panose="02020603050405020304" pitchFamily="18" charset="0"/>
                <a:cs typeface="Times New Roman" panose="02020603050405020304" pitchFamily="18" charset="0"/>
              </a:rPr>
              <a:t>Do you know the differences between Chinese food and Western food?</a:t>
            </a:r>
            <a:r>
              <a:rPr lang="zh-CN" altLang="en-US" sz="2400" b="1" dirty="0" smtClean="0">
                <a:solidFill>
                  <a:srgbClr val="3333FF"/>
                </a:solidFill>
                <a:latin typeface="Times New Roman" panose="02020603050405020304" pitchFamily="18" charset="0"/>
                <a:cs typeface="Times New Roman" panose="02020603050405020304" pitchFamily="18" charset="0"/>
              </a:rPr>
              <a:t> </a:t>
            </a:r>
            <a:r>
              <a:rPr lang="en-US" altLang="zh-CN" sz="2400" b="1" dirty="0" smtClean="0">
                <a:solidFill>
                  <a:srgbClr val="3333FF"/>
                </a:solidFill>
                <a:latin typeface="Times New Roman" panose="02020603050405020304" pitchFamily="18" charset="0"/>
                <a:cs typeface="Times New Roman" panose="02020603050405020304" pitchFamily="18" charset="0"/>
              </a:rPr>
              <a:t>They are different in many ways. There are more vegetables in Chinese food and you can find much meat in Western food. The Chinese like to eat cooked vegetables but people in the West often don’ t. The people in China like hot water but Western people often drink ice water. Chinese people like to use chopsticks and Western</a:t>
            </a:r>
          </a:p>
          <a:p>
            <a:pPr eaLnBrk="1" hangingPunct="1">
              <a:lnSpc>
                <a:spcPct val="140000"/>
              </a:lnSpc>
              <a:buFontTx/>
              <a:buNone/>
              <a:defRPr/>
            </a:pPr>
            <a:r>
              <a:rPr lang="en-US" altLang="zh-CN" sz="2400" b="1" dirty="0" smtClean="0">
                <a:solidFill>
                  <a:srgbClr val="3333FF"/>
                </a:solidFill>
                <a:latin typeface="Times New Roman" panose="02020603050405020304" pitchFamily="18" charset="0"/>
                <a:cs typeface="Times New Roman" panose="02020603050405020304" pitchFamily="18" charset="0"/>
              </a:rPr>
              <a:t>people use knives and forks.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文本框 8"/>
          <p:cNvSpPr txBox="1"/>
          <p:nvPr/>
        </p:nvSpPr>
        <p:spPr>
          <a:xfrm>
            <a:off x="2837589" y="188019"/>
            <a:ext cx="4150495" cy="830997"/>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fontAlgn="auto">
              <a:spcBef>
                <a:spcPts val="0"/>
              </a:spcBef>
              <a:spcAft>
                <a:spcPts val="0"/>
              </a:spcAft>
              <a:buFontTx/>
              <a:buNone/>
              <a:defRPr/>
            </a:pPr>
            <a:r>
              <a:rPr kumimoji="1" lang="en-US" altLang="zh-CN" sz="4800" spc="-300" dirty="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2. Let’s do it! </a:t>
            </a:r>
            <a:endParaRPr kumimoji="1" lang="zh-CN" altLang="en-US" sz="4800" spc="-300" dirty="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endParaRPr>
          </a:p>
        </p:txBody>
      </p:sp>
      <p:sp>
        <p:nvSpPr>
          <p:cNvPr id="15" name="TextBox 14"/>
          <p:cNvSpPr txBox="1">
            <a:spLocks noChangeArrowheads="1"/>
          </p:cNvSpPr>
          <p:nvPr/>
        </p:nvSpPr>
        <p:spPr bwMode="auto">
          <a:xfrm>
            <a:off x="603250" y="1865313"/>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rgbClr val="FF0000"/>
                </a:solidFill>
                <a:latin typeface="黑体" panose="02010609060101010101" pitchFamily="49" charset="-122"/>
                <a:ea typeface="黑体" panose="02010609060101010101" pitchFamily="49" charset="-122"/>
              </a:rPr>
              <a:t>√</a:t>
            </a:r>
          </a:p>
        </p:txBody>
      </p:sp>
      <p:sp>
        <p:nvSpPr>
          <p:cNvPr id="16" name="TextBox 15"/>
          <p:cNvSpPr txBox="1">
            <a:spLocks noChangeArrowheads="1"/>
          </p:cNvSpPr>
          <p:nvPr/>
        </p:nvSpPr>
        <p:spPr bwMode="auto">
          <a:xfrm>
            <a:off x="623888" y="264477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FF0000"/>
                </a:solidFill>
                <a:latin typeface="黑体" panose="02010609060101010101" pitchFamily="49" charset="-122"/>
                <a:ea typeface="黑体" panose="02010609060101010101" pitchFamily="49" charset="-122"/>
              </a:rPr>
              <a:t>×</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18" name="TextBox 17"/>
          <p:cNvSpPr txBox="1">
            <a:spLocks noChangeArrowheads="1"/>
          </p:cNvSpPr>
          <p:nvPr/>
        </p:nvSpPr>
        <p:spPr bwMode="auto">
          <a:xfrm>
            <a:off x="582613" y="333692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rgbClr val="FF0000"/>
                </a:solidFill>
                <a:latin typeface="黑体" panose="02010609060101010101" pitchFamily="49" charset="-122"/>
                <a:ea typeface="黑体" panose="02010609060101010101" pitchFamily="49" charset="-122"/>
              </a:rPr>
              <a:t>√</a:t>
            </a:r>
          </a:p>
        </p:txBody>
      </p:sp>
      <p:sp>
        <p:nvSpPr>
          <p:cNvPr id="19" name="TextBox 18"/>
          <p:cNvSpPr txBox="1">
            <a:spLocks noChangeArrowheads="1"/>
          </p:cNvSpPr>
          <p:nvPr/>
        </p:nvSpPr>
        <p:spPr bwMode="auto">
          <a:xfrm>
            <a:off x="600075" y="4092575"/>
            <a:ext cx="57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rgbClr val="FF0000"/>
                </a:solidFill>
                <a:latin typeface="黑体" panose="02010609060101010101" pitchFamily="49" charset="-122"/>
                <a:ea typeface="黑体" panose="02010609060101010101" pitchFamily="49" charset="-122"/>
              </a:rPr>
              <a:t>√</a:t>
            </a:r>
          </a:p>
        </p:txBody>
      </p:sp>
      <p:sp>
        <p:nvSpPr>
          <p:cNvPr id="20" name="TextBox 19"/>
          <p:cNvSpPr txBox="1">
            <a:spLocks noChangeArrowheads="1"/>
          </p:cNvSpPr>
          <p:nvPr/>
        </p:nvSpPr>
        <p:spPr bwMode="auto">
          <a:xfrm>
            <a:off x="619125" y="4800600"/>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FF0000"/>
                </a:solidFill>
                <a:latin typeface="黑体" panose="02010609060101010101" pitchFamily="49" charset="-122"/>
                <a:ea typeface="黑体" panose="02010609060101010101" pitchFamily="49" charset="-122"/>
              </a:rPr>
              <a:t>×</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2535" name="TextBox 3"/>
          <p:cNvSpPr txBox="1">
            <a:spLocks noChangeArrowheads="1"/>
          </p:cNvSpPr>
          <p:nvPr/>
        </p:nvSpPr>
        <p:spPr bwMode="auto">
          <a:xfrm>
            <a:off x="1058863" y="1668463"/>
            <a:ext cx="78692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400" b="1">
                <a:solidFill>
                  <a:srgbClr val="3333FF"/>
                </a:solidFill>
                <a:latin typeface="Times New Roman" panose="02020603050405020304" pitchFamily="18" charset="0"/>
              </a:rPr>
              <a:t>Chinese food and Western food are different in many ways.</a:t>
            </a:r>
          </a:p>
          <a:p>
            <a:pPr>
              <a:lnSpc>
                <a:spcPct val="200000"/>
              </a:lnSpc>
            </a:pPr>
            <a:r>
              <a:rPr lang="en-US" altLang="zh-CN" sz="2400" b="1">
                <a:solidFill>
                  <a:srgbClr val="3333FF"/>
                </a:solidFill>
                <a:latin typeface="Times New Roman" panose="02020603050405020304" pitchFamily="18" charset="0"/>
              </a:rPr>
              <a:t>There are more vegetables in Western food.</a:t>
            </a:r>
          </a:p>
          <a:p>
            <a:pPr>
              <a:lnSpc>
                <a:spcPct val="200000"/>
              </a:lnSpc>
            </a:pPr>
            <a:r>
              <a:rPr lang="en-US" altLang="zh-CN" sz="2400" b="1">
                <a:solidFill>
                  <a:srgbClr val="3333FF"/>
                </a:solidFill>
                <a:latin typeface="Times New Roman" panose="02020603050405020304" pitchFamily="18" charset="0"/>
              </a:rPr>
              <a:t>The Chinese like to eat cooked vegetables.</a:t>
            </a:r>
          </a:p>
          <a:p>
            <a:pPr>
              <a:lnSpc>
                <a:spcPct val="200000"/>
              </a:lnSpc>
            </a:pPr>
            <a:r>
              <a:rPr lang="en-US" altLang="zh-CN" sz="2400" b="1">
                <a:solidFill>
                  <a:srgbClr val="3333FF"/>
                </a:solidFill>
                <a:latin typeface="Times New Roman" panose="02020603050405020304" pitchFamily="18" charset="0"/>
              </a:rPr>
              <a:t>Western people often drink ice water.</a:t>
            </a:r>
          </a:p>
          <a:p>
            <a:pPr>
              <a:lnSpc>
                <a:spcPct val="200000"/>
              </a:lnSpc>
            </a:pPr>
            <a:r>
              <a:rPr lang="en-US" altLang="zh-CN" sz="2400" b="1">
                <a:solidFill>
                  <a:srgbClr val="3333FF"/>
                </a:solidFill>
                <a:latin typeface="Times New Roman" panose="02020603050405020304" pitchFamily="18" charset="0"/>
              </a:rPr>
              <a:t>Chinese people like to use knives and forks.</a:t>
            </a:r>
            <a:endParaRPr lang="en-US" altLang="zh-CN" sz="2400" b="1">
              <a:solidFill>
                <a:srgbClr val="3333FF"/>
              </a:solidFill>
              <a:latin typeface="Times New Roman" panose="02020603050405020304" pitchFamily="18" charset="0"/>
              <a:cs typeface="Times New Roman" panose="02020603050405020304" pitchFamily="18" charset="0"/>
            </a:endParaRPr>
          </a:p>
        </p:txBody>
      </p:sp>
      <p:sp>
        <p:nvSpPr>
          <p:cNvPr id="22536" name="TextBox 1"/>
          <p:cNvSpPr txBox="1">
            <a:spLocks noChangeArrowheads="1"/>
          </p:cNvSpPr>
          <p:nvPr/>
        </p:nvSpPr>
        <p:spPr bwMode="auto">
          <a:xfrm>
            <a:off x="688975" y="1958975"/>
            <a:ext cx="400050" cy="36988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2537" name="TextBox 21"/>
          <p:cNvSpPr txBox="1">
            <a:spLocks noChangeArrowheads="1"/>
          </p:cNvSpPr>
          <p:nvPr/>
        </p:nvSpPr>
        <p:spPr bwMode="auto">
          <a:xfrm>
            <a:off x="687388" y="2741613"/>
            <a:ext cx="398462" cy="3683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2538" name="TextBox 22"/>
          <p:cNvSpPr txBox="1">
            <a:spLocks noChangeArrowheads="1"/>
          </p:cNvSpPr>
          <p:nvPr/>
        </p:nvSpPr>
        <p:spPr bwMode="auto">
          <a:xfrm>
            <a:off x="684213" y="3427413"/>
            <a:ext cx="400050" cy="36988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2539" name="TextBox 23"/>
          <p:cNvSpPr txBox="1">
            <a:spLocks noChangeArrowheads="1"/>
          </p:cNvSpPr>
          <p:nvPr/>
        </p:nvSpPr>
        <p:spPr bwMode="auto">
          <a:xfrm>
            <a:off x="671513" y="4162425"/>
            <a:ext cx="398462" cy="36988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2540" name="TextBox 24"/>
          <p:cNvSpPr txBox="1">
            <a:spLocks noChangeArrowheads="1"/>
          </p:cNvSpPr>
          <p:nvPr/>
        </p:nvSpPr>
        <p:spPr bwMode="auto">
          <a:xfrm>
            <a:off x="692150" y="4884738"/>
            <a:ext cx="400050" cy="36988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文本框 17"/>
          <p:cNvSpPr txBox="1">
            <a:spLocks noChangeArrowheads="1"/>
          </p:cNvSpPr>
          <p:nvPr/>
        </p:nvSpPr>
        <p:spPr bwMode="auto">
          <a:xfrm>
            <a:off x="2779713" y="1477963"/>
            <a:ext cx="11128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400" b="1">
                <a:solidFill>
                  <a:srgbClr val="FF0000"/>
                </a:solidFill>
                <a:latin typeface="Times New Roman" panose="02020603050405020304" pitchFamily="18" charset="0"/>
                <a:ea typeface="黑体" panose="02010609060101010101" pitchFamily="49" charset="-122"/>
              </a:rPr>
              <a:t>寻读法</a:t>
            </a:r>
            <a:endParaRPr lang="en-US" altLang="zh-CN" sz="2400" b="1">
              <a:solidFill>
                <a:srgbClr val="FF0000"/>
              </a:solidFill>
              <a:latin typeface="Times New Roman" panose="02020603050405020304" pitchFamily="18" charset="0"/>
              <a:ea typeface="黑体" panose="02010609060101010101" pitchFamily="49" charset="-122"/>
            </a:endParaRPr>
          </a:p>
        </p:txBody>
      </p:sp>
      <p:sp>
        <p:nvSpPr>
          <p:cNvPr id="19" name="圆角矩形 18"/>
          <p:cNvSpPr/>
          <p:nvPr/>
        </p:nvSpPr>
        <p:spPr>
          <a:xfrm>
            <a:off x="973138" y="1530350"/>
            <a:ext cx="1778000" cy="449263"/>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a:p>
        </p:txBody>
      </p:sp>
      <p:sp>
        <p:nvSpPr>
          <p:cNvPr id="23556" name="文本框 19"/>
          <p:cNvSpPr txBox="1">
            <a:spLocks noChangeArrowheads="1"/>
          </p:cNvSpPr>
          <p:nvPr/>
        </p:nvSpPr>
        <p:spPr bwMode="auto">
          <a:xfrm>
            <a:off x="1231900" y="1511300"/>
            <a:ext cx="154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黑体" panose="02010609060101010101" pitchFamily="49" charset="-122"/>
                <a:ea typeface="黑体" panose="02010609060101010101" pitchFamily="49" charset="-122"/>
              </a:rPr>
              <a:t>知识点</a:t>
            </a:r>
            <a:r>
              <a:rPr lang="en-US" altLang="zh-CN" sz="2400" b="1">
                <a:latin typeface="黑体" panose="02010609060101010101" pitchFamily="49" charset="-122"/>
                <a:ea typeface="黑体" panose="02010609060101010101" pitchFamily="49" charset="-122"/>
              </a:rPr>
              <a:t> 5</a:t>
            </a:r>
            <a:endParaRPr lang="zh-CN" altLang="en-US" sz="2400" b="1">
              <a:latin typeface="黑体" panose="02010609060101010101" pitchFamily="49" charset="-122"/>
              <a:ea typeface="黑体" panose="02010609060101010101" pitchFamily="49" charset="-122"/>
            </a:endParaRPr>
          </a:p>
        </p:txBody>
      </p:sp>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23558"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pic>
        <p:nvPicPr>
          <p:cNvPr id="23559" name="图片 9" descr="book.gif"/>
          <p:cNvPicPr>
            <a:picLocks noChangeAspect="1" noChangeArrowheads="1"/>
          </p:cNvPicPr>
          <p:nvPr/>
        </p:nvPicPr>
        <p:blipFill>
          <a:blip r:embed="rId3" cstate="email"/>
          <a:srcRect/>
          <a:stretch>
            <a:fillRect/>
          </a:stretch>
        </p:blipFill>
        <p:spPr bwMode="auto">
          <a:xfrm>
            <a:off x="171450" y="1416050"/>
            <a:ext cx="1087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1066800" y="2105025"/>
            <a:ext cx="74739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latin typeface="Times New Roman" panose="02020603050405020304" pitchFamily="18" charset="0"/>
                <a:ea typeface="黑体" panose="02010609060101010101" pitchFamily="49" charset="-122"/>
              </a:rPr>
              <a:t>寻读法，即先读题，然后带着问题或者题干中的关键词去快速阅读短文，以求在短时间内准确地寻找到我们所需要的信息。</a:t>
            </a:r>
            <a:endParaRPr lang="en-US" altLang="zh-CN" sz="2400" b="1">
              <a:latin typeface="Times New Roman" panose="02020603050405020304" pitchFamily="18" charset="0"/>
              <a:ea typeface="黑体" panose="02010609060101010101" pitchFamily="49" charset="-122"/>
            </a:endParaRPr>
          </a:p>
          <a:p>
            <a:pPr>
              <a:lnSpc>
                <a:spcPct val="150000"/>
              </a:lnSpc>
            </a:pPr>
            <a:r>
              <a:rPr lang="zh-CN" altLang="en-US" sz="2400" b="1">
                <a:latin typeface="Times New Roman" panose="02020603050405020304" pitchFamily="18" charset="0"/>
                <a:ea typeface="黑体" panose="02010609060101010101" pitchFamily="49" charset="-122"/>
              </a:rPr>
              <a:t>步骤：</a:t>
            </a:r>
            <a:r>
              <a:rPr lang="en-US" altLang="zh-CN" sz="2400" b="1">
                <a:latin typeface="Times New Roman" panose="02020603050405020304" pitchFamily="18" charset="0"/>
                <a:ea typeface="黑体" panose="02010609060101010101" pitchFamily="49" charset="-122"/>
              </a:rPr>
              <a:t>(1) </a:t>
            </a:r>
            <a:r>
              <a:rPr lang="zh-CN" altLang="en-US" sz="2400" b="1">
                <a:latin typeface="Times New Roman" panose="02020603050405020304" pitchFamily="18" charset="0"/>
                <a:ea typeface="黑体" panose="02010609060101010101" pitchFamily="49" charset="-122"/>
              </a:rPr>
              <a:t>用题干中的关键词在文中搜索，迅速确定相关词句或信息点所在的位置，缩小阅读范围。比如：</a:t>
            </a:r>
            <a:r>
              <a:rPr lang="en-US" altLang="zh-CN" sz="2400" b="1">
                <a:latin typeface="Times New Roman" panose="02020603050405020304" pitchFamily="18" charset="0"/>
                <a:ea typeface="黑体" panose="02010609060101010101" pitchFamily="49" charset="-122"/>
              </a:rPr>
              <a:t>Read. Tick or cross.</a:t>
            </a:r>
            <a:r>
              <a:rPr lang="zh-CN" altLang="en-US" sz="2400" b="1">
                <a:latin typeface="Times New Roman" panose="02020603050405020304" pitchFamily="18" charset="0"/>
                <a:ea typeface="黑体" panose="02010609060101010101" pitchFamily="49" charset="-122"/>
              </a:rPr>
              <a:t>中的第</a:t>
            </a:r>
            <a:r>
              <a:rPr lang="en-US" altLang="zh-CN" sz="2400" b="1">
                <a:latin typeface="Times New Roman" panose="02020603050405020304" pitchFamily="18" charset="0"/>
                <a:ea typeface="黑体" panose="02010609060101010101" pitchFamily="49" charset="-122"/>
              </a:rPr>
              <a:t>1</a:t>
            </a:r>
            <a:r>
              <a:rPr lang="zh-CN" altLang="en-US" sz="2400" b="1">
                <a:latin typeface="Times New Roman" panose="02020603050405020304" pitchFamily="18" charset="0"/>
                <a:ea typeface="黑体" panose="02010609060101010101" pitchFamily="49" charset="-122"/>
              </a:rPr>
              <a:t>小题，关键词是</a:t>
            </a:r>
            <a:r>
              <a:rPr lang="en-US" altLang="zh-CN" sz="2400" b="1">
                <a:latin typeface="Times New Roman" panose="02020603050405020304" pitchFamily="18" charset="0"/>
                <a:ea typeface="黑体" panose="02010609060101010101" pitchFamily="49" charset="-122"/>
              </a:rPr>
              <a:t>different</a:t>
            </a:r>
            <a:r>
              <a:rPr lang="zh-CN" altLang="en-US" sz="2400" b="1">
                <a:latin typeface="Times New Roman" panose="02020603050405020304" pitchFamily="18" charset="0"/>
                <a:ea typeface="黑体" panose="02010609060101010101" pitchFamily="49" charset="-122"/>
              </a:rPr>
              <a:t>，我们就可以确定阅读范围在课文原文的前两句话中。</a:t>
            </a:r>
          </a:p>
        </p:txBody>
      </p:sp>
      <p:cxnSp>
        <p:nvCxnSpPr>
          <p:cNvPr id="4" name="直接连接符 3"/>
          <p:cNvCxnSpPr/>
          <p:nvPr/>
        </p:nvCxnSpPr>
        <p:spPr>
          <a:xfrm>
            <a:off x="1231900" y="2671763"/>
            <a:ext cx="7008813"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a:off x="1111250" y="3240088"/>
            <a:ext cx="1881188"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a:xfrm>
            <a:off x="2571750" y="4332288"/>
            <a:ext cx="5883275"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a:off x="1143000" y="4852988"/>
            <a:ext cx="5972175"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文本框 2"/>
          <p:cNvSpPr txBox="1">
            <a:spLocks noChangeArrowheads="1"/>
          </p:cNvSpPr>
          <p:nvPr/>
        </p:nvSpPr>
        <p:spPr bwMode="auto">
          <a:xfrm>
            <a:off x="-1898650" y="19256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Calibri" panose="020F0502020204030204" pitchFamily="34" charset="0"/>
            </a:endParaRPr>
          </a:p>
        </p:txBody>
      </p:sp>
      <p:pic>
        <p:nvPicPr>
          <p:cNvPr id="5122" name="Picture 12"/>
          <p:cNvPicPr>
            <a:picLocks noChangeAspect="1" noChangeArrowheads="1"/>
          </p:cNvPicPr>
          <p:nvPr/>
        </p:nvPicPr>
        <p:blipFill>
          <a:blip r:embed="rId2" cstate="email"/>
          <a:srcRect/>
          <a:stretch>
            <a:fillRect/>
          </a:stretch>
        </p:blipFill>
        <p:spPr bwMode="auto">
          <a:xfrm>
            <a:off x="496888" y="2109788"/>
            <a:ext cx="28781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3"/>
          <p:cNvPicPr>
            <a:picLocks noChangeAspect="1" noChangeArrowheads="1"/>
          </p:cNvPicPr>
          <p:nvPr/>
        </p:nvPicPr>
        <p:blipFill>
          <a:blip r:embed="rId3" cstate="email"/>
          <a:srcRect/>
          <a:stretch>
            <a:fillRect/>
          </a:stretch>
        </p:blipFill>
        <p:spPr bwMode="auto">
          <a:xfrm>
            <a:off x="3598863" y="2082800"/>
            <a:ext cx="24193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4"/>
          <p:cNvPicPr>
            <a:picLocks noChangeAspect="1" noChangeArrowheads="1"/>
          </p:cNvPicPr>
          <p:nvPr/>
        </p:nvPicPr>
        <p:blipFill>
          <a:blip r:embed="rId4" cstate="email"/>
          <a:srcRect/>
          <a:stretch>
            <a:fillRect/>
          </a:stretch>
        </p:blipFill>
        <p:spPr bwMode="auto">
          <a:xfrm>
            <a:off x="6267450" y="2105025"/>
            <a:ext cx="26177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2047875" y="4421188"/>
            <a:ext cx="5676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dirty="0">
                <a:latin typeface="Times New Roman" panose="02020603050405020304" pitchFamily="18" charset="0"/>
              </a:rPr>
              <a:t>What did you eat for breakfast?</a:t>
            </a:r>
            <a:endParaRPr lang="zh-CN" altLang="en-US" sz="3200" dirty="0">
              <a:latin typeface="Times New Roman" panose="02020603050405020304" pitchFamily="18" charset="0"/>
              <a:cs typeface="Times New Roman" panose="02020603050405020304" pitchFamily="18" charset="0"/>
            </a:endParaRPr>
          </a:p>
        </p:txBody>
      </p:sp>
      <p:pic>
        <p:nvPicPr>
          <p:cNvPr id="5126" name="Picture 12" descr="E:\QQ文件\小学点拨课件副本.gif"/>
          <p:cNvPicPr>
            <a:picLocks noChangeAspect="1" noChangeArrowheads="1"/>
          </p:cNvPicPr>
          <p:nvPr/>
        </p:nvPicPr>
        <p:blipFill>
          <a:blip r:embed="rId5"/>
          <a:srcRect/>
          <a:stretch>
            <a:fillRect/>
          </a:stretch>
        </p:blipFill>
        <p:spPr bwMode="auto">
          <a:xfrm>
            <a:off x="3411538" y="190500"/>
            <a:ext cx="27241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7"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24579"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2" name="矩形 1"/>
          <p:cNvSpPr>
            <a:spLocks noChangeArrowheads="1"/>
          </p:cNvSpPr>
          <p:nvPr/>
        </p:nvSpPr>
        <p:spPr bwMode="auto">
          <a:xfrm>
            <a:off x="887413" y="1811338"/>
            <a:ext cx="7472362"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en-US" altLang="zh-CN" sz="2400" b="1">
                <a:latin typeface="Times New Roman" panose="02020603050405020304" pitchFamily="18" charset="0"/>
                <a:ea typeface="黑体" panose="02010609060101010101" pitchFamily="49" charset="-122"/>
              </a:rPr>
              <a:t>(2)</a:t>
            </a:r>
            <a:r>
              <a:rPr lang="zh-CN" altLang="en-US" sz="2400" b="1">
                <a:latin typeface="Times New Roman" panose="02020603050405020304" pitchFamily="18" charset="0"/>
                <a:ea typeface="黑体" panose="02010609060101010101" pitchFamily="49" charset="-122"/>
              </a:rPr>
              <a:t>找到关键词后，仔细阅读，准确理解，认真筛选，比如</a:t>
            </a:r>
            <a:r>
              <a:rPr lang="en-US" altLang="zh-CN" sz="2400" b="1">
                <a:latin typeface="Times New Roman" panose="02020603050405020304" pitchFamily="18" charset="0"/>
                <a:ea typeface="黑体" panose="02010609060101010101" pitchFamily="49" charset="-122"/>
              </a:rPr>
              <a:t>Read. Tick or cross.</a:t>
            </a:r>
            <a:r>
              <a:rPr lang="zh-CN" altLang="en-US" sz="2400" b="1">
                <a:latin typeface="Times New Roman" panose="02020603050405020304" pitchFamily="18" charset="0"/>
                <a:ea typeface="黑体" panose="02010609060101010101" pitchFamily="49" charset="-122"/>
              </a:rPr>
              <a:t>中的第</a:t>
            </a:r>
            <a:r>
              <a:rPr lang="en-US" altLang="zh-CN" sz="2400" b="1">
                <a:latin typeface="Times New Roman" panose="02020603050405020304" pitchFamily="18" charset="0"/>
                <a:ea typeface="黑体" panose="02010609060101010101" pitchFamily="49" charset="-122"/>
              </a:rPr>
              <a:t>2</a:t>
            </a:r>
            <a:r>
              <a:rPr lang="zh-CN" altLang="en-US" sz="2400" b="1">
                <a:latin typeface="Times New Roman" panose="02020603050405020304" pitchFamily="18" charset="0"/>
                <a:ea typeface="黑体" panose="02010609060101010101" pitchFamily="49" charset="-122"/>
              </a:rPr>
              <a:t>小题，通过关键词</a:t>
            </a:r>
            <a:r>
              <a:rPr lang="en-US" altLang="zh-CN" sz="2400" b="1">
                <a:latin typeface="Times New Roman" panose="02020603050405020304" pitchFamily="18" charset="0"/>
                <a:ea typeface="黑体" panose="02010609060101010101" pitchFamily="49" charset="-122"/>
              </a:rPr>
              <a:t>vegetables </a:t>
            </a:r>
            <a:r>
              <a:rPr lang="zh-CN" altLang="en-US" sz="2400" b="1">
                <a:latin typeface="Times New Roman" panose="02020603050405020304" pitchFamily="18" charset="0"/>
                <a:ea typeface="黑体" panose="02010609060101010101" pitchFamily="49" charset="-122"/>
              </a:rPr>
              <a:t>确定范围以后，我们还要准确理解，进一步确定另一个关键词</a:t>
            </a:r>
            <a:r>
              <a:rPr lang="en-US" altLang="zh-CN" sz="2400" b="1">
                <a:latin typeface="Times New Roman" panose="02020603050405020304" pitchFamily="18" charset="0"/>
                <a:ea typeface="黑体" panose="02010609060101010101" pitchFamily="49" charset="-122"/>
              </a:rPr>
              <a:t>——Western</a:t>
            </a:r>
            <a:r>
              <a:rPr lang="zh-CN" altLang="en-US" sz="2400" b="1">
                <a:latin typeface="Times New Roman" panose="02020603050405020304" pitchFamily="18" charset="0"/>
                <a:ea typeface="黑体" panose="02010609060101010101" pitchFamily="49" charset="-122"/>
              </a:rPr>
              <a:t>，短文中是</a:t>
            </a:r>
            <a:r>
              <a:rPr lang="en-US" altLang="zh-CN" sz="2400" b="1">
                <a:latin typeface="Times New Roman" panose="02020603050405020304" pitchFamily="18" charset="0"/>
                <a:ea typeface="黑体" panose="02010609060101010101" pitchFamily="49" charset="-122"/>
              </a:rPr>
              <a:t>Chinese</a:t>
            </a:r>
            <a:r>
              <a:rPr lang="zh-CN" altLang="en-US" sz="2400" b="1">
                <a:latin typeface="Times New Roman" panose="02020603050405020304" pitchFamily="18" charset="0"/>
                <a:ea typeface="黑体" panose="02010609060101010101" pitchFamily="49" charset="-122"/>
              </a:rPr>
              <a:t>，从而筛选出正确答案。</a:t>
            </a:r>
          </a:p>
        </p:txBody>
      </p:sp>
      <p:cxnSp>
        <p:nvCxnSpPr>
          <p:cNvPr id="4" name="直接连接符 3"/>
          <p:cNvCxnSpPr/>
          <p:nvPr/>
        </p:nvCxnSpPr>
        <p:spPr>
          <a:xfrm>
            <a:off x="1409700" y="2517775"/>
            <a:ext cx="6481763"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1"/>
          <p:cNvSpPr txBox="1">
            <a:spLocks noChangeArrowheads="1"/>
          </p:cNvSpPr>
          <p:nvPr/>
        </p:nvSpPr>
        <p:spPr bwMode="auto">
          <a:xfrm>
            <a:off x="742950" y="1166813"/>
            <a:ext cx="75342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b="1" dirty="0">
                <a:latin typeface="黑体" panose="02010609060101010101" pitchFamily="49" charset="-122"/>
                <a:ea typeface="黑体" panose="02010609060101010101" pitchFamily="49" charset="-122"/>
              </a:rPr>
              <a:t>一、单项选择。</a:t>
            </a:r>
          </a:p>
          <a:p>
            <a:pPr>
              <a:lnSpc>
                <a:spcPct val="150000"/>
              </a:lnSpc>
            </a:pPr>
            <a:r>
              <a:rPr lang="en-US" altLang="zh-CN" sz="2400" b="1" dirty="0">
                <a:latin typeface="Times New Roman" panose="02020603050405020304" pitchFamily="18" charset="0"/>
                <a:ea typeface="黑体" panose="02010609060101010101" pitchFamily="49" charset="-122"/>
              </a:rPr>
              <a:t>(1) Its’ seven o’clock in the morning. Tim e for _______.</a:t>
            </a:r>
          </a:p>
          <a:p>
            <a:pPr>
              <a:lnSpc>
                <a:spcPct val="150000"/>
              </a:lnSpc>
            </a:pPr>
            <a:r>
              <a:rPr lang="en-US" altLang="zh-CN" sz="2400" b="1" dirty="0">
                <a:latin typeface="Times New Roman" panose="02020603050405020304" pitchFamily="18" charset="0"/>
                <a:ea typeface="黑体" panose="02010609060101010101" pitchFamily="49" charset="-122"/>
              </a:rPr>
              <a:t>      A. lunch            B. breakfast           C. dinner</a:t>
            </a:r>
          </a:p>
          <a:p>
            <a:pPr>
              <a:lnSpc>
                <a:spcPct val="150000"/>
              </a:lnSpc>
            </a:pPr>
            <a:endParaRPr lang="en-US" altLang="zh-CN" sz="2400" b="1" dirty="0">
              <a:latin typeface="Times New Roman" panose="02020603050405020304" pitchFamily="18" charset="0"/>
              <a:ea typeface="黑体" panose="02010609060101010101" pitchFamily="49" charset="-122"/>
            </a:endParaRPr>
          </a:p>
          <a:p>
            <a:pPr>
              <a:lnSpc>
                <a:spcPct val="150000"/>
              </a:lnSpc>
            </a:pPr>
            <a:endParaRPr lang="en-US" altLang="zh-CN" sz="2400" b="1" dirty="0">
              <a:latin typeface="Times New Roman" panose="02020603050405020304" pitchFamily="18" charset="0"/>
              <a:ea typeface="黑体" panose="02010609060101010101" pitchFamily="49" charset="-122"/>
            </a:endParaRPr>
          </a:p>
          <a:p>
            <a:pPr>
              <a:lnSpc>
                <a:spcPct val="150000"/>
              </a:lnSpc>
            </a:pPr>
            <a:r>
              <a:rPr lang="en-US" altLang="zh-CN" sz="2400" b="1" dirty="0">
                <a:latin typeface="Times New Roman" panose="02020603050405020304" pitchFamily="18" charset="0"/>
                <a:ea typeface="黑体" panose="02010609060101010101" pitchFamily="49" charset="-122"/>
              </a:rPr>
              <a:t>(2) I would like some _______.</a:t>
            </a:r>
          </a:p>
          <a:p>
            <a:pPr>
              <a:lnSpc>
                <a:spcPct val="150000"/>
              </a:lnSpc>
            </a:pPr>
            <a:r>
              <a:rPr lang="en-US" altLang="zh-CN" sz="2400" b="1" dirty="0">
                <a:latin typeface="Times New Roman" panose="02020603050405020304" pitchFamily="18" charset="0"/>
                <a:ea typeface="黑体" panose="02010609060101010101" pitchFamily="49" charset="-122"/>
              </a:rPr>
              <a:t>     A. breads            B. eggs             C. noodle</a:t>
            </a:r>
          </a:p>
        </p:txBody>
      </p:sp>
      <p:sp>
        <p:nvSpPr>
          <p:cNvPr id="25" name="TextBox 2"/>
          <p:cNvSpPr txBox="1">
            <a:spLocks noChangeArrowheads="1"/>
          </p:cNvSpPr>
          <p:nvPr/>
        </p:nvSpPr>
        <p:spPr bwMode="auto">
          <a:xfrm>
            <a:off x="7269163" y="18621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grpSp>
        <p:nvGrpSpPr>
          <p:cNvPr id="25604" name="组合 22"/>
          <p:cNvGrpSpPr/>
          <p:nvPr/>
        </p:nvGrpSpPr>
        <p:grpSpPr bwMode="auto">
          <a:xfrm>
            <a:off x="7107238" y="1125538"/>
            <a:ext cx="1789112" cy="368300"/>
            <a:chOff x="6895771" y="1125559"/>
            <a:chExt cx="1954149" cy="368279"/>
          </a:xfrm>
        </p:grpSpPr>
        <p:sp>
          <p:nvSpPr>
            <p:cNvPr id="22" name="矩形 21"/>
            <p:cNvSpPr/>
            <p:nvPr/>
          </p:nvSpPr>
          <p:spPr>
            <a:xfrm>
              <a:off x="6925247" y="1143020"/>
              <a:ext cx="1924673" cy="35081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25606" name="文本框 17"/>
            <p:cNvSpPr txBox="1">
              <a:spLocks noChangeArrowheads="1"/>
            </p:cNvSpPr>
            <p:nvPr/>
          </p:nvSpPr>
          <p:spPr bwMode="auto">
            <a:xfrm>
              <a:off x="6895771" y="1125559"/>
              <a:ext cx="646637" cy="33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习题</a:t>
              </a:r>
            </a:p>
          </p:txBody>
        </p:sp>
      </p:grpSp>
      <p:sp>
        <p:nvSpPr>
          <p:cNvPr id="15" name="TextBox 4"/>
          <p:cNvSpPr txBox="1">
            <a:spLocks noChangeArrowheads="1"/>
          </p:cNvSpPr>
          <p:nvPr/>
        </p:nvSpPr>
        <p:spPr bwMode="auto">
          <a:xfrm>
            <a:off x="1112838" y="2878138"/>
            <a:ext cx="7153275" cy="1114425"/>
          </a:xfrm>
          <a:prstGeom prst="rect">
            <a:avLst/>
          </a:prstGeom>
          <a:solidFill>
            <a:schemeClr val="accent1">
              <a:lumMod val="20000"/>
              <a:lumOff val="80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None/>
              <a:defRPr/>
            </a:pPr>
            <a:r>
              <a:rPr lang="zh-CN" altLang="en-US" sz="2400" b="1" dirty="0" smtClean="0">
                <a:solidFill>
                  <a:srgbClr val="FF0000"/>
                </a:solidFill>
                <a:latin typeface="黑体" panose="02010609060101010101" pitchFamily="49" charset="-122"/>
                <a:ea typeface="黑体" panose="02010609060101010101" pitchFamily="49" charset="-122"/>
                <a:cs typeface="Adobe 黑体 Std R"/>
              </a:rPr>
              <a:t>点拨</a:t>
            </a:r>
            <a:r>
              <a:rPr lang="zh-CN" altLang="en-US" sz="2400" b="1" dirty="0" smtClean="0">
                <a:solidFill>
                  <a:srgbClr val="FF0000"/>
                </a:solidFill>
                <a:latin typeface="Adobe 黑体 Std R"/>
                <a:ea typeface="黑体" panose="02010609060101010101" pitchFamily="49" charset="-122"/>
                <a:cs typeface="Adobe 黑体 Std R"/>
              </a:rPr>
              <a:t>：</a:t>
            </a:r>
            <a:endParaRPr lang="en-US" altLang="zh-CN" sz="2400" b="1" dirty="0" smtClean="0">
              <a:solidFill>
                <a:srgbClr val="FF0000"/>
              </a:solidFill>
              <a:latin typeface="Adobe 黑体 Std R"/>
              <a:ea typeface="黑体" panose="02010609060101010101" pitchFamily="49" charset="-122"/>
              <a:cs typeface="Adobe 黑体 Std R"/>
            </a:endParaRPr>
          </a:p>
          <a:p>
            <a:pPr eaLnBrk="1" hangingPunct="1">
              <a:lnSpc>
                <a:spcPct val="150000"/>
              </a:lnSpc>
              <a:buFontTx/>
              <a:buNone/>
              <a:defRPr/>
            </a:pPr>
            <a:endParaRPr lang="en-US" altLang="zh-CN" sz="2400" b="1" dirty="0" smtClean="0">
              <a:solidFill>
                <a:srgbClr val="FF0000"/>
              </a:solidFill>
              <a:latin typeface="Adobe 黑体 Std R"/>
              <a:ea typeface="黑体" panose="02010609060101010101" pitchFamily="49" charset="-122"/>
              <a:cs typeface="Adobe 黑体 Std R"/>
            </a:endParaRPr>
          </a:p>
        </p:txBody>
      </p:sp>
      <p:sp>
        <p:nvSpPr>
          <p:cNvPr id="16" name="矩形 15"/>
          <p:cNvSpPr>
            <a:spLocks noChangeArrowheads="1"/>
          </p:cNvSpPr>
          <p:nvPr/>
        </p:nvSpPr>
        <p:spPr bwMode="auto">
          <a:xfrm>
            <a:off x="1987550" y="2862263"/>
            <a:ext cx="63150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006600"/>
                </a:solidFill>
                <a:latin typeface="Times New Roman" panose="02020603050405020304" pitchFamily="18" charset="0"/>
                <a:ea typeface="黑体" panose="02010609060101010101" pitchFamily="49" charset="-122"/>
              </a:rPr>
              <a:t>根据前一句可知时间是早上七点，所以应该是吃早餐，故选</a:t>
            </a:r>
            <a:r>
              <a:rPr lang="en-US" altLang="zh-CN" sz="2400" b="1" dirty="0">
                <a:solidFill>
                  <a:srgbClr val="006600"/>
                </a:solidFill>
                <a:latin typeface="Times New Roman" panose="02020603050405020304" pitchFamily="18" charset="0"/>
                <a:ea typeface="黑体" panose="02010609060101010101" pitchFamily="49" charset="-122"/>
              </a:rPr>
              <a:t>B</a:t>
            </a:r>
            <a:r>
              <a:rPr lang="zh-CN" altLang="en-US" sz="2400" b="1" dirty="0">
                <a:solidFill>
                  <a:srgbClr val="006600"/>
                </a:solidFill>
                <a:latin typeface="Times New Roman" panose="02020603050405020304" pitchFamily="18" charset="0"/>
                <a:ea typeface="黑体" panose="02010609060101010101" pitchFamily="49" charset="-122"/>
              </a:rPr>
              <a:t>。</a:t>
            </a:r>
          </a:p>
        </p:txBody>
      </p:sp>
      <p:sp>
        <p:nvSpPr>
          <p:cNvPr id="17" name="TextBox 4"/>
          <p:cNvSpPr txBox="1">
            <a:spLocks noChangeArrowheads="1"/>
          </p:cNvSpPr>
          <p:nvPr/>
        </p:nvSpPr>
        <p:spPr bwMode="auto">
          <a:xfrm>
            <a:off x="1135063" y="5145088"/>
            <a:ext cx="7153275" cy="1114425"/>
          </a:xfrm>
          <a:prstGeom prst="rect">
            <a:avLst/>
          </a:prstGeom>
          <a:solidFill>
            <a:schemeClr val="accent1">
              <a:lumMod val="20000"/>
              <a:lumOff val="80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None/>
              <a:defRPr/>
            </a:pPr>
            <a:r>
              <a:rPr lang="zh-CN" altLang="en-US" sz="2400" b="1" dirty="0" smtClean="0">
                <a:solidFill>
                  <a:srgbClr val="FF0000"/>
                </a:solidFill>
                <a:latin typeface="黑体" panose="02010609060101010101" pitchFamily="49" charset="-122"/>
                <a:ea typeface="黑体" panose="02010609060101010101" pitchFamily="49" charset="-122"/>
                <a:cs typeface="Adobe 黑体 Std R"/>
              </a:rPr>
              <a:t>点拨</a:t>
            </a:r>
            <a:r>
              <a:rPr lang="zh-CN" altLang="en-US" sz="2400" b="1" dirty="0" smtClean="0">
                <a:solidFill>
                  <a:srgbClr val="FF0000"/>
                </a:solidFill>
                <a:latin typeface="Adobe 黑体 Std R"/>
                <a:ea typeface="黑体" panose="02010609060101010101" pitchFamily="49" charset="-122"/>
                <a:cs typeface="Adobe 黑体 Std R"/>
              </a:rPr>
              <a:t>：</a:t>
            </a:r>
            <a:endParaRPr lang="en-US" altLang="zh-CN" sz="2400" b="1" dirty="0" smtClean="0">
              <a:solidFill>
                <a:srgbClr val="FF0000"/>
              </a:solidFill>
              <a:latin typeface="Adobe 黑体 Std R"/>
              <a:ea typeface="黑体" panose="02010609060101010101" pitchFamily="49" charset="-122"/>
              <a:cs typeface="Adobe 黑体 Std R"/>
            </a:endParaRPr>
          </a:p>
          <a:p>
            <a:pPr eaLnBrk="1" hangingPunct="1">
              <a:lnSpc>
                <a:spcPct val="150000"/>
              </a:lnSpc>
              <a:buFontTx/>
              <a:buNone/>
              <a:defRPr/>
            </a:pPr>
            <a:endParaRPr lang="en-US" altLang="zh-CN" sz="2400" b="1" dirty="0" smtClean="0">
              <a:solidFill>
                <a:srgbClr val="FF0000"/>
              </a:solidFill>
              <a:latin typeface="Adobe 黑体 Std R"/>
              <a:ea typeface="黑体" panose="02010609060101010101" pitchFamily="49" charset="-122"/>
              <a:cs typeface="Adobe 黑体 Std R"/>
            </a:endParaRPr>
          </a:p>
        </p:txBody>
      </p:sp>
      <p:sp>
        <p:nvSpPr>
          <p:cNvPr id="18" name="矩形 17"/>
          <p:cNvSpPr>
            <a:spLocks noChangeArrowheads="1"/>
          </p:cNvSpPr>
          <p:nvPr/>
        </p:nvSpPr>
        <p:spPr bwMode="auto">
          <a:xfrm>
            <a:off x="2009775" y="5129213"/>
            <a:ext cx="63150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006600"/>
                </a:solidFill>
                <a:latin typeface="Times New Roman" panose="02020603050405020304" pitchFamily="18" charset="0"/>
                <a:ea typeface="黑体" panose="02010609060101010101" pitchFamily="49" charset="-122"/>
              </a:rPr>
              <a:t>some</a:t>
            </a:r>
            <a:r>
              <a:rPr lang="zh-CN" altLang="en-US" sz="2400" b="1" dirty="0">
                <a:solidFill>
                  <a:srgbClr val="006600"/>
                </a:solidFill>
                <a:latin typeface="Times New Roman" panose="02020603050405020304" pitchFamily="18" charset="0"/>
                <a:ea typeface="黑体" panose="02010609060101010101" pitchFamily="49" charset="-122"/>
              </a:rPr>
              <a:t>后面接可数名词的复数形式或不可数名词，故选</a:t>
            </a:r>
            <a:r>
              <a:rPr lang="en-US" altLang="zh-CN" sz="2400" b="1" dirty="0">
                <a:solidFill>
                  <a:srgbClr val="006600"/>
                </a:solidFill>
                <a:latin typeface="Times New Roman" panose="02020603050405020304" pitchFamily="18" charset="0"/>
                <a:ea typeface="黑体" panose="02010609060101010101" pitchFamily="49" charset="-122"/>
              </a:rPr>
              <a:t>B</a:t>
            </a:r>
            <a:r>
              <a:rPr lang="zh-CN" altLang="en-US" sz="2400" b="1" dirty="0">
                <a:solidFill>
                  <a:srgbClr val="006600"/>
                </a:solidFill>
                <a:latin typeface="Times New Roman" panose="02020603050405020304" pitchFamily="18" charset="0"/>
                <a:ea typeface="黑体" panose="02010609060101010101" pitchFamily="49" charset="-122"/>
              </a:rPr>
              <a:t>。</a:t>
            </a:r>
          </a:p>
        </p:txBody>
      </p:sp>
      <p:sp>
        <p:nvSpPr>
          <p:cNvPr id="19" name="TextBox 2"/>
          <p:cNvSpPr txBox="1">
            <a:spLocks noChangeArrowheads="1"/>
          </p:cNvSpPr>
          <p:nvPr/>
        </p:nvSpPr>
        <p:spPr bwMode="auto">
          <a:xfrm>
            <a:off x="3992563" y="405606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1"/>
          <p:cNvSpPr txBox="1">
            <a:spLocks noChangeArrowheads="1"/>
          </p:cNvSpPr>
          <p:nvPr/>
        </p:nvSpPr>
        <p:spPr bwMode="auto">
          <a:xfrm>
            <a:off x="736600" y="1387475"/>
            <a:ext cx="8113713"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3955" indent="-116395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80000"/>
              </a:lnSpc>
            </a:pPr>
            <a:r>
              <a:rPr lang="zh-CN" altLang="en-US" sz="2400" b="1" dirty="0">
                <a:latin typeface="黑体" panose="02010609060101010101" pitchFamily="49" charset="-122"/>
                <a:ea typeface="黑体" panose="02010609060101010101" pitchFamily="49" charset="-122"/>
              </a:rPr>
              <a:t>二、将括号中的单词更换一个字母变成一个新单词并填空。</a:t>
            </a:r>
            <a:endParaRPr lang="en-US" altLang="zh-CN" sz="2400" b="1" dirty="0">
              <a:latin typeface="Times New Roman" panose="02020603050405020304" pitchFamily="18" charset="0"/>
              <a:ea typeface="黑体" panose="02010609060101010101" pitchFamily="49" charset="-122"/>
            </a:endParaRPr>
          </a:p>
          <a:p>
            <a:pPr>
              <a:lnSpc>
                <a:spcPct val="180000"/>
              </a:lnSpc>
            </a:pPr>
            <a:r>
              <a:rPr lang="en-US" altLang="zh-CN" sz="2400" b="1" dirty="0">
                <a:latin typeface="Times New Roman" panose="02020603050405020304" pitchFamily="18" charset="0"/>
                <a:ea typeface="黑体" panose="02010609060101010101" pitchFamily="49" charset="-122"/>
              </a:rPr>
              <a:t>(1) I like to _______(look) in the kitchen.</a:t>
            </a:r>
          </a:p>
          <a:p>
            <a:pPr>
              <a:lnSpc>
                <a:spcPct val="180000"/>
              </a:lnSpc>
            </a:pPr>
            <a:r>
              <a:rPr lang="en-US" altLang="zh-CN" sz="2400" b="1" dirty="0">
                <a:latin typeface="Times New Roman" panose="02020603050405020304" pitchFamily="18" charset="0"/>
                <a:ea typeface="黑体" panose="02010609060101010101" pitchFamily="49" charset="-122"/>
              </a:rPr>
              <a:t>(2) Let’s ________(cake)</a:t>
            </a:r>
            <a:r>
              <a:rPr lang="zh-CN" altLang="en-US" sz="2400" b="1" dirty="0">
                <a:latin typeface="Times New Roman" panose="02020603050405020304" pitchFamily="18" charset="0"/>
                <a:ea typeface="黑体" panose="02010609060101010101" pitchFamily="49" charset="-122"/>
              </a:rPr>
              <a:t> </a:t>
            </a:r>
            <a:r>
              <a:rPr lang="en-US" altLang="zh-CN" sz="2400" b="1" dirty="0">
                <a:latin typeface="Times New Roman" panose="02020603050405020304" pitchFamily="18" charset="0"/>
                <a:ea typeface="黑体" panose="02010609060101010101" pitchFamily="49" charset="-122"/>
              </a:rPr>
              <a:t>breakfast for my mot her.</a:t>
            </a:r>
          </a:p>
          <a:p>
            <a:pPr>
              <a:lnSpc>
                <a:spcPct val="180000"/>
              </a:lnSpc>
            </a:pPr>
            <a:r>
              <a:rPr lang="en-US" altLang="zh-CN" sz="2400" b="1" dirty="0">
                <a:latin typeface="Times New Roman" panose="02020603050405020304" pitchFamily="18" charset="0"/>
                <a:ea typeface="黑体" panose="02010609060101010101" pitchFamily="49" charset="-122"/>
              </a:rPr>
              <a:t>(3)Let ’s ________(out) the pencils on the desk.</a:t>
            </a:r>
          </a:p>
          <a:p>
            <a:pPr>
              <a:lnSpc>
                <a:spcPct val="180000"/>
              </a:lnSpc>
            </a:pPr>
            <a:r>
              <a:rPr lang="en-US" altLang="zh-CN" sz="2400" b="1" dirty="0">
                <a:latin typeface="Times New Roman" panose="02020603050405020304" pitchFamily="18" charset="0"/>
                <a:ea typeface="黑体" panose="02010609060101010101" pitchFamily="49" charset="-122"/>
              </a:rPr>
              <a:t>(4)There is a ________(fish)</a:t>
            </a:r>
            <a:r>
              <a:rPr lang="zh-CN" altLang="en-US" sz="2400" b="1" dirty="0">
                <a:latin typeface="Times New Roman" panose="02020603050405020304" pitchFamily="18" charset="0"/>
                <a:ea typeface="黑体" panose="02010609060101010101" pitchFamily="49" charset="-122"/>
              </a:rPr>
              <a:t> </a:t>
            </a:r>
            <a:r>
              <a:rPr lang="en-US" altLang="zh-CN" sz="2400" b="1" dirty="0">
                <a:latin typeface="Times New Roman" panose="02020603050405020304" pitchFamily="18" charset="0"/>
                <a:ea typeface="黑体" panose="02010609060101010101" pitchFamily="49" charset="-122"/>
              </a:rPr>
              <a:t>on the table.</a:t>
            </a:r>
          </a:p>
          <a:p>
            <a:pPr>
              <a:lnSpc>
                <a:spcPct val="180000"/>
              </a:lnSpc>
            </a:pPr>
            <a:r>
              <a:rPr lang="en-US" altLang="zh-CN" sz="2400" b="1" dirty="0">
                <a:latin typeface="Times New Roman" panose="02020603050405020304" pitchFamily="18" charset="0"/>
                <a:ea typeface="黑体" panose="02010609060101010101" pitchFamily="49" charset="-122"/>
              </a:rPr>
              <a:t>(5)—What time is it now?</a:t>
            </a:r>
            <a:endParaRPr lang="zh-CN" altLang="en-US" sz="2400" b="1" dirty="0">
              <a:latin typeface="Times New Roman" panose="02020603050405020304" pitchFamily="18" charset="0"/>
              <a:ea typeface="黑体" panose="02010609060101010101" pitchFamily="49" charset="-122"/>
            </a:endParaRPr>
          </a:p>
          <a:p>
            <a:pPr>
              <a:lnSpc>
                <a:spcPct val="180000"/>
              </a:lnSpc>
            </a:pPr>
            <a:r>
              <a:rPr lang="en-US" altLang="zh-CN" sz="2400" b="1" dirty="0">
                <a:latin typeface="Times New Roman" panose="02020603050405020304" pitchFamily="18" charset="0"/>
                <a:ea typeface="黑体" panose="02010609060101010101" pitchFamily="49" charset="-122"/>
              </a:rPr>
              <a:t>    —It’s _________(hall)</a:t>
            </a:r>
            <a:r>
              <a:rPr lang="zh-CN" altLang="en-US" sz="2400" b="1" dirty="0">
                <a:latin typeface="Times New Roman" panose="02020603050405020304" pitchFamily="18" charset="0"/>
                <a:ea typeface="黑体" panose="02010609060101010101" pitchFamily="49" charset="-122"/>
              </a:rPr>
              <a:t> </a:t>
            </a:r>
            <a:r>
              <a:rPr lang="en-US" altLang="zh-CN" sz="2400" b="1" dirty="0">
                <a:latin typeface="Times New Roman" panose="02020603050405020304" pitchFamily="18" charset="0"/>
                <a:ea typeface="黑体" panose="02010609060101010101" pitchFamily="49" charset="-122"/>
              </a:rPr>
              <a:t>past five.</a:t>
            </a:r>
          </a:p>
        </p:txBody>
      </p:sp>
      <p:sp>
        <p:nvSpPr>
          <p:cNvPr id="20" name="TextBox 2"/>
          <p:cNvSpPr txBox="1">
            <a:spLocks noChangeArrowheads="1"/>
          </p:cNvSpPr>
          <p:nvPr/>
        </p:nvSpPr>
        <p:spPr bwMode="auto">
          <a:xfrm>
            <a:off x="2182813" y="2897188"/>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make</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21" name="TextBox 3"/>
          <p:cNvSpPr txBox="1">
            <a:spLocks noChangeArrowheads="1"/>
          </p:cNvSpPr>
          <p:nvPr/>
        </p:nvSpPr>
        <p:spPr bwMode="auto">
          <a:xfrm>
            <a:off x="2470150" y="2274888"/>
            <a:ext cx="104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cook</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26629" name="TextBox 18"/>
          <p:cNvSpPr txBox="1">
            <a:spLocks noChangeArrowheads="1"/>
          </p:cNvSpPr>
          <p:nvPr/>
        </p:nvSpPr>
        <p:spPr bwMode="auto">
          <a:xfrm>
            <a:off x="3500438" y="48561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26630" name="组合 22"/>
          <p:cNvGrpSpPr/>
          <p:nvPr/>
        </p:nvGrpSpPr>
        <p:grpSpPr bwMode="auto">
          <a:xfrm>
            <a:off x="7118350" y="1125538"/>
            <a:ext cx="1839913" cy="368300"/>
            <a:chOff x="6895771" y="1125559"/>
            <a:chExt cx="2008600" cy="368279"/>
          </a:xfrm>
        </p:grpSpPr>
        <p:sp>
          <p:nvSpPr>
            <p:cNvPr id="24" name="矩形 23"/>
            <p:cNvSpPr/>
            <p:nvPr/>
          </p:nvSpPr>
          <p:spPr>
            <a:xfrm>
              <a:off x="6925233" y="1143020"/>
              <a:ext cx="1979138" cy="35081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26632" name="文本框 17"/>
            <p:cNvSpPr txBox="1">
              <a:spLocks noChangeArrowheads="1"/>
            </p:cNvSpPr>
            <p:nvPr/>
          </p:nvSpPr>
          <p:spPr bwMode="auto">
            <a:xfrm>
              <a:off x="6895771" y="1125559"/>
              <a:ext cx="646079" cy="33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习题</a:t>
              </a:r>
            </a:p>
          </p:txBody>
        </p:sp>
      </p:grpSp>
      <p:sp>
        <p:nvSpPr>
          <p:cNvPr id="22" name="TextBox 2"/>
          <p:cNvSpPr txBox="1">
            <a:spLocks noChangeArrowheads="1"/>
          </p:cNvSpPr>
          <p:nvPr/>
        </p:nvSpPr>
        <p:spPr bwMode="auto">
          <a:xfrm>
            <a:off x="2293938" y="3552825"/>
            <a:ext cx="744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put</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23" name="TextBox 2"/>
          <p:cNvSpPr txBox="1">
            <a:spLocks noChangeArrowheads="1"/>
          </p:cNvSpPr>
          <p:nvPr/>
        </p:nvSpPr>
        <p:spPr bwMode="auto">
          <a:xfrm>
            <a:off x="2776538" y="4243388"/>
            <a:ext cx="833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dish</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19" name="TextBox 2"/>
          <p:cNvSpPr txBox="1">
            <a:spLocks noChangeArrowheads="1"/>
          </p:cNvSpPr>
          <p:nvPr/>
        </p:nvSpPr>
        <p:spPr bwMode="auto">
          <a:xfrm>
            <a:off x="2286000" y="5551488"/>
            <a:ext cx="83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solidFill>
                  <a:srgbClr val="FF0000"/>
                </a:solidFill>
                <a:latin typeface="Times New Roman" panose="02020603050405020304" pitchFamily="18" charset="0"/>
              </a:rPr>
              <a:t>half</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图片 6"/>
          <p:cNvPicPr>
            <a:picLocks noChangeAspect="1" noChangeArrowheads="1"/>
          </p:cNvPicPr>
          <p:nvPr/>
        </p:nvPicPr>
        <p:blipFill>
          <a:blip r:embed="rId3"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
          <p:cNvSpPr txBox="1">
            <a:spLocks noChangeArrowheads="1"/>
          </p:cNvSpPr>
          <p:nvPr/>
        </p:nvSpPr>
        <p:spPr bwMode="auto">
          <a:xfrm>
            <a:off x="633413" y="1485900"/>
            <a:ext cx="80105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800" b="1" dirty="0">
                <a:latin typeface="Times New Roman" panose="02020603050405020304" pitchFamily="18" charset="0"/>
                <a:ea typeface="黑体" panose="02010609060101010101" pitchFamily="49" charset="-122"/>
              </a:rPr>
              <a:t>       </a:t>
            </a:r>
            <a:r>
              <a:rPr lang="zh-CN" altLang="en-US" sz="2400" b="1" dirty="0">
                <a:latin typeface="Times New Roman" panose="02020603050405020304" pitchFamily="18" charset="0"/>
                <a:ea typeface="黑体" panose="02010609060101010101" pitchFamily="49" charset="-122"/>
              </a:rPr>
              <a:t>本节课我们学习了以下知识，请同学们一定加强巩固，以便能和同学们进行灵活交流哦！</a:t>
            </a:r>
            <a:endParaRPr lang="zh-CN" altLang="en-US" sz="2800" b="1" dirty="0">
              <a:latin typeface="Times New Roman" panose="02020603050405020304" pitchFamily="18" charset="0"/>
              <a:ea typeface="黑体" panose="02010609060101010101" pitchFamily="49" charset="-122"/>
            </a:endParaRPr>
          </a:p>
        </p:txBody>
      </p:sp>
      <p:sp>
        <p:nvSpPr>
          <p:cNvPr id="13" name="TextBox 3"/>
          <p:cNvSpPr txBox="1">
            <a:spLocks noChangeArrowheads="1"/>
          </p:cNvSpPr>
          <p:nvPr/>
        </p:nvSpPr>
        <p:spPr bwMode="auto">
          <a:xfrm>
            <a:off x="633413" y="3113088"/>
            <a:ext cx="793908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609725" indent="-1609725" eaLnBrk="1" hangingPunct="1">
              <a:lnSpc>
                <a:spcPct val="200000"/>
              </a:lnSpc>
              <a:buFontTx/>
              <a:buNone/>
              <a:defRPr/>
            </a:pP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重点词汇：</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half, breakfast, some, put, table</a:t>
            </a:r>
          </a:p>
          <a:p>
            <a:pPr marL="1529080" indent="-1529080" eaLnBrk="1" hangingPunct="1">
              <a:lnSpc>
                <a:spcPct val="200000"/>
              </a:lnSpc>
              <a:buFontTx/>
              <a:buNone/>
              <a:defRPr/>
            </a:pP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重点句式：</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—What would you like for </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breakfast,</a:t>
            </a:r>
            <a:r>
              <a:rPr lang="zh-CN" altLang="en-US" sz="2400" b="1"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Li </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Ming?</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a:p>
            <a:pPr marL="1529080" indent="-8255" eaLnBrk="1" hangingPunct="1">
              <a:lnSpc>
                <a:spcPct val="200000"/>
              </a:lnSpc>
              <a:buFontTx/>
              <a:buNone/>
              <a:defRPr/>
            </a:pP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I’d like some </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eggs,</a:t>
            </a:r>
            <a:r>
              <a:rPr lang="zh-CN" altLang="en-US" sz="2400" b="1"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bread and </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juice,</a:t>
            </a:r>
            <a:r>
              <a:rPr lang="zh-CN" altLang="en-US" sz="2400" b="1"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please</a:t>
            </a:r>
            <a:r>
              <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文本框 25"/>
          <p:cNvSpPr txBox="1"/>
          <p:nvPr/>
        </p:nvSpPr>
        <p:spPr>
          <a:xfrm>
            <a:off x="1845581" y="206130"/>
            <a:ext cx="6079357" cy="707886"/>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fontAlgn="auto">
              <a:spcBef>
                <a:spcPts val="0"/>
              </a:spcBef>
              <a:spcAft>
                <a:spcPts val="0"/>
              </a:spcAft>
              <a:buFontTx/>
              <a:buNone/>
              <a:defRPr/>
            </a:pPr>
            <a:r>
              <a:rPr kumimoji="1" lang="en-US" altLang="zh-CN" sz="4000" spc="-300" dirty="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1. It’s time for breakfast!</a:t>
            </a:r>
          </a:p>
        </p:txBody>
      </p:sp>
      <p:sp>
        <p:nvSpPr>
          <p:cNvPr id="18" name="矩形 17"/>
          <p:cNvSpPr/>
          <p:nvPr/>
        </p:nvSpPr>
        <p:spPr>
          <a:xfrm>
            <a:off x="7007225" y="2728913"/>
            <a:ext cx="2027238" cy="149701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dirty="0"/>
          </a:p>
        </p:txBody>
      </p:sp>
      <p:sp>
        <p:nvSpPr>
          <p:cNvPr id="4104" name="矩形 1"/>
          <p:cNvSpPr>
            <a:spLocks noChangeArrowheads="1"/>
          </p:cNvSpPr>
          <p:nvPr/>
        </p:nvSpPr>
        <p:spPr bwMode="auto">
          <a:xfrm>
            <a:off x="831850" y="944563"/>
            <a:ext cx="72342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86155" indent="-986155" defTabSz="445770">
              <a:lnSpc>
                <a:spcPct val="150000"/>
              </a:lnSpc>
              <a:buFontTx/>
              <a:buNone/>
              <a:tabLst>
                <a:tab pos="985520" algn="l"/>
              </a:tabLst>
              <a:defRPr/>
            </a:pPr>
            <a:r>
              <a:rPr lang="en-US" altLang="zh-CN" sz="2000" b="1" dirty="0">
                <a:latin typeface="Times New Roman" panose="02020603050405020304" pitchFamily="18" charset="0"/>
                <a:cs typeface="Times New Roman" panose="02020603050405020304" pitchFamily="18" charset="0"/>
              </a:rPr>
              <a:t>Mrs. Smith: </a:t>
            </a:r>
            <a:r>
              <a:rPr lang="en-US" altLang="zh-CN" sz="2000" dirty="0">
                <a:latin typeface="Times New Roman" panose="02020603050405020304" pitchFamily="18" charset="0"/>
                <a:cs typeface="Times New Roman" panose="02020603050405020304" pitchFamily="18" charset="0"/>
              </a:rPr>
              <a:t>Good morning,</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Li Ming and Jenny!</a:t>
            </a:r>
            <a:endParaRPr lang="zh-CN" altLang="en-US" sz="2000" dirty="0">
              <a:latin typeface="Times New Roman" panose="02020603050405020304" pitchFamily="18" charset="0"/>
              <a:cs typeface="Times New Roman" panose="02020603050405020304" pitchFamily="18" charset="0"/>
            </a:endParaRPr>
          </a:p>
          <a:p>
            <a:pPr marL="986155" indent="-986155" defTabSz="445770">
              <a:lnSpc>
                <a:spcPct val="150000"/>
              </a:lnSpc>
              <a:buFontTx/>
              <a:buNone/>
              <a:tabLst>
                <a:tab pos="985520" algn="l"/>
              </a:tabLst>
              <a:defRPr/>
            </a:pPr>
            <a:r>
              <a:rPr lang="en-US" altLang="zh-CN" sz="2000" b="1" dirty="0">
                <a:latin typeface="Times New Roman" panose="02020603050405020304" pitchFamily="18" charset="0"/>
                <a:cs typeface="Times New Roman" panose="02020603050405020304" pitchFamily="18" charset="0"/>
              </a:rPr>
              <a:t>Li Ming: </a:t>
            </a:r>
            <a:r>
              <a:rPr lang="en-US" altLang="zh-CN" sz="2000" dirty="0">
                <a:latin typeface="Times New Roman" panose="02020603050405020304" pitchFamily="18" charset="0"/>
                <a:cs typeface="Times New Roman" panose="02020603050405020304" pitchFamily="18" charset="0"/>
              </a:rPr>
              <a:t>Good morning, Mrs. Smith! What time is it?</a:t>
            </a:r>
            <a:endParaRPr lang="zh-CN" altLang="en-US" sz="2000" dirty="0">
              <a:latin typeface="Times New Roman" panose="02020603050405020304" pitchFamily="18" charset="0"/>
              <a:cs typeface="Times New Roman" panose="02020603050405020304" pitchFamily="18" charset="0"/>
            </a:endParaRPr>
          </a:p>
          <a:p>
            <a:pPr marL="1351280" indent="-1351280" defTabSz="445770">
              <a:lnSpc>
                <a:spcPct val="150000"/>
              </a:lnSpc>
              <a:buFontTx/>
              <a:buNone/>
              <a:defRPr/>
            </a:pPr>
            <a:r>
              <a:rPr lang="en-US" altLang="zh-CN" sz="2000" b="1" dirty="0">
                <a:latin typeface="Times New Roman" panose="02020603050405020304" pitchFamily="18" charset="0"/>
                <a:cs typeface="Times New Roman" panose="02020603050405020304" pitchFamily="18" charset="0"/>
              </a:rPr>
              <a:t>Mrs. Smith: </a:t>
            </a:r>
            <a:r>
              <a:rPr lang="en-US" altLang="zh-CN" sz="2000" dirty="0">
                <a:latin typeface="Times New Roman" panose="02020603050405020304" pitchFamily="18" charset="0"/>
                <a:cs typeface="Times New Roman" panose="02020603050405020304" pitchFamily="18" charset="0"/>
              </a:rPr>
              <a:t>It’s half past seven. Time for breakfast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What would you like for breakfast,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Li Ming?</a:t>
            </a:r>
            <a:endParaRPr lang="zh-CN" altLang="en-US" sz="2000" dirty="0">
              <a:latin typeface="Times New Roman" panose="02020603050405020304" pitchFamily="18" charset="0"/>
              <a:cs typeface="Times New Roman" panose="02020603050405020304" pitchFamily="18" charset="0"/>
            </a:endParaRPr>
          </a:p>
          <a:p>
            <a:pPr marL="986155" indent="-986155" defTabSz="445770">
              <a:lnSpc>
                <a:spcPct val="150000"/>
              </a:lnSpc>
              <a:buFontTx/>
              <a:buNone/>
              <a:tabLst>
                <a:tab pos="985520" algn="l"/>
              </a:tabLst>
              <a:defRPr/>
            </a:pPr>
            <a:r>
              <a:rPr lang="en-US" altLang="zh-CN" sz="2000" b="1" dirty="0">
                <a:latin typeface="Times New Roman" panose="02020603050405020304" pitchFamily="18" charset="0"/>
                <a:cs typeface="Times New Roman" panose="02020603050405020304" pitchFamily="18" charset="0"/>
              </a:rPr>
              <a:t>Li Ming: </a:t>
            </a:r>
            <a:r>
              <a:rPr lang="en-US" altLang="zh-CN" sz="2000" dirty="0">
                <a:latin typeface="Times New Roman" panose="02020603050405020304" pitchFamily="18" charset="0"/>
                <a:cs typeface="Times New Roman" panose="02020603050405020304" pitchFamily="18" charset="0"/>
              </a:rPr>
              <a:t>I’d like some eggs,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bread and juice,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please. </a:t>
            </a:r>
          </a:p>
          <a:p>
            <a:pPr marL="986155" indent="-986155" defTabSz="445770">
              <a:lnSpc>
                <a:spcPct val="150000"/>
              </a:lnSpc>
              <a:buFontTx/>
              <a:buNone/>
              <a:tabLst>
                <a:tab pos="985520" algn="l"/>
              </a:tabLst>
              <a:defRPr/>
            </a:pPr>
            <a:r>
              <a:rPr lang="en-US" altLang="zh-CN" sz="2000" b="1" dirty="0">
                <a:latin typeface="Times New Roman" panose="02020603050405020304" pitchFamily="18" charset="0"/>
                <a:cs typeface="Times New Roman" panose="02020603050405020304" pitchFamily="18" charset="0"/>
              </a:rPr>
              <a:t>Mrs. Smith: </a:t>
            </a:r>
            <a:r>
              <a:rPr lang="en-US" altLang="zh-CN" sz="2000" dirty="0">
                <a:latin typeface="Times New Roman" panose="02020603050405020304" pitchFamily="18" charset="0"/>
                <a:cs typeface="Times New Roman" panose="02020603050405020304" pitchFamily="18" charset="0"/>
              </a:rPr>
              <a:t>What would you like for breakfast, Jenny?</a:t>
            </a:r>
            <a:endParaRPr lang="zh-CN" altLang="en-US" sz="2000" dirty="0">
              <a:latin typeface="Times New Roman" panose="02020603050405020304" pitchFamily="18" charset="0"/>
              <a:cs typeface="Times New Roman" panose="02020603050405020304" pitchFamily="18" charset="0"/>
            </a:endParaRPr>
          </a:p>
          <a:p>
            <a:pPr marL="986155" indent="-986155" defTabSz="445770">
              <a:lnSpc>
                <a:spcPct val="150000"/>
              </a:lnSpc>
              <a:buFontTx/>
              <a:buNone/>
              <a:tabLst>
                <a:tab pos="985520" algn="l"/>
              </a:tabLst>
              <a:defRPr/>
            </a:pPr>
            <a:r>
              <a:rPr lang="en-US" altLang="zh-CN" sz="2000" b="1" dirty="0">
                <a:latin typeface="Times New Roman" panose="02020603050405020304" pitchFamily="18" charset="0"/>
                <a:cs typeface="Times New Roman" panose="02020603050405020304" pitchFamily="18" charset="0"/>
              </a:rPr>
              <a:t>Jenny: </a:t>
            </a:r>
            <a:r>
              <a:rPr lang="en-US" altLang="zh-CN" sz="2000" dirty="0">
                <a:latin typeface="Times New Roman" panose="02020603050405020304" pitchFamily="18" charset="0"/>
                <a:cs typeface="Times New Roman" panose="02020603050405020304" pitchFamily="18" charset="0"/>
              </a:rPr>
              <a:t>I’d like some milk and bread,</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please.</a:t>
            </a:r>
          </a:p>
          <a:p>
            <a:pPr marL="805180" indent="-805180" defTabSz="445770">
              <a:lnSpc>
                <a:spcPct val="150000"/>
              </a:lnSpc>
              <a:buFontTx/>
              <a:buNone/>
              <a:tabLst>
                <a:tab pos="804545" algn="l"/>
              </a:tabLst>
              <a:defRPr/>
            </a:pPr>
            <a:r>
              <a:rPr lang="en-US" altLang="zh-CN" sz="2000" b="1" dirty="0">
                <a:latin typeface="Times New Roman" panose="02020603050405020304" pitchFamily="18" charset="0"/>
                <a:cs typeface="Times New Roman" panose="02020603050405020304" pitchFamily="18" charset="0"/>
              </a:rPr>
              <a:t>Jenny: </a:t>
            </a:r>
            <a:r>
              <a:rPr lang="en-US" altLang="zh-CN" sz="2000" dirty="0">
                <a:latin typeface="Times New Roman" panose="02020603050405020304" pitchFamily="18" charset="0"/>
                <a:cs typeface="Times New Roman" panose="02020603050405020304" pitchFamily="18" charset="0"/>
              </a:rPr>
              <a:t>Mum is cooking eggs in the kitchen. </a:t>
            </a:r>
          </a:p>
          <a:p>
            <a:pPr marL="805180" defTabSz="445770">
              <a:lnSpc>
                <a:spcPct val="150000"/>
              </a:lnSpc>
              <a:buFontTx/>
              <a:buNone/>
              <a:tabLst>
                <a:tab pos="804545" algn="l"/>
              </a:tabLst>
              <a:defRPr/>
            </a:pPr>
            <a:r>
              <a:rPr lang="en-US" altLang="zh-CN" sz="2000" dirty="0">
                <a:latin typeface="Times New Roman" panose="02020603050405020304" pitchFamily="18" charset="0"/>
                <a:cs typeface="Times New Roman" panose="02020603050405020304" pitchFamily="18" charset="0"/>
              </a:rPr>
              <a:t>This is the fridge. The juice is in the fridge. </a:t>
            </a:r>
          </a:p>
          <a:p>
            <a:pPr marL="805180" defTabSz="445770">
              <a:lnSpc>
                <a:spcPct val="150000"/>
              </a:lnSpc>
              <a:buFontTx/>
              <a:buNone/>
              <a:tabLst>
                <a:tab pos="804545" algn="l"/>
              </a:tabLst>
              <a:defRPr/>
            </a:pPr>
            <a:r>
              <a:rPr lang="en-US" altLang="zh-CN" sz="2000" dirty="0">
                <a:latin typeface="Times New Roman" panose="02020603050405020304" pitchFamily="18" charset="0"/>
                <a:cs typeface="Times New Roman" panose="02020603050405020304" pitchFamily="18" charset="0"/>
              </a:rPr>
              <a:t>These are dishes. Let’s put some dishes on the table.</a:t>
            </a:r>
          </a:p>
          <a:p>
            <a:pPr marL="808355" indent="-3175" defTabSz="445770">
              <a:lnSpc>
                <a:spcPct val="150000"/>
              </a:lnSpc>
              <a:buFontTx/>
              <a:buNone/>
              <a:tabLst>
                <a:tab pos="985520" algn="l"/>
              </a:tabLst>
              <a:defRPr/>
            </a:pPr>
            <a:r>
              <a:rPr lang="en-US" altLang="zh-CN" sz="2000" dirty="0">
                <a:latin typeface="Times New Roman" panose="02020603050405020304" pitchFamily="18" charset="0"/>
                <a:cs typeface="Times New Roman" panose="02020603050405020304" pitchFamily="18" charset="0"/>
              </a:rPr>
              <a:t>Breakfast is ready! Lets’ eat</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defTabSz="445770">
              <a:lnSpc>
                <a:spcPct val="150000"/>
              </a:lnSpc>
              <a:buFontTx/>
              <a:buNone/>
              <a:tabLst>
                <a:tab pos="985520" algn="l"/>
              </a:tabLst>
              <a:defRPr/>
            </a:pPr>
            <a:r>
              <a:rPr lang="en-US" altLang="zh-CN" sz="2000" b="1" dirty="0">
                <a:latin typeface="Times New Roman" panose="02020603050405020304" pitchFamily="18" charset="0"/>
                <a:cs typeface="Times New Roman" panose="02020603050405020304" pitchFamily="18" charset="0"/>
              </a:rPr>
              <a:t>Li Ming: </a:t>
            </a:r>
            <a:r>
              <a:rPr lang="en-US" altLang="zh-CN" sz="2000" dirty="0">
                <a:latin typeface="Times New Roman" panose="02020603050405020304" pitchFamily="18" charset="0"/>
                <a:cs typeface="Times New Roman" panose="02020603050405020304" pitchFamily="18" charset="0"/>
              </a:rPr>
              <a:t>Okay.</a:t>
            </a:r>
            <a:endParaRPr lang="zh-CN" altLang="en-US" sz="2000" dirty="0">
              <a:latin typeface="Times New Roman" panose="02020603050405020304" pitchFamily="18" charset="0"/>
              <a:cs typeface="Times New Roman" panose="02020603050405020304" pitchFamily="18" charset="0"/>
            </a:endParaRPr>
          </a:p>
        </p:txBody>
      </p:sp>
      <p:pic>
        <p:nvPicPr>
          <p:cNvPr id="6148" name="Picture 21">
            <a:hlinkClick r:id="rId2" action="ppaction://hlinkfile"/>
          </p:cNvPr>
          <p:cNvPicPr>
            <a:picLocks noChangeAspect="1" noChangeArrowheads="1"/>
          </p:cNvPicPr>
          <p:nvPr/>
        </p:nvPicPr>
        <p:blipFill>
          <a:blip r:embed="rId3" cstate="email"/>
          <a:srcRect/>
          <a:stretch>
            <a:fillRect/>
          </a:stretch>
        </p:blipFill>
        <p:spPr bwMode="auto">
          <a:xfrm>
            <a:off x="6918325" y="4519613"/>
            <a:ext cx="21161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4"/>
          <p:cNvPicPr>
            <a:picLocks noChangeAspect="1" noChangeArrowheads="1"/>
          </p:cNvPicPr>
          <p:nvPr/>
        </p:nvPicPr>
        <p:blipFill>
          <a:blip r:embed="rId4" cstate="email"/>
          <a:srcRect/>
          <a:stretch>
            <a:fillRect/>
          </a:stretch>
        </p:blipFill>
        <p:spPr bwMode="auto">
          <a:xfrm>
            <a:off x="7116763" y="2855913"/>
            <a:ext cx="18161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图片 6"/>
          <p:cNvPicPr>
            <a:picLocks noChangeAspect="1" noChangeArrowheads="1"/>
          </p:cNvPicPr>
          <p:nvPr/>
        </p:nvPicPr>
        <p:blipFill>
          <a:blip r:embed="rId3"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文本框 17"/>
          <p:cNvSpPr txBox="1">
            <a:spLocks noChangeArrowheads="1"/>
          </p:cNvSpPr>
          <p:nvPr/>
        </p:nvSpPr>
        <p:spPr bwMode="auto">
          <a:xfrm>
            <a:off x="2817813" y="1582738"/>
            <a:ext cx="5427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b="1" dirty="0">
                <a:solidFill>
                  <a:srgbClr val="FF0000"/>
                </a:solidFill>
                <a:latin typeface="Times New Roman" panose="02020603050405020304" pitchFamily="18" charset="0"/>
                <a:ea typeface="黑体" panose="02010609060101010101" pitchFamily="49" charset="-122"/>
              </a:rPr>
              <a:t>half /</a:t>
            </a:r>
            <a:r>
              <a:rPr lang="en-US" altLang="zh-CN" sz="2400" b="1" dirty="0" err="1">
                <a:solidFill>
                  <a:srgbClr val="FF0000"/>
                </a:solidFill>
                <a:latin typeface="Times New Roman" panose="02020603050405020304" pitchFamily="18" charset="0"/>
                <a:ea typeface="黑体" panose="02010609060101010101" pitchFamily="49" charset="-122"/>
              </a:rPr>
              <a:t>hɑːf</a:t>
            </a:r>
            <a:r>
              <a:rPr lang="en-US" altLang="zh-CN" sz="2400" b="1" dirty="0">
                <a:solidFill>
                  <a:srgbClr val="FF0000"/>
                </a:solidFill>
                <a:latin typeface="Times New Roman" panose="02020603050405020304" pitchFamily="18" charset="0"/>
                <a:ea typeface="黑体" panose="02010609060101010101" pitchFamily="49" charset="-122"/>
              </a:rPr>
              <a:t>/ n./</a:t>
            </a:r>
            <a:r>
              <a:rPr lang="en-US" altLang="zh-CN" sz="2400" b="1" i="1" dirty="0">
                <a:solidFill>
                  <a:srgbClr val="FF0000"/>
                </a:solidFill>
                <a:latin typeface="Times New Roman" panose="02020603050405020304" pitchFamily="18" charset="0"/>
                <a:ea typeface="黑体" panose="02010609060101010101" pitchFamily="49" charset="-122"/>
              </a:rPr>
              <a:t>pron. </a:t>
            </a:r>
            <a:r>
              <a:rPr lang="zh-CN" altLang="en-US" sz="2400" b="1" dirty="0">
                <a:solidFill>
                  <a:srgbClr val="FF0000"/>
                </a:solidFill>
                <a:latin typeface="Times New Roman" panose="02020603050405020304" pitchFamily="18" charset="0"/>
                <a:ea typeface="黑体" panose="02010609060101010101" pitchFamily="49" charset="-122"/>
              </a:rPr>
              <a:t>一半；半数</a:t>
            </a:r>
            <a:r>
              <a:rPr lang="en-US" altLang="zh-CN" sz="2400" b="1" dirty="0">
                <a:solidFill>
                  <a:srgbClr val="FF0000"/>
                </a:solidFill>
                <a:latin typeface="Times New Roman" panose="02020603050405020304" pitchFamily="18" charset="0"/>
                <a:ea typeface="黑体" panose="02010609060101010101" pitchFamily="49" charset="-122"/>
              </a:rPr>
              <a:t>【</a:t>
            </a:r>
            <a:r>
              <a:rPr lang="zh-CN" altLang="en-US" sz="2400" b="1" dirty="0">
                <a:solidFill>
                  <a:srgbClr val="FF0000"/>
                </a:solidFill>
                <a:latin typeface="Times New Roman" panose="02020603050405020304" pitchFamily="18" charset="0"/>
                <a:ea typeface="黑体" panose="02010609060101010101" pitchFamily="49" charset="-122"/>
              </a:rPr>
              <a:t>四会</a:t>
            </a:r>
            <a:r>
              <a:rPr lang="en-US" altLang="zh-CN" sz="2400" b="1" dirty="0">
                <a:solidFill>
                  <a:srgbClr val="FF0000"/>
                </a:solidFill>
                <a:latin typeface="Times New Roman" panose="02020603050405020304" pitchFamily="18" charset="0"/>
                <a:ea typeface="黑体" panose="02010609060101010101" pitchFamily="49" charset="-122"/>
              </a:rPr>
              <a:t>】</a:t>
            </a:r>
          </a:p>
        </p:txBody>
      </p:sp>
      <p:sp>
        <p:nvSpPr>
          <p:cNvPr id="19" name="圆角矩形 18"/>
          <p:cNvSpPr/>
          <p:nvPr/>
        </p:nvSpPr>
        <p:spPr>
          <a:xfrm>
            <a:off x="885825" y="1700213"/>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a:p>
        </p:txBody>
      </p:sp>
      <p:sp>
        <p:nvSpPr>
          <p:cNvPr id="7172" name="文本框 19"/>
          <p:cNvSpPr txBox="1">
            <a:spLocks noChangeArrowheads="1"/>
          </p:cNvSpPr>
          <p:nvPr/>
        </p:nvSpPr>
        <p:spPr bwMode="auto">
          <a:xfrm>
            <a:off x="1166813" y="1681163"/>
            <a:ext cx="1704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知识点</a:t>
            </a:r>
            <a:r>
              <a:rPr lang="en-US" altLang="zh-CN" sz="2400" b="1" dirty="0">
                <a:latin typeface="黑体" panose="02010609060101010101" pitchFamily="49" charset="-122"/>
                <a:ea typeface="黑体" panose="02010609060101010101" pitchFamily="49" charset="-122"/>
              </a:rPr>
              <a:t> 1</a:t>
            </a:r>
            <a:endParaRPr lang="zh-CN" altLang="en-US" sz="2400" b="1" dirty="0">
              <a:latin typeface="黑体" panose="02010609060101010101" pitchFamily="49" charset="-122"/>
              <a:ea typeface="黑体" panose="02010609060101010101" pitchFamily="49" charset="-122"/>
            </a:endParaRPr>
          </a:p>
        </p:txBody>
      </p:sp>
      <p:sp>
        <p:nvSpPr>
          <p:cNvPr id="5131" name="TextBox 8"/>
          <p:cNvSpPr txBox="1">
            <a:spLocks noChangeArrowheads="1"/>
          </p:cNvSpPr>
          <p:nvPr/>
        </p:nvSpPr>
        <p:spPr bwMode="auto">
          <a:xfrm>
            <a:off x="2211388" y="2970213"/>
            <a:ext cx="5414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200000"/>
              </a:lnSpc>
            </a:pPr>
            <a:r>
              <a:rPr lang="zh-CN" altLang="en-US" sz="2400" b="1" dirty="0">
                <a:latin typeface="Times New Roman" panose="02020603050405020304" pitchFamily="18" charset="0"/>
                <a:ea typeface="黑体" panose="02010609060101010101" pitchFamily="49" charset="-122"/>
              </a:rPr>
              <a:t>字母</a:t>
            </a:r>
            <a:r>
              <a:rPr lang="en-US" altLang="zh-CN" sz="2400" b="1" dirty="0">
                <a:latin typeface="Times New Roman" panose="02020603050405020304" pitchFamily="18" charset="0"/>
                <a:ea typeface="黑体" panose="02010609060101010101" pitchFamily="49" charset="-122"/>
              </a:rPr>
              <a:t>a </a:t>
            </a:r>
            <a:r>
              <a:rPr lang="zh-CN" altLang="en-US" sz="2400" b="1" dirty="0">
                <a:latin typeface="Times New Roman" panose="02020603050405020304" pitchFamily="18" charset="0"/>
                <a:ea typeface="黑体" panose="02010609060101010101" pitchFamily="49" charset="-122"/>
              </a:rPr>
              <a:t>的发音是</a:t>
            </a:r>
            <a:r>
              <a:rPr lang="en-US" altLang="zh-CN" sz="2400" b="1" dirty="0">
                <a:latin typeface="Times New Roman" panose="02020603050405020304" pitchFamily="18" charset="0"/>
                <a:ea typeface="黑体" panose="02010609060101010101" pitchFamily="49" charset="-122"/>
              </a:rPr>
              <a:t>/ɑː/</a:t>
            </a:r>
            <a:r>
              <a:rPr lang="zh-CN" altLang="en-US" sz="2400" b="1" dirty="0">
                <a:latin typeface="Times New Roman" panose="02020603050405020304" pitchFamily="18" charset="0"/>
                <a:ea typeface="黑体" panose="02010609060101010101" pitchFamily="49" charset="-122"/>
              </a:rPr>
              <a:t>。</a:t>
            </a:r>
            <a:endParaRPr lang="en-US" altLang="zh-CN" sz="2400" b="1" dirty="0">
              <a:latin typeface="Times New Roman" panose="02020603050405020304" pitchFamily="18" charset="0"/>
              <a:ea typeface="黑体" panose="02010609060101010101" pitchFamily="49" charset="-122"/>
            </a:endParaRPr>
          </a:p>
          <a:p>
            <a:pPr eaLnBrk="0" hangingPunct="0">
              <a:lnSpc>
                <a:spcPct val="200000"/>
              </a:lnSpc>
            </a:pPr>
            <a:r>
              <a:rPr lang="en-US" altLang="zh-CN" sz="2400" b="1" dirty="0">
                <a:latin typeface="Times New Roman" panose="02020603050405020304" pitchFamily="18" charset="0"/>
                <a:ea typeface="黑体" panose="02010609060101010101" pitchFamily="49" charset="-122"/>
              </a:rPr>
              <a:t>hall (</a:t>
            </a:r>
            <a:r>
              <a:rPr lang="en-US" altLang="zh-CN" sz="2400" b="1" i="1" dirty="0">
                <a:latin typeface="Times New Roman" panose="02020603050405020304" pitchFamily="18" charset="0"/>
                <a:ea typeface="黑体" panose="02010609060101010101" pitchFamily="49" charset="-122"/>
              </a:rPr>
              <a:t>n.</a:t>
            </a:r>
            <a:r>
              <a:rPr lang="en-US" altLang="zh-CN" sz="2400" b="1" dirty="0">
                <a:latin typeface="Times New Roman" panose="02020603050405020304" pitchFamily="18" charset="0"/>
                <a:ea typeface="黑体" panose="02010609060101010101" pitchFamily="49" charset="-122"/>
              </a:rPr>
              <a:t>)</a:t>
            </a:r>
            <a:r>
              <a:rPr lang="zh-CN" altLang="en-US" sz="2400" b="1" dirty="0">
                <a:latin typeface="Times New Roman" panose="02020603050405020304" pitchFamily="18" charset="0"/>
                <a:ea typeface="黑体" panose="02010609060101010101" pitchFamily="49" charset="-122"/>
              </a:rPr>
              <a:t> 大厅</a:t>
            </a:r>
            <a:endParaRPr lang="en-US" altLang="zh-CN" sz="2400" b="1" dirty="0">
              <a:latin typeface="Times New Roman" panose="02020603050405020304" pitchFamily="18" charset="0"/>
              <a:ea typeface="黑体" panose="02010609060101010101" pitchFamily="49" charset="-122"/>
            </a:endParaRPr>
          </a:p>
          <a:p>
            <a:pPr eaLnBrk="0" hangingPunct="0">
              <a:lnSpc>
                <a:spcPct val="200000"/>
              </a:lnSpc>
            </a:pPr>
            <a:r>
              <a:rPr lang="en-US" altLang="zh-CN" sz="2400" b="1" dirty="0">
                <a:latin typeface="Times New Roman" panose="02020603050405020304" pitchFamily="18" charset="0"/>
                <a:ea typeface="黑体" panose="02010609060101010101" pitchFamily="49" charset="-122"/>
              </a:rPr>
              <a:t>halves</a:t>
            </a:r>
            <a:endParaRPr lang="zh-CN" altLang="en-US" sz="2400" b="1" dirty="0">
              <a:latin typeface="Times New Roman" panose="02020603050405020304" pitchFamily="18" charset="0"/>
              <a:ea typeface="黑体" panose="02010609060101010101" pitchFamily="49" charset="-122"/>
            </a:endParaRPr>
          </a:p>
        </p:txBody>
      </p:sp>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7175"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12304" name="TextBox 8"/>
          <p:cNvSpPr txBox="1">
            <a:spLocks noChangeArrowheads="1"/>
          </p:cNvSpPr>
          <p:nvPr/>
        </p:nvSpPr>
        <p:spPr bwMode="auto">
          <a:xfrm>
            <a:off x="2227263" y="2344738"/>
            <a:ext cx="66119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pPr>
            <a:r>
              <a:rPr lang="en-US" altLang="zh-CN" sz="2400" b="1" dirty="0">
                <a:latin typeface="Times New Roman" panose="02020603050405020304" pitchFamily="18" charset="0"/>
                <a:ea typeface="黑体" panose="02010609060101010101" pitchFamily="49" charset="-122"/>
              </a:rPr>
              <a:t>It’s half past eight. </a:t>
            </a:r>
            <a:r>
              <a:rPr lang="zh-CN" altLang="en-US" sz="2400" b="1" dirty="0">
                <a:latin typeface="Times New Roman" panose="02020603050405020304" pitchFamily="18" charset="0"/>
                <a:ea typeface="黑体" panose="02010609060101010101" pitchFamily="49" charset="-122"/>
              </a:rPr>
              <a:t>八点半了。</a:t>
            </a:r>
          </a:p>
        </p:txBody>
      </p:sp>
      <p:pic>
        <p:nvPicPr>
          <p:cNvPr id="7177" name="图片 9" descr="book.gif"/>
          <p:cNvPicPr>
            <a:picLocks noChangeAspect="1" noChangeArrowheads="1"/>
          </p:cNvPicPr>
          <p:nvPr/>
        </p:nvPicPr>
        <p:blipFill>
          <a:blip r:embed="rId4" cstate="email"/>
          <a:srcRect/>
          <a:stretch>
            <a:fillRect/>
          </a:stretch>
        </p:blipFill>
        <p:spPr bwMode="auto">
          <a:xfrm>
            <a:off x="114300" y="1622425"/>
            <a:ext cx="10874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矩形 1"/>
          <p:cNvSpPr>
            <a:spLocks noChangeArrowheads="1"/>
          </p:cNvSpPr>
          <p:nvPr/>
        </p:nvSpPr>
        <p:spPr bwMode="auto">
          <a:xfrm>
            <a:off x="1192213" y="2460625"/>
            <a:ext cx="111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Times New Roman" panose="02020603050405020304" pitchFamily="18" charset="0"/>
                <a:ea typeface="黑体" panose="02010609060101010101" pitchFamily="49" charset="-122"/>
              </a:rPr>
              <a:t>例句：</a:t>
            </a:r>
            <a:endParaRPr lang="zh-CN" altLang="en-US" dirty="0">
              <a:ea typeface="黑体" panose="02010609060101010101" pitchFamily="49" charset="-122"/>
            </a:endParaRPr>
          </a:p>
        </p:txBody>
      </p:sp>
      <p:sp>
        <p:nvSpPr>
          <p:cNvPr id="7179" name="矩形 2"/>
          <p:cNvSpPr>
            <a:spLocks noChangeArrowheads="1"/>
          </p:cNvSpPr>
          <p:nvPr/>
        </p:nvSpPr>
        <p:spPr bwMode="auto">
          <a:xfrm>
            <a:off x="1166813" y="3232150"/>
            <a:ext cx="111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Times New Roman" panose="02020603050405020304" pitchFamily="18" charset="0"/>
                <a:ea typeface="黑体" panose="02010609060101010101" pitchFamily="49" charset="-122"/>
              </a:rPr>
              <a:t>发音：</a:t>
            </a:r>
            <a:endParaRPr lang="zh-CN" altLang="en-US" dirty="0">
              <a:ea typeface="黑体" panose="02010609060101010101" pitchFamily="49" charset="-122"/>
            </a:endParaRPr>
          </a:p>
        </p:txBody>
      </p:sp>
      <p:sp>
        <p:nvSpPr>
          <p:cNvPr id="7180" name="矩形 3"/>
          <p:cNvSpPr>
            <a:spLocks noChangeArrowheads="1"/>
          </p:cNvSpPr>
          <p:nvPr/>
        </p:nvSpPr>
        <p:spPr bwMode="auto">
          <a:xfrm>
            <a:off x="868363" y="3959225"/>
            <a:ext cx="142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Times New Roman" panose="02020603050405020304" pitchFamily="18" charset="0"/>
                <a:ea typeface="黑体" panose="02010609060101010101" pitchFamily="49" charset="-122"/>
              </a:rPr>
              <a:t>形近词：</a:t>
            </a:r>
            <a:endParaRPr lang="zh-CN" altLang="en-US" dirty="0">
              <a:ea typeface="黑体" panose="02010609060101010101" pitchFamily="49" charset="-122"/>
            </a:endParaRPr>
          </a:p>
        </p:txBody>
      </p:sp>
      <p:sp>
        <p:nvSpPr>
          <p:cNvPr id="7181" name="矩形 4"/>
          <p:cNvSpPr>
            <a:spLocks noChangeArrowheads="1"/>
          </p:cNvSpPr>
          <p:nvPr/>
        </p:nvSpPr>
        <p:spPr bwMode="auto">
          <a:xfrm>
            <a:off x="1147763" y="4676775"/>
            <a:ext cx="1112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Times New Roman" panose="02020603050405020304" pitchFamily="18" charset="0"/>
                <a:ea typeface="黑体" panose="02010609060101010101" pitchFamily="49" charset="-122"/>
              </a:rPr>
              <a:t>复数：</a:t>
            </a:r>
            <a:endParaRPr lang="zh-CN" altLang="en-US" dirty="0">
              <a:ea typeface="黑体" panose="02010609060101010101" pitchFamily="49" charset="-122"/>
            </a:endParaRPr>
          </a:p>
        </p:txBody>
      </p:sp>
      <p:sp>
        <p:nvSpPr>
          <p:cNvPr id="24" name="TextBox 8"/>
          <p:cNvSpPr txBox="1">
            <a:spLocks noChangeArrowheads="1"/>
          </p:cNvSpPr>
          <p:nvPr/>
        </p:nvSpPr>
        <p:spPr bwMode="auto">
          <a:xfrm>
            <a:off x="2212975" y="5100638"/>
            <a:ext cx="54149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200000"/>
              </a:lnSpc>
            </a:pPr>
            <a:r>
              <a:rPr lang="en-US" altLang="zh-CN" sz="2400" b="1" dirty="0">
                <a:latin typeface="Times New Roman" panose="02020603050405020304" pitchFamily="18" charset="0"/>
                <a:ea typeface="黑体" panose="02010609060101010101" pitchFamily="49" charset="-122"/>
              </a:rPr>
              <a:t>half an hour </a:t>
            </a:r>
            <a:r>
              <a:rPr lang="zh-CN" altLang="en-US" sz="2400" b="1" dirty="0">
                <a:latin typeface="Times New Roman" panose="02020603050405020304" pitchFamily="18" charset="0"/>
                <a:ea typeface="黑体" panose="02010609060101010101" pitchFamily="49" charset="-122"/>
              </a:rPr>
              <a:t>半小时 </a:t>
            </a:r>
            <a:r>
              <a:rPr lang="en-US" altLang="zh-CN" sz="2400" b="1" dirty="0">
                <a:latin typeface="Times New Roman" panose="02020603050405020304" pitchFamily="18" charset="0"/>
                <a:ea typeface="黑体" panose="02010609060101010101" pitchFamily="49" charset="-122"/>
              </a:rPr>
              <a:t>half a day </a:t>
            </a:r>
            <a:r>
              <a:rPr lang="zh-CN" altLang="en-US" sz="2400" b="1" dirty="0">
                <a:latin typeface="Times New Roman" panose="02020603050405020304" pitchFamily="18" charset="0"/>
                <a:ea typeface="黑体" panose="02010609060101010101" pitchFamily="49" charset="-122"/>
              </a:rPr>
              <a:t>半天</a:t>
            </a:r>
          </a:p>
        </p:txBody>
      </p:sp>
      <p:sp>
        <p:nvSpPr>
          <p:cNvPr id="7183" name="矩形 4"/>
          <p:cNvSpPr>
            <a:spLocks noChangeArrowheads="1"/>
          </p:cNvSpPr>
          <p:nvPr/>
        </p:nvSpPr>
        <p:spPr bwMode="auto">
          <a:xfrm>
            <a:off x="1150938" y="5346700"/>
            <a:ext cx="111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Times New Roman" panose="02020603050405020304" pitchFamily="18" charset="0"/>
                <a:ea typeface="黑体" panose="02010609060101010101" pitchFamily="49" charset="-122"/>
              </a:rPr>
              <a:t>复数：</a:t>
            </a:r>
            <a:endParaRPr lang="zh-CN" altLang="en-US" dirty="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04"/>
                                        </p:tgtEl>
                                        <p:attrNameLst>
                                          <p:attrName>style.visibility</p:attrName>
                                        </p:attrNameLst>
                                      </p:cBhvr>
                                      <p:to>
                                        <p:strVal val="visible"/>
                                      </p:to>
                                    </p:set>
                                    <p:animEffect transition="in" filter="wipe(left)">
                                      <p:cBhvr>
                                        <p:cTn id="7" dur="500"/>
                                        <p:tgtEl>
                                          <p:spTgt spid="123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31">
                                            <p:txEl>
                                              <p:pRg st="0" end="0"/>
                                            </p:txEl>
                                          </p:spTgt>
                                        </p:tgtEl>
                                        <p:attrNameLst>
                                          <p:attrName>style.visibility</p:attrName>
                                        </p:attrNameLst>
                                      </p:cBhvr>
                                      <p:to>
                                        <p:strVal val="visible"/>
                                      </p:to>
                                    </p:set>
                                    <p:animEffect transition="in" filter="wipe(left)">
                                      <p:cBhvr>
                                        <p:cTn id="12" dur="500"/>
                                        <p:tgtEl>
                                          <p:spTgt spid="5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31">
                                            <p:txEl>
                                              <p:pRg st="1" end="1"/>
                                            </p:txEl>
                                          </p:spTgt>
                                        </p:tgtEl>
                                        <p:attrNameLst>
                                          <p:attrName>style.visibility</p:attrName>
                                        </p:attrNameLst>
                                      </p:cBhvr>
                                      <p:to>
                                        <p:strVal val="visible"/>
                                      </p:to>
                                    </p:set>
                                    <p:animEffect transition="in" filter="wipe(left)">
                                      <p:cBhvr>
                                        <p:cTn id="17" dur="500"/>
                                        <p:tgtEl>
                                          <p:spTgt spid="5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31">
                                            <p:txEl>
                                              <p:pRg st="2" end="2"/>
                                            </p:txEl>
                                          </p:spTgt>
                                        </p:tgtEl>
                                        <p:attrNameLst>
                                          <p:attrName>style.visibility</p:attrName>
                                        </p:attrNameLst>
                                      </p:cBhvr>
                                      <p:to>
                                        <p:strVal val="visible"/>
                                      </p:to>
                                    </p:set>
                                    <p:animEffect transition="in" filter="wipe(left)">
                                      <p:cBhvr>
                                        <p:cTn id="22" dur="500"/>
                                        <p:tgtEl>
                                          <p:spTgt spid="5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build="p"/>
      <p:bldP spid="12304" grpId="0"/>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3"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文本框 17"/>
          <p:cNvSpPr txBox="1">
            <a:spLocks noChangeArrowheads="1"/>
          </p:cNvSpPr>
          <p:nvPr/>
        </p:nvSpPr>
        <p:spPr bwMode="auto">
          <a:xfrm>
            <a:off x="2692400" y="1571625"/>
            <a:ext cx="6329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None/>
              <a:defRPr/>
            </a:pPr>
            <a:r>
              <a:rPr lang="en-US" altLang="zh-CN"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—What would you like for breakfast,</a:t>
            </a: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Li Ming?</a:t>
            </a:r>
            <a:endPar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355600" eaLnBrk="1" hangingPunct="1">
              <a:lnSpc>
                <a:spcPct val="150000"/>
              </a:lnSpc>
              <a:buFontTx/>
              <a:buNone/>
              <a:defRPr/>
            </a:pP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李明，你早餐想吃什么？</a:t>
            </a:r>
          </a:p>
          <a:p>
            <a:pPr eaLnBrk="1" hangingPunct="1">
              <a:lnSpc>
                <a:spcPct val="150000"/>
              </a:lnSpc>
              <a:buFontTx/>
              <a:buNone/>
              <a:defRPr/>
            </a:pPr>
            <a:r>
              <a:rPr lang="en-US" altLang="zh-CN"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I’d like some eggs,</a:t>
            </a: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bread and juice,</a:t>
            </a: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please.</a:t>
            </a:r>
          </a:p>
          <a:p>
            <a:pPr marL="355600" eaLnBrk="1" hangingPunct="1">
              <a:lnSpc>
                <a:spcPct val="150000"/>
              </a:lnSpc>
              <a:buFontTx/>
              <a:buNone/>
              <a:defRPr/>
            </a:pPr>
            <a:r>
              <a:rPr lang="zh-CN" altLang="en-US"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我想吃一些鸡蛋、 面包和果汁，谢谢。</a:t>
            </a:r>
            <a:endParaRPr lang="en-US" altLang="zh-CN" sz="24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圆角矩形 18"/>
          <p:cNvSpPr/>
          <p:nvPr/>
        </p:nvSpPr>
        <p:spPr>
          <a:xfrm>
            <a:off x="847725" y="1712913"/>
            <a:ext cx="1778000" cy="449262"/>
          </a:xfrm>
          <a:prstGeom prst="roundRect">
            <a:avLst>
              <a:gd name="adj" fmla="val 50000"/>
            </a:avLst>
          </a:prstGeom>
          <a:gradFill>
            <a:gsLst>
              <a:gs pos="0">
                <a:srgbClr val="F3C7D4"/>
              </a:gs>
              <a:gs pos="100000">
                <a:schemeClr val="bg1"/>
              </a:gs>
            </a:gsLst>
          </a:gradFill>
          <a:ln>
            <a:solidFill>
              <a:srgbClr val="ECADC4"/>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buFontTx/>
              <a:buNone/>
              <a:defRPr/>
            </a:pPr>
            <a:endParaRPr kumimoji="1" lang="zh-CN" altLang="en-US"/>
          </a:p>
        </p:txBody>
      </p:sp>
      <p:sp>
        <p:nvSpPr>
          <p:cNvPr id="8196" name="文本框 19"/>
          <p:cNvSpPr txBox="1">
            <a:spLocks noChangeArrowheads="1"/>
          </p:cNvSpPr>
          <p:nvPr/>
        </p:nvSpPr>
        <p:spPr bwMode="auto">
          <a:xfrm>
            <a:off x="1158875" y="1682750"/>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知识点</a:t>
            </a:r>
            <a:r>
              <a:rPr lang="en-US" altLang="zh-CN" sz="2400" b="1" dirty="0">
                <a:latin typeface="黑体" panose="02010609060101010101" pitchFamily="49" charset="-122"/>
                <a:ea typeface="黑体" panose="02010609060101010101" pitchFamily="49" charset="-122"/>
              </a:rPr>
              <a:t> 2</a:t>
            </a:r>
            <a:endParaRPr lang="zh-CN" altLang="en-US" sz="2400" b="1" dirty="0">
              <a:latin typeface="黑体" panose="02010609060101010101" pitchFamily="49" charset="-122"/>
              <a:ea typeface="黑体" panose="02010609060101010101" pitchFamily="49" charset="-122"/>
            </a:endParaRPr>
          </a:p>
        </p:txBody>
      </p:sp>
      <p:sp>
        <p:nvSpPr>
          <p:cNvPr id="26" name="矩形 25"/>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8198"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7182" name="TextBox 8"/>
          <p:cNvSpPr txBox="1">
            <a:spLocks noChangeArrowheads="1"/>
          </p:cNvSpPr>
          <p:nvPr/>
        </p:nvSpPr>
        <p:spPr bwMode="auto">
          <a:xfrm>
            <a:off x="2209800" y="4467225"/>
            <a:ext cx="5111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80000"/>
              </a:lnSpc>
            </a:pPr>
            <a:r>
              <a:rPr lang="en-US" altLang="zh-CN" sz="2400" b="1" dirty="0">
                <a:latin typeface="Times New Roman" panose="02020603050405020304" pitchFamily="18" charset="0"/>
                <a:ea typeface="黑体" panose="02010609060101010101" pitchFamily="49" charset="-122"/>
              </a:rPr>
              <a:t>I have breakfast at seven o’ clock. </a:t>
            </a:r>
          </a:p>
          <a:p>
            <a:pPr eaLnBrk="0" hangingPunct="0">
              <a:lnSpc>
                <a:spcPct val="180000"/>
              </a:lnSpc>
            </a:pPr>
            <a:r>
              <a:rPr lang="zh-CN" altLang="en-US" sz="2400" b="1" dirty="0">
                <a:latin typeface="Times New Roman" panose="02020603050405020304" pitchFamily="18" charset="0"/>
                <a:ea typeface="黑体" panose="02010609060101010101" pitchFamily="49" charset="-122"/>
              </a:rPr>
              <a:t>我在七点钟吃早餐。</a:t>
            </a:r>
          </a:p>
        </p:txBody>
      </p:sp>
      <p:pic>
        <p:nvPicPr>
          <p:cNvPr id="8200" name="图片 9" descr="book.gif"/>
          <p:cNvPicPr>
            <a:picLocks noChangeAspect="1" noChangeArrowheads="1"/>
          </p:cNvPicPr>
          <p:nvPr/>
        </p:nvPicPr>
        <p:blipFill>
          <a:blip r:embed="rId3" cstate="email"/>
          <a:srcRect/>
          <a:stretch>
            <a:fillRect/>
          </a:stretch>
        </p:blipFill>
        <p:spPr bwMode="auto">
          <a:xfrm>
            <a:off x="58738" y="1600200"/>
            <a:ext cx="10874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矩形 25"/>
          <p:cNvSpPr>
            <a:spLocks noChangeArrowheads="1"/>
          </p:cNvSpPr>
          <p:nvPr/>
        </p:nvSpPr>
        <p:spPr bwMode="auto">
          <a:xfrm>
            <a:off x="1058863" y="3898900"/>
            <a:ext cx="5519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rgbClr val="FF0000"/>
                </a:solidFill>
                <a:latin typeface="Times New Roman" panose="02020603050405020304" pitchFamily="18" charset="0"/>
                <a:ea typeface="黑体" panose="02010609060101010101" pitchFamily="49" charset="-122"/>
              </a:rPr>
              <a:t> breakfast / </a:t>
            </a:r>
            <a:r>
              <a:rPr lang="en-US" altLang="zh-CN" sz="2400" b="1" dirty="0" err="1">
                <a:solidFill>
                  <a:srgbClr val="FF0000"/>
                </a:solidFill>
                <a:latin typeface="Times New Roman" panose="02020603050405020304" pitchFamily="18" charset="0"/>
                <a:ea typeface="黑体" panose="02010609060101010101" pitchFamily="49" charset="-122"/>
              </a:rPr>
              <a:t>brekfəst</a:t>
            </a:r>
            <a:r>
              <a:rPr lang="en-US" altLang="zh-CN" sz="2400" b="1" dirty="0">
                <a:solidFill>
                  <a:srgbClr val="FF0000"/>
                </a:solidFill>
                <a:latin typeface="Times New Roman" panose="02020603050405020304" pitchFamily="18" charset="0"/>
                <a:ea typeface="黑体" panose="02010609060101010101" pitchFamily="49" charset="-122"/>
              </a:rPr>
              <a:t>/ </a:t>
            </a:r>
            <a:r>
              <a:rPr lang="en-US" altLang="zh-CN" sz="2400" b="1" i="1" dirty="0">
                <a:solidFill>
                  <a:srgbClr val="FF0000"/>
                </a:solidFill>
                <a:latin typeface="Times New Roman" panose="02020603050405020304" pitchFamily="18" charset="0"/>
                <a:ea typeface="黑体" panose="02010609060101010101" pitchFamily="49" charset="-122"/>
              </a:rPr>
              <a:t>n. </a:t>
            </a:r>
            <a:r>
              <a:rPr lang="zh-CN" altLang="en-US" sz="2400" b="1" dirty="0">
                <a:solidFill>
                  <a:srgbClr val="FF0000"/>
                </a:solidFill>
                <a:latin typeface="Times New Roman" panose="02020603050405020304" pitchFamily="18" charset="0"/>
                <a:ea typeface="黑体" panose="02010609060101010101" pitchFamily="49" charset="-122"/>
              </a:rPr>
              <a:t>早餐</a:t>
            </a:r>
            <a:r>
              <a:rPr lang="en-US" altLang="zh-CN" sz="2400" b="1" dirty="0">
                <a:solidFill>
                  <a:srgbClr val="FF0000"/>
                </a:solidFill>
                <a:latin typeface="Times New Roman" panose="02020603050405020304" pitchFamily="18" charset="0"/>
                <a:ea typeface="黑体" panose="02010609060101010101" pitchFamily="49" charset="-122"/>
              </a:rPr>
              <a:t>【</a:t>
            </a:r>
            <a:r>
              <a:rPr lang="zh-CN" altLang="en-US" sz="2400" b="1" dirty="0">
                <a:solidFill>
                  <a:srgbClr val="FF0000"/>
                </a:solidFill>
                <a:latin typeface="Times New Roman" panose="02020603050405020304" pitchFamily="18" charset="0"/>
                <a:ea typeface="黑体" panose="02010609060101010101" pitchFamily="49" charset="-122"/>
              </a:rPr>
              <a:t>四会</a:t>
            </a:r>
            <a:r>
              <a:rPr lang="en-US" altLang="zh-CN" sz="2400" b="1" dirty="0">
                <a:solidFill>
                  <a:srgbClr val="FF0000"/>
                </a:solidFill>
                <a:latin typeface="Times New Roman" panose="02020603050405020304" pitchFamily="18" charset="0"/>
                <a:ea typeface="黑体" panose="02010609060101010101" pitchFamily="49" charset="-122"/>
              </a:rPr>
              <a:t>】</a:t>
            </a:r>
            <a:endParaRPr lang="zh-CN" altLang="en-US" sz="2400" b="1" dirty="0">
              <a:solidFill>
                <a:srgbClr val="FF0000"/>
              </a:solidFill>
              <a:latin typeface="Times New Roman" panose="02020603050405020304" pitchFamily="18" charset="0"/>
              <a:ea typeface="黑体" panose="02010609060101010101" pitchFamily="49" charset="-122"/>
            </a:endParaRPr>
          </a:p>
        </p:txBody>
      </p:sp>
      <p:sp>
        <p:nvSpPr>
          <p:cNvPr id="8202" name="矩形 2"/>
          <p:cNvSpPr>
            <a:spLocks noChangeArrowheads="1"/>
          </p:cNvSpPr>
          <p:nvPr/>
        </p:nvSpPr>
        <p:spPr bwMode="auto">
          <a:xfrm>
            <a:off x="1163638" y="4668838"/>
            <a:ext cx="111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000000"/>
                </a:solidFill>
                <a:latin typeface="Times New Roman" panose="02020603050405020304" pitchFamily="18" charset="0"/>
                <a:ea typeface="黑体" panose="02010609060101010101" pitchFamily="49" charset="-122"/>
              </a:rPr>
              <a:t>例句：</a:t>
            </a:r>
            <a:endParaRPr lang="zh-CN" altLang="en-US" dirty="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2">
                                            <p:txEl>
                                              <p:pRg st="0" end="0"/>
                                            </p:txEl>
                                          </p:spTgt>
                                        </p:tgtEl>
                                        <p:attrNameLst>
                                          <p:attrName>style.visibility</p:attrName>
                                        </p:attrNameLst>
                                      </p:cBhvr>
                                      <p:to>
                                        <p:strVal val="visible"/>
                                      </p:to>
                                    </p:set>
                                    <p:animEffect transition="in" filter="wipe(left)">
                                      <p:cBhvr>
                                        <p:cTn id="7" dur="500"/>
                                        <p:tgtEl>
                                          <p:spTgt spid="718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82">
                                            <p:txEl>
                                              <p:pRg st="1" end="1"/>
                                            </p:txEl>
                                          </p:spTgt>
                                        </p:tgtEl>
                                        <p:attrNameLst>
                                          <p:attrName>style.visibility</p:attrName>
                                        </p:attrNameLst>
                                      </p:cBhvr>
                                      <p:to>
                                        <p:strVal val="visible"/>
                                      </p:to>
                                    </p:set>
                                    <p:animEffect transition="in" filter="wipe(left)">
                                      <p:cBhvr>
                                        <p:cTn id="11" dur="500"/>
                                        <p:tgtEl>
                                          <p:spTgt spid="71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9219"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13" name="TextBox 8"/>
          <p:cNvSpPr txBox="1">
            <a:spLocks noChangeArrowheads="1"/>
          </p:cNvSpPr>
          <p:nvPr/>
        </p:nvSpPr>
        <p:spPr bwMode="auto">
          <a:xfrm>
            <a:off x="2592388" y="3892550"/>
            <a:ext cx="6142037"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70000"/>
              </a:lnSpc>
            </a:pPr>
            <a:r>
              <a:rPr lang="zh-CN" altLang="en-US" sz="2400" b="1" dirty="0">
                <a:latin typeface="Times New Roman" panose="02020603050405020304" pitchFamily="18" charset="0"/>
                <a:ea typeface="黑体" panose="02010609060101010101" pitchFamily="49" charset="-122"/>
              </a:rPr>
              <a:t>太阳升起后吃了东西，就是打破 </a:t>
            </a:r>
            <a:r>
              <a:rPr lang="en-US" altLang="zh-CN" sz="2400" b="1" dirty="0">
                <a:latin typeface="Times New Roman" panose="02020603050405020304" pitchFamily="18" charset="0"/>
                <a:ea typeface="黑体" panose="02010609060101010101" pitchFamily="49" charset="-122"/>
              </a:rPr>
              <a:t>(break) </a:t>
            </a:r>
            <a:r>
              <a:rPr lang="zh-CN" altLang="en-US" sz="2400" b="1" dirty="0">
                <a:latin typeface="Times New Roman" panose="02020603050405020304" pitchFamily="18" charset="0"/>
                <a:ea typeface="黑体" panose="02010609060101010101" pitchFamily="49" charset="-122"/>
              </a:rPr>
              <a:t>了</a:t>
            </a:r>
          </a:p>
          <a:p>
            <a:pPr eaLnBrk="0" hangingPunct="0">
              <a:lnSpc>
                <a:spcPct val="170000"/>
              </a:lnSpc>
            </a:pPr>
            <a:r>
              <a:rPr lang="zh-CN" altLang="en-US" sz="2400" b="1" dirty="0">
                <a:latin typeface="Times New Roman" panose="02020603050405020304" pitchFamily="18" charset="0"/>
                <a:ea typeface="黑体" panose="02010609060101010101" pitchFamily="49" charset="-122"/>
              </a:rPr>
              <a:t>禁食 </a:t>
            </a:r>
            <a:r>
              <a:rPr lang="en-US" altLang="zh-CN" sz="2400" b="1" dirty="0">
                <a:latin typeface="Times New Roman" panose="02020603050405020304" pitchFamily="18" charset="0"/>
                <a:ea typeface="黑体" panose="02010609060101010101" pitchFamily="49" charset="-122"/>
              </a:rPr>
              <a:t>(fast)</a:t>
            </a:r>
            <a:r>
              <a:rPr lang="zh-CN" altLang="en-US" sz="2400" b="1" dirty="0">
                <a:latin typeface="Times New Roman" panose="02020603050405020304" pitchFamily="18" charset="0"/>
                <a:ea typeface="黑体" panose="02010609060101010101" pitchFamily="49" charset="-122"/>
              </a:rPr>
              <a:t>。</a:t>
            </a:r>
            <a:endParaRPr lang="en-US" altLang="zh-CN" sz="2400" b="1" dirty="0">
              <a:latin typeface="Times New Roman" panose="02020603050405020304" pitchFamily="18" charset="0"/>
              <a:ea typeface="黑体" panose="02010609060101010101" pitchFamily="49" charset="-122"/>
            </a:endParaRPr>
          </a:p>
        </p:txBody>
      </p:sp>
      <p:grpSp>
        <p:nvGrpSpPr>
          <p:cNvPr id="9221" name="组合 26"/>
          <p:cNvGrpSpPr/>
          <p:nvPr/>
        </p:nvGrpSpPr>
        <p:grpSpPr bwMode="auto">
          <a:xfrm>
            <a:off x="733425" y="3940175"/>
            <a:ext cx="1990725" cy="558800"/>
            <a:chOff x="1240451" y="4806948"/>
            <a:chExt cx="1987696" cy="560730"/>
          </a:xfrm>
        </p:grpSpPr>
        <p:sp>
          <p:nvSpPr>
            <p:cNvPr id="9222" name="TextBox 3"/>
            <p:cNvSpPr txBox="1">
              <a:spLocks noChangeArrowheads="1"/>
            </p:cNvSpPr>
            <p:nvPr/>
          </p:nvSpPr>
          <p:spPr bwMode="auto">
            <a:xfrm>
              <a:off x="1476389" y="4806948"/>
              <a:ext cx="1751758" cy="56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b="1" dirty="0">
                  <a:solidFill>
                    <a:srgbClr val="0000FF"/>
                  </a:solidFill>
                  <a:latin typeface="黑体" panose="02010609060101010101" pitchFamily="49" charset="-122"/>
                  <a:ea typeface="黑体" panose="02010609060101010101" pitchFamily="49" charset="-122"/>
                </a:rPr>
                <a:t>魔法记忆</a:t>
              </a:r>
              <a:r>
                <a:rPr lang="en-US" altLang="zh-CN" sz="2400" b="1" dirty="0">
                  <a:solidFill>
                    <a:srgbClr val="0000FF"/>
                  </a:solidFill>
                  <a:latin typeface="黑体" panose="02010609060101010101" pitchFamily="49" charset="-122"/>
                  <a:ea typeface="黑体" panose="02010609060101010101" pitchFamily="49" charset="-122"/>
                </a:rPr>
                <a:t>:</a:t>
              </a:r>
              <a:endParaRPr lang="zh-CN" altLang="en-US" sz="2400" b="1" dirty="0">
                <a:solidFill>
                  <a:srgbClr val="0000FF"/>
                </a:solidFill>
                <a:latin typeface="黑体" panose="02010609060101010101" pitchFamily="49" charset="-122"/>
                <a:ea typeface="黑体" panose="02010609060101010101" pitchFamily="49" charset="-122"/>
              </a:endParaRPr>
            </a:p>
          </p:txBody>
        </p:sp>
        <p:pic>
          <p:nvPicPr>
            <p:cNvPr id="9223" name="图片 14" descr="花盆.png"/>
            <p:cNvPicPr>
              <a:picLocks noChangeAspect="1" noChangeArrowheads="1"/>
            </p:cNvPicPr>
            <p:nvPr/>
          </p:nvPicPr>
          <p:blipFill>
            <a:blip r:embed="rId3" cstate="email"/>
            <a:srcRect/>
            <a:stretch>
              <a:fillRect/>
            </a:stretch>
          </p:blipFill>
          <p:spPr bwMode="auto">
            <a:xfrm>
              <a:off x="1240451" y="4967248"/>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4" name="矩形 16"/>
          <p:cNvSpPr>
            <a:spLocks noChangeArrowheads="1"/>
          </p:cNvSpPr>
          <p:nvPr/>
        </p:nvSpPr>
        <p:spPr bwMode="auto">
          <a:xfrm>
            <a:off x="622300" y="2063750"/>
            <a:ext cx="204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400" b="1" dirty="0">
                <a:solidFill>
                  <a:srgbClr val="3333FF"/>
                </a:solidFill>
                <a:latin typeface="Times New Roman" panose="02020603050405020304" pitchFamily="18" charset="0"/>
                <a:ea typeface="黑体" panose="02010609060101010101" pitchFamily="49" charset="-122"/>
              </a:rPr>
              <a:t>加法记忆法：</a:t>
            </a:r>
            <a:endParaRPr lang="zh-CN" altLang="en-US" dirty="0">
              <a:ea typeface="黑体" panose="02010609060101010101" pitchFamily="49" charset="-122"/>
            </a:endParaRPr>
          </a:p>
        </p:txBody>
      </p:sp>
      <p:sp>
        <p:nvSpPr>
          <p:cNvPr id="18" name="矩形 1"/>
          <p:cNvSpPr>
            <a:spLocks noChangeArrowheads="1"/>
          </p:cNvSpPr>
          <p:nvPr/>
        </p:nvSpPr>
        <p:spPr bwMode="auto">
          <a:xfrm>
            <a:off x="2544763" y="1905000"/>
            <a:ext cx="569595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70000"/>
              </a:lnSpc>
              <a:buFontTx/>
              <a:buNone/>
              <a:defRPr/>
            </a:pP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break</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（打碎）＋ </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fast</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（快）＝ </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breakfast</a:t>
            </a:r>
          </a:p>
          <a:p>
            <a:pPr>
              <a:lnSpc>
                <a:spcPct val="170000"/>
              </a:lnSpc>
              <a:buFontTx/>
              <a:buNone/>
              <a:defRPr/>
            </a:pP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短语：</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have breakfast </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吃早餐 </a:t>
            </a:r>
            <a:endPar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900430">
              <a:lnSpc>
                <a:spcPct val="170000"/>
              </a:lnSpc>
              <a:buFontTx/>
              <a:buNone/>
              <a:defRPr/>
            </a:pP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make breakfast </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做早餐</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90"/>
                                          </p:val>
                                        </p:tav>
                                        <p:tav tm="100000">
                                          <p:val>
                                            <p:fltVal val="0"/>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图片 6"/>
          <p:cNvPicPr>
            <a:picLocks noChangeAspect="1" noChangeArrowheads="1"/>
          </p:cNvPicPr>
          <p:nvPr/>
        </p:nvPicPr>
        <p:blipFill>
          <a:blip r:embed="rId3"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0243"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10244" name="TextBox 1"/>
          <p:cNvSpPr txBox="1">
            <a:spLocks noChangeArrowheads="1"/>
          </p:cNvSpPr>
          <p:nvPr/>
        </p:nvSpPr>
        <p:spPr bwMode="auto">
          <a:xfrm>
            <a:off x="898525" y="1449388"/>
            <a:ext cx="49720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ts val="4000"/>
              </a:lnSpc>
            </a:pPr>
            <a:r>
              <a:rPr lang="zh-CN" altLang="en-US" sz="2400" b="1">
                <a:solidFill>
                  <a:srgbClr val="FF0000"/>
                </a:solidFill>
                <a:latin typeface="黑体" panose="02010609060101010101" pitchFamily="49" charset="-122"/>
                <a:ea typeface="黑体" panose="02010609060101010101" pitchFamily="49" charset="-122"/>
              </a:rPr>
              <a:t>快快长大：</a:t>
            </a:r>
            <a:r>
              <a:rPr lang="zh-CN" altLang="en-US" sz="2400" b="1">
                <a:latin typeface="黑体" panose="02010609060101010101" pitchFamily="49" charset="-122"/>
                <a:ea typeface="黑体" panose="02010609060101010101" pitchFamily="49" charset="-122"/>
              </a:rPr>
              <a:t>早餐的重要性</a:t>
            </a:r>
          </a:p>
        </p:txBody>
      </p:sp>
      <p:sp>
        <p:nvSpPr>
          <p:cNvPr id="16" name="TextBox 1"/>
          <p:cNvSpPr txBox="1">
            <a:spLocks noChangeArrowheads="1"/>
          </p:cNvSpPr>
          <p:nvPr/>
        </p:nvSpPr>
        <p:spPr bwMode="auto">
          <a:xfrm>
            <a:off x="1019175" y="2413000"/>
            <a:ext cx="73914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627380" eaLnBrk="1" hangingPunct="1">
              <a:lnSpc>
                <a:spcPct val="150000"/>
              </a:lnSpc>
              <a:buFontTx/>
              <a:buNone/>
              <a:defRPr/>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早餐是一天中最重要的一餐。早餐所提供的热</a:t>
            </a:r>
          </a:p>
          <a:p>
            <a:pPr eaLnBrk="1" hangingPunct="1">
              <a:lnSpc>
                <a:spcPct val="150000"/>
              </a:lnSpc>
              <a:buFontTx/>
              <a:buNone/>
              <a:defRPr/>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量占全天的</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30%</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，而早餐营养的摄入不足很难在午</a:t>
            </a:r>
          </a:p>
          <a:p>
            <a:pPr eaLnBrk="1" hangingPunct="1">
              <a:lnSpc>
                <a:spcPct val="150000"/>
              </a:lnSpc>
              <a:buFontTx/>
              <a:buNone/>
              <a:defRPr/>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餐和晚餐中补充回来。</a:t>
            </a:r>
          </a:p>
        </p:txBody>
      </p:sp>
      <p:pic>
        <p:nvPicPr>
          <p:cNvPr id="10246" name="图片 2" descr="hr_039.jpg"/>
          <p:cNvPicPr>
            <a:picLocks noChangeAspect="1" noChangeArrowheads="1"/>
          </p:cNvPicPr>
          <p:nvPr/>
        </p:nvPicPr>
        <p:blipFill>
          <a:blip r:embed="rId4"/>
          <a:srcRect/>
          <a:stretch>
            <a:fillRect/>
          </a:stretch>
        </p:blipFill>
        <p:spPr bwMode="auto">
          <a:xfrm>
            <a:off x="919163" y="2051050"/>
            <a:ext cx="46005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p:cNvPicPr>
            <a:picLocks noChangeAspect="1" noChangeArrowheads="1"/>
          </p:cNvPicPr>
          <p:nvPr/>
        </p:nvPicPr>
        <p:blipFill>
          <a:blip r:embed="rId5" cstate="email"/>
          <a:srcRect/>
          <a:stretch>
            <a:fillRect/>
          </a:stretch>
        </p:blipFill>
        <p:spPr bwMode="auto">
          <a:xfrm>
            <a:off x="1292225" y="4449763"/>
            <a:ext cx="2282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noChangeArrowheads="1"/>
          </p:cNvPicPr>
          <p:nvPr/>
        </p:nvPicPr>
        <p:blipFill>
          <a:blip r:embed="rId6" cstate="email"/>
          <a:srcRect/>
          <a:stretch>
            <a:fillRect/>
          </a:stretch>
        </p:blipFill>
        <p:spPr bwMode="auto">
          <a:xfrm>
            <a:off x="3776663" y="4468813"/>
            <a:ext cx="18161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4"/>
          <p:cNvPicPr>
            <a:picLocks noChangeAspect="1" noChangeArrowheads="1"/>
          </p:cNvPicPr>
          <p:nvPr/>
        </p:nvPicPr>
        <p:blipFill>
          <a:blip r:embed="rId7" cstate="email"/>
          <a:srcRect/>
          <a:stretch>
            <a:fillRect/>
          </a:stretch>
        </p:blipFill>
        <p:spPr bwMode="auto">
          <a:xfrm>
            <a:off x="5938838" y="4449763"/>
            <a:ext cx="1970087"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2291"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15" name="TextBox 8"/>
          <p:cNvSpPr txBox="1">
            <a:spLocks noChangeArrowheads="1"/>
          </p:cNvSpPr>
          <p:nvPr/>
        </p:nvSpPr>
        <p:spPr bwMode="auto">
          <a:xfrm>
            <a:off x="2211388" y="3051175"/>
            <a:ext cx="62499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200000"/>
              </a:lnSpc>
            </a:pPr>
            <a:r>
              <a:rPr lang="zh-CN" altLang="en-US" sz="2400" b="1">
                <a:latin typeface="Times New Roman" panose="02020603050405020304" pitchFamily="18" charset="0"/>
                <a:ea typeface="黑体" panose="02010609060101010101" pitchFamily="49" charset="-122"/>
              </a:rPr>
              <a:t>后面跟可数名词的复数形式或不可数名词。</a:t>
            </a:r>
            <a:endParaRPr lang="en-US" altLang="zh-CN" sz="2400" b="1">
              <a:latin typeface="Times New Roman" panose="02020603050405020304" pitchFamily="18" charset="0"/>
              <a:ea typeface="黑体" panose="02010609060101010101" pitchFamily="49" charset="-122"/>
            </a:endParaRPr>
          </a:p>
          <a:p>
            <a:pPr eaLnBrk="0" hangingPunct="0">
              <a:lnSpc>
                <a:spcPct val="200000"/>
              </a:lnSpc>
            </a:pPr>
            <a:r>
              <a:rPr lang="en-US" altLang="zh-CN" sz="2400" b="1">
                <a:latin typeface="Times New Roman" panose="02020603050405020304" pitchFamily="18" charset="0"/>
                <a:ea typeface="黑体" panose="02010609060101010101" pitchFamily="49" charset="-122"/>
              </a:rPr>
              <a:t>come (</a:t>
            </a:r>
            <a:r>
              <a:rPr lang="en-US" altLang="zh-CN" sz="2400" b="1" i="1">
                <a:latin typeface="Times New Roman" panose="02020603050405020304" pitchFamily="18" charset="0"/>
                <a:ea typeface="黑体" panose="02010609060101010101" pitchFamily="49" charset="-122"/>
              </a:rPr>
              <a:t>v.</a:t>
            </a:r>
            <a:r>
              <a:rPr lang="en-US" altLang="zh-CN" sz="2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来         </a:t>
            </a:r>
            <a:r>
              <a:rPr lang="en-US" altLang="zh-CN" sz="2400" b="1">
                <a:latin typeface="Times New Roman" panose="02020603050405020304" pitchFamily="18" charset="0"/>
                <a:ea typeface="黑体" panose="02010609060101010101" pitchFamily="49" charset="-122"/>
              </a:rPr>
              <a:t>home (</a:t>
            </a:r>
            <a:r>
              <a:rPr lang="en-US" altLang="zh-CN" sz="2400" b="1" i="1">
                <a:latin typeface="Times New Roman" panose="02020603050405020304" pitchFamily="18" charset="0"/>
                <a:ea typeface="黑体" panose="02010609060101010101" pitchFamily="49" charset="-122"/>
              </a:rPr>
              <a:t>adv. &amp; n.</a:t>
            </a:r>
            <a:r>
              <a:rPr lang="en-US" altLang="zh-CN" sz="2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在家；家</a:t>
            </a:r>
          </a:p>
          <a:p>
            <a:pPr eaLnBrk="0" hangingPunct="0">
              <a:lnSpc>
                <a:spcPct val="200000"/>
              </a:lnSpc>
            </a:pPr>
            <a:r>
              <a:rPr lang="en-US" altLang="zh-CN" sz="2400" b="1">
                <a:latin typeface="Times New Roman" panose="02020603050405020304" pitchFamily="18" charset="0"/>
                <a:ea typeface="黑体" panose="02010609060101010101" pitchFamily="49" charset="-122"/>
              </a:rPr>
              <a:t>same (</a:t>
            </a:r>
            <a:r>
              <a:rPr lang="en-US" altLang="zh-CN" sz="2400" b="1" i="1">
                <a:latin typeface="Times New Roman" panose="02020603050405020304" pitchFamily="18" charset="0"/>
                <a:ea typeface="黑体" panose="02010609060101010101" pitchFamily="49" charset="-122"/>
              </a:rPr>
              <a:t>adj.</a:t>
            </a:r>
            <a:r>
              <a:rPr lang="en-US" altLang="zh-CN" sz="2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相同的</a:t>
            </a:r>
            <a:endParaRPr lang="en-US" altLang="zh-CN" sz="2400" b="1">
              <a:latin typeface="Times New Roman" panose="02020603050405020304" pitchFamily="18" charset="0"/>
              <a:ea typeface="黑体" panose="02010609060101010101" pitchFamily="49" charset="-122"/>
            </a:endParaRPr>
          </a:p>
        </p:txBody>
      </p:sp>
      <p:sp>
        <p:nvSpPr>
          <p:cNvPr id="16" name="TextBox 8"/>
          <p:cNvSpPr txBox="1">
            <a:spLocks noChangeArrowheads="1"/>
          </p:cNvSpPr>
          <p:nvPr/>
        </p:nvSpPr>
        <p:spPr bwMode="auto">
          <a:xfrm>
            <a:off x="2227263" y="2425700"/>
            <a:ext cx="66119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pPr>
            <a:r>
              <a:rPr lang="en-US" altLang="zh-CN" sz="2400" b="1">
                <a:latin typeface="Times New Roman" panose="02020603050405020304" pitchFamily="18" charset="0"/>
                <a:ea typeface="黑体" panose="02010609060101010101" pitchFamily="49" charset="-122"/>
              </a:rPr>
              <a:t>I have some books. </a:t>
            </a:r>
            <a:r>
              <a:rPr lang="zh-CN" altLang="en-US" sz="2400" b="1">
                <a:latin typeface="Times New Roman" panose="02020603050405020304" pitchFamily="18" charset="0"/>
                <a:ea typeface="黑体" panose="02010609060101010101" pitchFamily="49" charset="-122"/>
              </a:rPr>
              <a:t>我有一些书。</a:t>
            </a:r>
          </a:p>
        </p:txBody>
      </p:sp>
      <p:sp>
        <p:nvSpPr>
          <p:cNvPr id="12294" name="矩形 1"/>
          <p:cNvSpPr>
            <a:spLocks noChangeArrowheads="1"/>
          </p:cNvSpPr>
          <p:nvPr/>
        </p:nvSpPr>
        <p:spPr bwMode="auto">
          <a:xfrm>
            <a:off x="1192213" y="2541588"/>
            <a:ext cx="111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例句：</a:t>
            </a:r>
            <a:endParaRPr lang="zh-CN" altLang="en-US">
              <a:ea typeface="黑体" panose="02010609060101010101" pitchFamily="49" charset="-122"/>
            </a:endParaRPr>
          </a:p>
        </p:txBody>
      </p:sp>
      <p:sp>
        <p:nvSpPr>
          <p:cNvPr id="12295" name="矩形 2"/>
          <p:cNvSpPr>
            <a:spLocks noChangeArrowheads="1"/>
          </p:cNvSpPr>
          <p:nvPr/>
        </p:nvSpPr>
        <p:spPr bwMode="auto">
          <a:xfrm>
            <a:off x="1166813" y="3313113"/>
            <a:ext cx="111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发音：</a:t>
            </a:r>
            <a:endParaRPr lang="zh-CN" altLang="en-US">
              <a:ea typeface="黑体" panose="02010609060101010101" pitchFamily="49" charset="-122"/>
            </a:endParaRPr>
          </a:p>
        </p:txBody>
      </p:sp>
      <p:sp>
        <p:nvSpPr>
          <p:cNvPr id="12296" name="矩形 3"/>
          <p:cNvSpPr>
            <a:spLocks noChangeArrowheads="1"/>
          </p:cNvSpPr>
          <p:nvPr/>
        </p:nvSpPr>
        <p:spPr bwMode="auto">
          <a:xfrm>
            <a:off x="868363" y="40401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00"/>
                </a:solidFill>
                <a:latin typeface="Times New Roman" panose="02020603050405020304" pitchFamily="18" charset="0"/>
                <a:ea typeface="黑体" panose="02010609060101010101" pitchFamily="49" charset="-122"/>
              </a:rPr>
              <a:t>形近词：</a:t>
            </a:r>
            <a:endParaRPr lang="zh-CN" altLang="en-US">
              <a:ea typeface="黑体" panose="02010609060101010101" pitchFamily="49" charset="-122"/>
            </a:endParaRPr>
          </a:p>
        </p:txBody>
      </p:sp>
      <p:sp>
        <p:nvSpPr>
          <p:cNvPr id="12297" name="矩形 25"/>
          <p:cNvSpPr>
            <a:spLocks noChangeArrowheads="1"/>
          </p:cNvSpPr>
          <p:nvPr/>
        </p:nvSpPr>
        <p:spPr bwMode="auto">
          <a:xfrm>
            <a:off x="958850" y="1684338"/>
            <a:ext cx="55197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a:solidFill>
                  <a:srgbClr val="FF0000"/>
                </a:solidFill>
                <a:latin typeface="Times New Roman" panose="02020603050405020304" pitchFamily="18" charset="0"/>
                <a:ea typeface="黑体" panose="02010609060101010101" pitchFamily="49" charset="-122"/>
              </a:rPr>
              <a:t> some / sʌm/ </a:t>
            </a:r>
            <a:r>
              <a:rPr lang="en-US" altLang="zh-CN" sz="2400" b="1" i="1">
                <a:solidFill>
                  <a:srgbClr val="FF0000"/>
                </a:solidFill>
                <a:latin typeface="Times New Roman" panose="02020603050405020304" pitchFamily="18" charset="0"/>
                <a:ea typeface="黑体" panose="02010609060101010101" pitchFamily="49" charset="-122"/>
              </a:rPr>
              <a:t>adj. </a:t>
            </a:r>
            <a:r>
              <a:rPr lang="zh-CN" altLang="en-US" sz="2400" b="1">
                <a:solidFill>
                  <a:srgbClr val="FF0000"/>
                </a:solidFill>
                <a:latin typeface="Times New Roman" panose="02020603050405020304" pitchFamily="18" charset="0"/>
                <a:ea typeface="黑体" panose="02010609060101010101" pitchFamily="49" charset="-122"/>
              </a:rPr>
              <a:t>一些</a:t>
            </a:r>
            <a:r>
              <a:rPr lang="en-US" altLang="zh-CN" sz="2400" b="1">
                <a:solidFill>
                  <a:srgbClr val="FF0000"/>
                </a:solidFill>
                <a:latin typeface="Times New Roman" panose="02020603050405020304" pitchFamily="18" charset="0"/>
                <a:ea typeface="黑体" panose="02010609060101010101" pitchFamily="49" charset="-122"/>
              </a:rPr>
              <a:t>【</a:t>
            </a:r>
            <a:r>
              <a:rPr lang="zh-CN" altLang="en-US" sz="2400" b="1">
                <a:solidFill>
                  <a:srgbClr val="FF0000"/>
                </a:solidFill>
                <a:latin typeface="Times New Roman" panose="02020603050405020304" pitchFamily="18" charset="0"/>
                <a:ea typeface="黑体" panose="02010609060101010101" pitchFamily="49" charset="-122"/>
              </a:rPr>
              <a:t>三会</a:t>
            </a:r>
            <a:r>
              <a:rPr lang="en-US" altLang="zh-CN" sz="2400" b="1">
                <a:solidFill>
                  <a:srgbClr val="FF0000"/>
                </a:solidFill>
                <a:latin typeface="Times New Roman" panose="02020603050405020304" pitchFamily="18" charset="0"/>
                <a:ea typeface="黑体" panose="02010609060101010101" pitchFamily="49" charset="-122"/>
              </a:rPr>
              <a:t>】</a:t>
            </a:r>
            <a:endParaRPr lang="zh-CN" altLang="en-US" sz="2400" b="1">
              <a:solidFill>
                <a:srgbClr val="FF0000"/>
              </a:solidFill>
              <a:latin typeface="Times New Roman" panose="02020603050405020304" pitchFamily="18" charset="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wipe(left)">
                                      <p:cBhvr>
                                        <p:cTn id="2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图片 6"/>
          <p:cNvPicPr>
            <a:picLocks noChangeAspect="1" noChangeArrowheads="1"/>
          </p:cNvPicPr>
          <p:nvPr/>
        </p:nvPicPr>
        <p:blipFill>
          <a:blip r:embed="rId2" cstate="email"/>
          <a:srcRect/>
          <a:stretch>
            <a:fillRect/>
          </a:stretch>
        </p:blipFill>
        <p:spPr bwMode="auto">
          <a:xfrm>
            <a:off x="3284538" y="352425"/>
            <a:ext cx="25860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7026275" y="1154113"/>
            <a:ext cx="188436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kumimoji="1" lang="zh-CN" altLang="en-US"/>
          </a:p>
        </p:txBody>
      </p:sp>
      <p:sp>
        <p:nvSpPr>
          <p:cNvPr id="13315" name="文本框 26"/>
          <p:cNvSpPr txBox="1">
            <a:spLocks noChangeArrowheads="1"/>
          </p:cNvSpPr>
          <p:nvPr/>
        </p:nvSpPr>
        <p:spPr bwMode="auto">
          <a:xfrm>
            <a:off x="7115175" y="1154113"/>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latin typeface="楷体" panose="02010609060101010101" pitchFamily="49" charset="-122"/>
                <a:ea typeface="楷体" panose="02010609060101010101" pitchFamily="49" charset="-122"/>
              </a:rPr>
              <a:t>讲解</a:t>
            </a:r>
          </a:p>
        </p:txBody>
      </p:sp>
      <p:sp>
        <p:nvSpPr>
          <p:cNvPr id="15" name="TextBox 8"/>
          <p:cNvSpPr txBox="1">
            <a:spLocks noChangeArrowheads="1"/>
          </p:cNvSpPr>
          <p:nvPr/>
        </p:nvSpPr>
        <p:spPr bwMode="auto">
          <a:xfrm>
            <a:off x="719138" y="2273300"/>
            <a:ext cx="7934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80000"/>
              </a:lnSpc>
            </a:pPr>
            <a:r>
              <a:rPr lang="zh-CN" altLang="en-US" sz="2400" b="1">
                <a:latin typeface="Times New Roman" panose="02020603050405020304" pitchFamily="18" charset="0"/>
                <a:ea typeface="黑体" panose="02010609060101010101" pitchFamily="49" charset="-122"/>
              </a:rPr>
              <a:t>问句的句型结构为“</a:t>
            </a:r>
            <a:r>
              <a:rPr lang="en-US" altLang="zh-CN" sz="2400" b="1">
                <a:latin typeface="Times New Roman" panose="02020603050405020304" pitchFamily="18" charset="0"/>
                <a:ea typeface="黑体" panose="02010609060101010101" pitchFamily="49" charset="-122"/>
              </a:rPr>
              <a:t>What would you like for + </a:t>
            </a:r>
            <a:r>
              <a:rPr lang="zh-CN" altLang="en-US" sz="2400" b="1">
                <a:latin typeface="Times New Roman" panose="02020603050405020304" pitchFamily="18" charset="0"/>
                <a:ea typeface="黑体" panose="02010609060101010101" pitchFamily="49" charset="-122"/>
              </a:rPr>
              <a:t>三餐名</a:t>
            </a:r>
          </a:p>
          <a:p>
            <a:pPr eaLnBrk="0" hangingPunct="0">
              <a:lnSpc>
                <a:spcPct val="180000"/>
              </a:lnSpc>
            </a:pPr>
            <a:r>
              <a:rPr lang="zh-CN" altLang="en-US" sz="2400" b="1">
                <a:latin typeface="Times New Roman" panose="02020603050405020304" pitchFamily="18" charset="0"/>
                <a:ea typeface="黑体" panose="02010609060101010101" pitchFamily="49" charset="-122"/>
              </a:rPr>
              <a:t>词</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”，意为“</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你想吃</a:t>
            </a:r>
            <a:r>
              <a:rPr lang="en-US" altLang="zh-CN" sz="2400" b="1">
                <a:latin typeface="Times New Roman" panose="02020603050405020304" pitchFamily="18" charset="0"/>
                <a:ea typeface="黑体" panose="02010609060101010101" pitchFamily="49" charset="-122"/>
              </a:rPr>
              <a:t>/ </a:t>
            </a:r>
            <a:r>
              <a:rPr lang="zh-CN" altLang="en-US" sz="2400" b="1">
                <a:latin typeface="Times New Roman" panose="02020603050405020304" pitchFamily="18" charset="0"/>
                <a:ea typeface="黑体" panose="02010609060101010101" pitchFamily="49" charset="-122"/>
              </a:rPr>
              <a:t>喝什么</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”其中</a:t>
            </a:r>
            <a:r>
              <a:rPr lang="en-US" altLang="zh-CN" sz="2400" b="1">
                <a:latin typeface="Times New Roman" panose="02020603050405020304" pitchFamily="18" charset="0"/>
                <a:ea typeface="黑体" panose="02010609060101010101" pitchFamily="49" charset="-122"/>
              </a:rPr>
              <a:t>what </a:t>
            </a:r>
            <a:r>
              <a:rPr lang="zh-CN" altLang="en-US" sz="2400" b="1">
                <a:latin typeface="Times New Roman" panose="02020603050405020304" pitchFamily="18" charset="0"/>
                <a:ea typeface="黑体" panose="02010609060101010101" pitchFamily="49" charset="-122"/>
              </a:rPr>
              <a:t>意思是“</a:t>
            </a:r>
            <a:endParaRPr lang="en-US" altLang="zh-CN" sz="2400" b="1">
              <a:latin typeface="Times New Roman" panose="02020603050405020304" pitchFamily="18" charset="0"/>
              <a:ea typeface="黑体" panose="02010609060101010101" pitchFamily="49" charset="-122"/>
            </a:endParaRPr>
          </a:p>
          <a:p>
            <a:pPr eaLnBrk="0" hangingPunct="0">
              <a:lnSpc>
                <a:spcPct val="180000"/>
              </a:lnSpc>
            </a:pPr>
            <a:r>
              <a:rPr lang="zh-CN" altLang="en-US" sz="2400" b="1">
                <a:latin typeface="Times New Roman" panose="02020603050405020304" pitchFamily="18" charset="0"/>
                <a:ea typeface="黑体" panose="02010609060101010101" pitchFamily="49" charset="-122"/>
              </a:rPr>
              <a:t>什么”，位于句首，引导特殊疑问句。</a:t>
            </a:r>
            <a:r>
              <a:rPr lang="en-US" altLang="zh-CN" sz="2400" b="1">
                <a:latin typeface="Times New Roman" panose="02020603050405020304" pitchFamily="18" charset="0"/>
                <a:ea typeface="黑体" panose="02010609060101010101" pitchFamily="49" charset="-122"/>
              </a:rPr>
              <a:t>would like </a:t>
            </a:r>
            <a:r>
              <a:rPr lang="zh-CN" altLang="en-US" sz="2400" b="1">
                <a:latin typeface="Times New Roman" panose="02020603050405020304" pitchFamily="18" charset="0"/>
                <a:ea typeface="黑体" panose="02010609060101010101" pitchFamily="49" charset="-122"/>
              </a:rPr>
              <a:t>是固定</a:t>
            </a:r>
            <a:endParaRPr lang="en-US" altLang="zh-CN" sz="2400" b="1">
              <a:latin typeface="Times New Roman" panose="02020603050405020304" pitchFamily="18" charset="0"/>
              <a:ea typeface="黑体" panose="02010609060101010101" pitchFamily="49" charset="-122"/>
            </a:endParaRPr>
          </a:p>
          <a:p>
            <a:pPr eaLnBrk="0" hangingPunct="0">
              <a:lnSpc>
                <a:spcPct val="180000"/>
              </a:lnSpc>
            </a:pPr>
            <a:r>
              <a:rPr lang="zh-CN" altLang="en-US" sz="2400" b="1">
                <a:latin typeface="Times New Roman" panose="02020603050405020304" pitchFamily="18" charset="0"/>
                <a:ea typeface="黑体" panose="02010609060101010101" pitchFamily="49" charset="-122"/>
              </a:rPr>
              <a:t>搭配，意思是“想要”， 它没有人称和数的变化。答语为</a:t>
            </a:r>
            <a:endParaRPr lang="en-US" altLang="zh-CN" sz="2400" b="1">
              <a:latin typeface="Times New Roman" panose="02020603050405020304" pitchFamily="18" charset="0"/>
              <a:ea typeface="黑体" panose="02010609060101010101" pitchFamily="49" charset="-122"/>
            </a:endParaRPr>
          </a:p>
          <a:p>
            <a:pPr eaLnBrk="0" hangingPunct="0">
              <a:lnSpc>
                <a:spcPct val="180000"/>
              </a:lnSpc>
            </a:pPr>
            <a:r>
              <a:rPr lang="zh-CN" altLang="en-US" sz="2400" b="1">
                <a:latin typeface="Times New Roman" panose="02020603050405020304" pitchFamily="18" charset="0"/>
                <a:ea typeface="黑体" panose="02010609060101010101" pitchFamily="49" charset="-122"/>
              </a:rPr>
              <a:t>“</a:t>
            </a:r>
            <a:r>
              <a:rPr lang="en-US" altLang="zh-CN" sz="2400" b="1">
                <a:latin typeface="Times New Roman" panose="02020603050405020304" pitchFamily="18" charset="0"/>
                <a:ea typeface="黑体" panose="02010609060101010101" pitchFamily="49" charset="-122"/>
              </a:rPr>
              <a:t>I’d like +</a:t>
            </a:r>
            <a:r>
              <a:rPr lang="zh-CN" altLang="en-US" sz="2400" b="1">
                <a:latin typeface="Times New Roman" panose="02020603050405020304" pitchFamily="18" charset="0"/>
                <a:ea typeface="黑体" panose="02010609060101010101" pitchFamily="49" charset="-122"/>
              </a:rPr>
              <a:t>饮食类名词</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，意为“我想吃</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喝</a:t>
            </a:r>
            <a:r>
              <a:rPr lang="en-US" altLang="zh-CN" sz="2400" b="1">
                <a:latin typeface="Times New Roman" panose="02020603050405020304" pitchFamily="18" charset="0"/>
                <a:ea typeface="黑体" panose="02010609060101010101" pitchFamily="49" charset="-122"/>
              </a:rPr>
              <a:t>……”</a:t>
            </a:r>
            <a:r>
              <a:rPr lang="zh-CN" altLang="en-US" sz="2400" b="1">
                <a:latin typeface="Times New Roman" panose="02020603050405020304" pitchFamily="18" charset="0"/>
                <a:ea typeface="黑体" panose="02010609060101010101" pitchFamily="49" charset="-122"/>
              </a:rPr>
              <a:t>。</a:t>
            </a:r>
            <a:endParaRPr lang="en-US" altLang="zh-CN" sz="2400" b="1">
              <a:latin typeface="Times New Roman" panose="02020603050405020304" pitchFamily="18" charset="0"/>
              <a:ea typeface="黑体" panose="02010609060101010101" pitchFamily="49" charset="-122"/>
            </a:endParaRPr>
          </a:p>
        </p:txBody>
      </p:sp>
      <p:sp>
        <p:nvSpPr>
          <p:cNvPr id="13317" name="矩形 25"/>
          <p:cNvSpPr>
            <a:spLocks noChangeArrowheads="1"/>
          </p:cNvSpPr>
          <p:nvPr/>
        </p:nvSpPr>
        <p:spPr bwMode="auto">
          <a:xfrm>
            <a:off x="658813" y="1601788"/>
            <a:ext cx="55197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solidFill>
                  <a:srgbClr val="FF0000"/>
                </a:solidFill>
                <a:latin typeface="Times New Roman" panose="02020603050405020304" pitchFamily="18" charset="0"/>
                <a:ea typeface="黑体" panose="02010609060101010101" pitchFamily="49" charset="-122"/>
              </a:rPr>
              <a:t>询问三餐想要吃</a:t>
            </a:r>
            <a:r>
              <a:rPr lang="en-US" altLang="zh-CN" sz="2400" b="1">
                <a:solidFill>
                  <a:srgbClr val="FF0000"/>
                </a:solidFill>
                <a:latin typeface="Times New Roman" panose="02020603050405020304" pitchFamily="18" charset="0"/>
                <a:ea typeface="黑体" panose="02010609060101010101" pitchFamily="49" charset="-122"/>
              </a:rPr>
              <a:t>/ </a:t>
            </a:r>
            <a:r>
              <a:rPr lang="zh-CN" altLang="en-US" sz="2400" b="1">
                <a:solidFill>
                  <a:srgbClr val="FF0000"/>
                </a:solidFill>
                <a:latin typeface="Times New Roman" panose="02020603050405020304" pitchFamily="18" charset="0"/>
                <a:ea typeface="黑体" panose="02010609060101010101" pitchFamily="49" charset="-122"/>
              </a:rPr>
              <a:t>喝什么的句型及回答</a:t>
            </a:r>
          </a:p>
        </p:txBody>
      </p:sp>
      <p:pic>
        <p:nvPicPr>
          <p:cNvPr id="13318" name="图片 2"/>
          <p:cNvPicPr>
            <a:picLocks noChangeAspect="1" noChangeArrowheads="1"/>
          </p:cNvPicPr>
          <p:nvPr/>
        </p:nvPicPr>
        <p:blipFill>
          <a:blip r:embed="rId3" cstate="email"/>
          <a:srcRect/>
          <a:stretch>
            <a:fillRect/>
          </a:stretch>
        </p:blipFill>
        <p:spPr bwMode="auto">
          <a:xfrm>
            <a:off x="5986463" y="1601788"/>
            <a:ext cx="1143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wipe(left)">
                                      <p:cBhvr>
                                        <p:cTn id="19" dur="500"/>
                                        <p:tgtEl>
                                          <p:spTgt spid="1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wipe(left)">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theme/theme1.xml><?xml version="1.0" encoding="utf-8"?>
<a:theme xmlns:a="http://schemas.openxmlformats.org/drawingml/2006/main" name="WWW.2PPT.COM&#10;">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1390</Words>
  <Application>Microsoft Office PowerPoint</Application>
  <PresentationFormat>全屏显示(4:3)</PresentationFormat>
  <Paragraphs>182</Paragraphs>
  <Slides>23</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Adobe 黑体 Std R</vt:lpstr>
      <vt:lpstr>Kozuka Gothic Pro H</vt:lpstr>
      <vt:lpstr>Malgun Gothic</vt:lpstr>
      <vt:lpstr>方正大黑简体</vt:lpstr>
      <vt:lpstr>黑体</vt:lpstr>
      <vt:lpstr>楷体</vt:lpstr>
      <vt:lpstr>宋体</vt:lpstr>
      <vt:lpstr>微软雅黑</vt:lpstr>
      <vt:lpstr>Arial</vt:lpstr>
      <vt:lpstr>Arial Black</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2016-01-15T00:46:00Z</dcterms:created>
  <dcterms:modified xsi:type="dcterms:W3CDTF">2023-01-16T13:31:33Z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A0556D0648414ACFB1B4CF51C8B6CB9D</vt:lpwstr>
  </property>
  <property fmtid="{A09F084E-AD41-489F-8076-AA5BE3082BCA}" pid="100">
    <vt:ui4>5</vt:ui4>
  </property>
  <property fmtid="{64440492-4C8B-11D1-8B70-080036B11A03}" pid="11">
    <vt:lpwstr>www.2ppt.com-爱PPT提供资源下载</vt:lpwstr>
  </property>
</Properties>
</file>