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26" Type="http://schemas.openxmlformats.org/officeDocument/2006/relationships/audio" Target="../media/media10.mp3"/><Relationship Id="rId3" Type="http://schemas.openxmlformats.org/officeDocument/2006/relationships/tags" Target="../tags/tag3.xml"/><Relationship Id="rId21" Type="http://schemas.microsoft.com/office/2007/relationships/media" Target="../media/media8.mp3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5" Type="http://schemas.microsoft.com/office/2007/relationships/media" Target="../media/media10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audio" Target="../media/media7.mp3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24" Type="http://schemas.openxmlformats.org/officeDocument/2006/relationships/audio" Target="../media/media9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23" Type="http://schemas.microsoft.com/office/2007/relationships/media" Target="../media/media9.mp3"/><Relationship Id="rId28" Type="http://schemas.openxmlformats.org/officeDocument/2006/relationships/image" Target="../media/image2.png"/><Relationship Id="rId10" Type="http://schemas.openxmlformats.org/officeDocument/2006/relationships/audio" Target="../media/media2.mp3"/><Relationship Id="rId19" Type="http://schemas.microsoft.com/office/2007/relationships/media" Target="../media/media7.mp3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Relationship Id="rId22" Type="http://schemas.openxmlformats.org/officeDocument/2006/relationships/audio" Target="../media/media8.mp3"/><Relationship Id="rId27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openxmlformats.org/officeDocument/2006/relationships/tags" Target="../tags/tag9.xml"/><Relationship Id="rId7" Type="http://schemas.microsoft.com/office/2007/relationships/media" Target="../media/media11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657350"/>
            <a:ext cx="9144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dirty="0">
                <a:cs typeface="Times New Roman" panose="02020603050405020304" pitchFamily="18" charset="0"/>
              </a:rPr>
              <a:t>Unit 8 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/>
              <a:t>Countries </a:t>
            </a:r>
            <a:r>
              <a:rPr lang="en-US" altLang="zh-CN" sz="3200" dirty="0"/>
              <a:t>around the World</a:t>
            </a:r>
            <a:endParaRPr lang="en-US" altLang="zh-CN" sz="3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5400" dirty="0" smtClean="0">
                <a:cs typeface="Times New Roman" panose="02020603050405020304" pitchFamily="18" charset="0"/>
              </a:rPr>
              <a:t>Jack’s </a:t>
            </a:r>
            <a:r>
              <a:rPr lang="en-US" altLang="zh-CN" sz="5400" dirty="0">
                <a:cs typeface="Times New Roman" panose="02020603050405020304" pitchFamily="18" charset="0"/>
              </a:rPr>
              <a:t>Goodbye Party</a:t>
            </a:r>
            <a:endParaRPr lang="zh-CN" altLang="en-US" sz="54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334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24400" y="1113258"/>
            <a:ext cx="3429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adv.</a:t>
            </a:r>
            <a:r>
              <a:rPr kumimoji="0" lang="zh-CN" altLang="en-US" sz="1800" b="0" dirty="0"/>
              <a:t>不久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邀请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pron.</a:t>
            </a:r>
            <a:r>
              <a:rPr kumimoji="0" lang="zh-CN" altLang="en-US" sz="1800" b="0" dirty="0"/>
              <a:t>每个人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所有的人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int.</a:t>
            </a:r>
            <a:r>
              <a:rPr kumimoji="0" lang="zh-CN" altLang="en-US" sz="1800" b="0" dirty="0"/>
              <a:t>嘿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喂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悉尼（地名）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约翰（人名）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伦敦（地名）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首都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华盛顿（地名）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温哥华（地名）</a:t>
            </a:r>
            <a:r>
              <a:rPr kumimoji="0" lang="en-US" altLang="zh-CN" sz="1800" b="0" dirty="0"/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47801" y="124671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soon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47800" y="1856316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invite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47800" y="2973917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hey </a:t>
            </a:r>
          </a:p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447800" y="2427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everyone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447800" y="3530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Sydney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447800" y="4038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John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47800" y="4546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47800" y="51562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447800" y="57658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Washington D. C.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447800" y="632490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Vancouver</a:t>
            </a:r>
          </a:p>
        </p:txBody>
      </p:sp>
      <p:pic>
        <p:nvPicPr>
          <p:cNvPr id="2" name="so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133600" y="1193800"/>
            <a:ext cx="609600" cy="812800"/>
          </a:xfrm>
          <a:prstGeom prst="rect">
            <a:avLst/>
          </a:prstGeom>
        </p:spPr>
      </p:pic>
      <p:pic>
        <p:nvPicPr>
          <p:cNvPr id="3" name="invi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09800" y="1701800"/>
            <a:ext cx="609600" cy="812800"/>
          </a:xfrm>
          <a:prstGeom prst="rect">
            <a:avLst/>
          </a:prstGeom>
        </p:spPr>
      </p:pic>
      <p:pic>
        <p:nvPicPr>
          <p:cNvPr id="4" name="everyon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14600" y="2311400"/>
            <a:ext cx="609600" cy="812800"/>
          </a:xfrm>
          <a:prstGeom prst="rect">
            <a:avLst/>
          </a:prstGeom>
        </p:spPr>
      </p:pic>
      <p:pic>
        <p:nvPicPr>
          <p:cNvPr id="5" name="he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81200" y="2921000"/>
            <a:ext cx="609600" cy="812800"/>
          </a:xfrm>
          <a:prstGeom prst="rect">
            <a:avLst/>
          </a:prstGeom>
        </p:spPr>
      </p:pic>
      <p:pic>
        <p:nvPicPr>
          <p:cNvPr id="6" name="Sydne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86000" y="3429000"/>
            <a:ext cx="609600" cy="812800"/>
          </a:xfrm>
          <a:prstGeom prst="rect">
            <a:avLst/>
          </a:prstGeom>
        </p:spPr>
      </p:pic>
      <p:pic>
        <p:nvPicPr>
          <p:cNvPr id="7" name="John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57400" y="3937000"/>
            <a:ext cx="609600" cy="812800"/>
          </a:xfrm>
          <a:prstGeom prst="rect">
            <a:avLst/>
          </a:prstGeom>
        </p:spPr>
      </p:pic>
      <p:pic>
        <p:nvPicPr>
          <p:cNvPr id="26" name="Lond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362200" y="4445000"/>
            <a:ext cx="609600" cy="812800"/>
          </a:xfrm>
          <a:prstGeom prst="rect">
            <a:avLst/>
          </a:prstGeom>
        </p:spPr>
      </p:pic>
      <p:pic>
        <p:nvPicPr>
          <p:cNvPr id="27" name="capital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09800" y="5054600"/>
            <a:ext cx="609600" cy="812800"/>
          </a:xfrm>
          <a:prstGeom prst="rect">
            <a:avLst/>
          </a:prstGeom>
        </p:spPr>
      </p:pic>
      <p:pic>
        <p:nvPicPr>
          <p:cNvPr id="28" name="Washington D.C.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276600" y="5664200"/>
            <a:ext cx="609600" cy="812800"/>
          </a:xfrm>
          <a:prstGeom prst="rect">
            <a:avLst/>
          </a:prstGeom>
        </p:spPr>
      </p:pic>
      <p:pic>
        <p:nvPicPr>
          <p:cNvPr id="29" name="Vancouver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90800" y="6172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1" y="1295400"/>
            <a:ext cx="3547455" cy="5283200"/>
          </a:xfrm>
          <a:prstGeom prst="rect">
            <a:avLst/>
          </a:prstGeom>
        </p:spPr>
      </p:pic>
      <p:pic>
        <p:nvPicPr>
          <p:cNvPr id="3" name="七年级上册Unit 8-Lesson 44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766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90600" y="1835730"/>
            <a:ext cx="6096000" cy="32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杰克回到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.....</a:t>
            </a:r>
            <a:r>
              <a:rPr kumimoji="0" lang="en-US" altLang="zh-CN" sz="2000" b="0" dirty="0"/>
              <a:t>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我非常高兴</a:t>
            </a:r>
            <a:r>
              <a:rPr kumimoji="0" lang="en-US" altLang="zh-CN" sz="2000" b="0" dirty="0"/>
              <a:t>.....___________________________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棒极了</a:t>
            </a:r>
            <a:r>
              <a:rPr kumimoji="0" lang="en-US" altLang="zh-CN" sz="2000" b="0" dirty="0"/>
              <a:t>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他是我的</a:t>
            </a:r>
            <a:r>
              <a:rPr kumimoji="0" lang="en-US" altLang="zh-CN" sz="2000" b="0" dirty="0"/>
              <a:t>....___________________________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你来自哪里？</a:t>
            </a:r>
            <a:r>
              <a:rPr kumimoji="0" lang="en-US" altLang="zh-CN" sz="2000" b="0" dirty="0"/>
              <a:t>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6.</a:t>
            </a:r>
            <a:r>
              <a:rPr kumimoji="0" lang="zh-CN" altLang="en-US" sz="2000" b="0" dirty="0"/>
              <a:t>我来自</a:t>
            </a:r>
            <a:r>
              <a:rPr kumimoji="0" lang="en-US" altLang="zh-CN" sz="2000" b="0" dirty="0"/>
              <a:t>......__________________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29001" y="2108200"/>
            <a:ext cx="380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Jack is goingback to.....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085306" y="4038600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3085307" y="3581400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He is my....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14600" y="322580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52800" y="2717800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I’m so happy to....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933700" y="4521369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I’m from.....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4343401"/>
            <a:ext cx="5791200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</a:rPr>
              <a:t>invite </a:t>
            </a:r>
            <a:r>
              <a:rPr lang="zh-CN" altLang="zh-CN" kern="100" dirty="0">
                <a:latin typeface="Times New Roman" panose="02020603050405020304" pitchFamily="18" charset="0"/>
              </a:rPr>
              <a:t>后还常接介词短语作宾语补足语，即</a:t>
            </a:r>
            <a:r>
              <a:rPr lang="en-US" altLang="zh-CN" kern="100" dirty="0">
                <a:latin typeface="Times New Roman" panose="02020603050405020304" pitchFamily="18" charset="0"/>
              </a:rPr>
              <a:t>invite sb. to someplace</a:t>
            </a:r>
            <a:r>
              <a:rPr lang="zh-CN" altLang="zh-CN" kern="100" dirty="0">
                <a:latin typeface="Times New Roman" panose="02020603050405020304" pitchFamily="18" charset="0"/>
              </a:rPr>
              <a:t>，意为“邀请某人去某地”。当表示地点的词是副词时，省略</a:t>
            </a:r>
            <a:r>
              <a:rPr lang="en-US" altLang="zh-CN" kern="100" dirty="0">
                <a:latin typeface="Times New Roman" panose="02020603050405020304" pitchFamily="18" charset="0"/>
              </a:rPr>
              <a:t>to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000" y="1397001"/>
            <a:ext cx="20361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invite v. </a:t>
            </a:r>
            <a:r>
              <a:rPr lang="zh-CN" altLang="zh-CN" b="1" kern="100" dirty="0">
                <a:latin typeface="Times New Roman" panose="02020603050405020304" pitchFamily="18" charset="0"/>
              </a:rPr>
              <a:t>邀请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2006601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</a:rPr>
              <a:t>invite </a:t>
            </a:r>
            <a:r>
              <a:rPr lang="zh-CN" altLang="zh-CN" kern="100" dirty="0">
                <a:latin typeface="Times New Roman" panose="02020603050405020304" pitchFamily="18" charset="0"/>
              </a:rPr>
              <a:t>作及物动词，意为“邀请”，后接动词不定式作宾语补足语，即</a:t>
            </a:r>
            <a:r>
              <a:rPr lang="en-US" altLang="zh-CN" kern="100" dirty="0">
                <a:latin typeface="Times New Roman" panose="02020603050405020304" pitchFamily="18" charset="0"/>
              </a:rPr>
              <a:t>invite sb. to do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en-US" altLang="zh-CN" kern="100" dirty="0">
                <a:latin typeface="Times New Roman" panose="02020603050405020304" pitchFamily="18" charset="0"/>
              </a:rPr>
              <a:t>. </a:t>
            </a:r>
            <a:r>
              <a:rPr lang="zh-CN" altLang="zh-CN" kern="100" dirty="0">
                <a:latin typeface="Times New Roman" panose="02020603050405020304" pitchFamily="18" charset="0"/>
              </a:rPr>
              <a:t>，意为“邀请某人做某事”。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3124201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 didn't invite me to play basketball with him.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他没有邀请我和他一起打篮球。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2569464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Thank you for calling me. </a:t>
            </a:r>
            <a:r>
              <a:rPr lang="zh-CN" altLang="zh-CN" kern="100" dirty="0">
                <a:latin typeface="Times New Roman" panose="02020603050405020304" pitchFamily="18" charset="0"/>
              </a:rPr>
              <a:t>谢谢你给我打电话。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24000" y="4140201"/>
            <a:ext cx="5791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 is from China. =He comes from China. </a:t>
            </a:r>
            <a:r>
              <a:rPr lang="zh-CN" altLang="zh-CN" kern="100" dirty="0">
                <a:latin typeface="Times New Roman" panose="02020603050405020304" pitchFamily="18" charset="0"/>
              </a:rPr>
              <a:t>他来自中国。</a:t>
            </a:r>
          </a:p>
          <a:p>
            <a:r>
              <a:rPr lang="en-US" altLang="zh-CN" kern="100" dirty="0">
                <a:latin typeface="Times New Roman" panose="02020603050405020304" pitchFamily="18" charset="0"/>
              </a:rPr>
              <a:t/>
            </a:r>
            <a:br>
              <a:rPr lang="en-US" altLang="zh-CN" kern="100" dirty="0">
                <a:latin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19200" y="1553465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thank sb. for doing 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sth</a:t>
            </a:r>
            <a:r>
              <a:rPr lang="en-US" altLang="zh-CN" b="1" kern="100" dirty="0">
                <a:latin typeface="Times New Roman" panose="02020603050405020304" pitchFamily="18" charset="0"/>
              </a:rPr>
              <a:t>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因做某事而感谢某人</a:t>
            </a:r>
          </a:p>
        </p:txBody>
      </p:sp>
      <p:sp>
        <p:nvSpPr>
          <p:cNvPr id="4" name="矩形 3"/>
          <p:cNvSpPr/>
          <p:nvPr/>
        </p:nvSpPr>
        <p:spPr>
          <a:xfrm>
            <a:off x="1447800" y="2061465"/>
            <a:ext cx="44743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for </a:t>
            </a:r>
            <a:r>
              <a:rPr lang="zh-CN" altLang="zh-CN" kern="100" dirty="0">
                <a:latin typeface="Times New Roman" panose="02020603050405020304" pitchFamily="18" charset="0"/>
              </a:rPr>
              <a:t>是介词，后跟名词、代词或动名词。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3077465"/>
            <a:ext cx="27821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come from </a:t>
            </a:r>
            <a:r>
              <a:rPr lang="zh-CN" altLang="zh-CN" b="1" kern="100" dirty="0">
                <a:latin typeface="Times New Roman" panose="02020603050405020304" pitchFamily="18" charset="0"/>
              </a:rPr>
              <a:t>来自……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1524000" y="3634797"/>
            <a:ext cx="556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come from 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意为“来自……”，相当于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be from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45466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She gives everyone a piece of paper. </a:t>
            </a:r>
            <a:r>
              <a:rPr lang="zh-CN" altLang="zh-CN" kern="100" dirty="0">
                <a:latin typeface="Times New Roman" panose="02020603050405020304" pitchFamily="18" charset="0"/>
              </a:rPr>
              <a:t>她给每个人一张纸。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95400" y="1498601"/>
            <a:ext cx="41319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everyone pron.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每个人；所有的人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210820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everyone </a:t>
            </a:r>
            <a:r>
              <a:rPr lang="zh-CN" altLang="zh-CN" kern="100" dirty="0">
                <a:latin typeface="Times New Roman" panose="02020603050405020304" pitchFamily="18" charset="0"/>
              </a:rPr>
              <a:t>作不定代词，相当于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everybody</a:t>
            </a:r>
            <a:r>
              <a:rPr lang="zh-CN" altLang="zh-CN" kern="100" dirty="0">
                <a:latin typeface="Times New Roman" panose="02020603050405020304" pitchFamily="18" charset="0"/>
              </a:rPr>
              <a:t>，常在句中作主语或宾语，作主语时，谓语动词要用单数形式。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3327401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Everyone in our class likes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CoCo</a:t>
            </a:r>
            <a:r>
              <a:rPr lang="en-US" altLang="zh-CN" kern="100" dirty="0">
                <a:latin typeface="Times New Roman" panose="02020603050405020304" pitchFamily="18" charset="0"/>
              </a:rPr>
              <a:t> Lee's songs.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我们班上每个人都喜欢李玟的歌曲。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200" y="4038601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Every one of our class likes playing games.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我们班的每个人都喜欢玩游戏。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143001" y="1600201"/>
            <a:ext cx="34435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【辨析】</a:t>
            </a:r>
            <a:r>
              <a:rPr lang="en-US" altLang="zh-CN" b="1" kern="100" dirty="0">
                <a:latin typeface="Times New Roman" panose="02020603050405020304" pitchFamily="18" charset="0"/>
              </a:rPr>
              <a:t>everyone</a:t>
            </a:r>
            <a:r>
              <a:rPr lang="zh-CN" altLang="zh-CN" b="1" kern="100" dirty="0">
                <a:latin typeface="Times New Roman" panose="02020603050405020304" pitchFamily="18" charset="0"/>
              </a:rPr>
              <a:t>和</a:t>
            </a:r>
            <a:r>
              <a:rPr lang="en-US" altLang="zh-CN" b="1" kern="100" dirty="0">
                <a:latin typeface="Times New Roman" panose="02020603050405020304" pitchFamily="18" charset="0"/>
              </a:rPr>
              <a:t>every one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5400" y="2209801"/>
            <a:ext cx="6553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</a:rPr>
              <a:t>everyone</a:t>
            </a:r>
            <a:r>
              <a:rPr lang="zh-CN" altLang="zh-CN" kern="100" dirty="0">
                <a:latin typeface="Times New Roman" panose="02020603050405020304" pitchFamily="18" charset="0"/>
              </a:rPr>
              <a:t>是不定代词，只能指人，后不能跟介词</a:t>
            </a:r>
            <a:r>
              <a:rPr lang="en-US" altLang="zh-CN" kern="100" dirty="0">
                <a:latin typeface="Times New Roman" panose="02020603050405020304" pitchFamily="18" charset="0"/>
              </a:rPr>
              <a:t>of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0" y="2819401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</a:rPr>
              <a:t> every one </a:t>
            </a:r>
            <a:r>
              <a:rPr lang="zh-CN" altLang="zh-CN" kern="100" dirty="0">
                <a:latin typeface="Times New Roman" panose="02020603050405020304" pitchFamily="18" charset="0"/>
              </a:rPr>
              <a:t>既可指人，也可指物，后面可跟介词</a:t>
            </a:r>
            <a:r>
              <a:rPr lang="en-US" altLang="zh-CN" kern="100" dirty="0">
                <a:latin typeface="Times New Roman" panose="02020603050405020304" pitchFamily="18" charset="0"/>
              </a:rPr>
              <a:t>of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143000" y="3429001"/>
            <a:ext cx="701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【注意】二者作主语时，谓语动词都用单数第三人称形式。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7312" y="1905000"/>
            <a:ext cx="6643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学习以上内容，认真完成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筹划一场“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Goodbye Party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493</Words>
  <Application>Microsoft Office PowerPoint</Application>
  <PresentationFormat>全屏显示(4:3)</PresentationFormat>
  <Paragraphs>75</Paragraphs>
  <Slides>10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2023-01-16T13:31:52Z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6DD8FF4CCF7549A58D325C3790EDDDB3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