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8" r:id="rId2"/>
    <p:sldId id="271" r:id="rId3"/>
    <p:sldId id="260" r:id="rId4"/>
    <p:sldId id="279" r:id="rId5"/>
    <p:sldId id="280" r:id="rId6"/>
    <p:sldId id="272" r:id="rId7"/>
    <p:sldId id="273" r:id="rId8"/>
    <p:sldId id="275" r:id="rId9"/>
    <p:sldId id="276" r:id="rId10"/>
    <p:sldId id="282" r:id="rId11"/>
    <p:sldId id="284" r:id="rId12"/>
  </p:sldIdLst>
  <p:sldSz cx="9144000" cy="5143500" type="screen16x9"/>
  <p:notesSz cx="7104063" cy="10234613"/>
  <p:defaultTextStyle>
    <a:defPPr>
      <a:defRPr lang="zh-CN"/>
    </a:defPPr>
    <a:lvl1pPr marL="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D9831"/>
    <a:srgbClr val="F1AF00"/>
    <a:srgbClr val="0000CC"/>
    <a:srgbClr val="00A6AD"/>
    <a:srgbClr val="C5002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55" d="100"/>
          <a:sy n="155" d="100"/>
        </p:scale>
        <p:origin x="-354" y="-7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45"/>
            </a:lvl1pPr>
          </a:lstStyle>
          <a:p>
            <a:fld id="{0F9B84EA-7D68-4D60-9CB1-D50884785D1C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45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481584" y="1279287"/>
            <a:ext cx="6140577" cy="3454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0375" y="4925254"/>
            <a:ext cx="5682996" cy="402975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6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/>
        </p:nvGrpSpPr>
        <p:grpSpPr>
          <a:xfrm>
            <a:off x="326449" y="593112"/>
            <a:ext cx="8510673" cy="2506642"/>
            <a:chOff x="2370" y="-650"/>
            <a:chExt cx="13205" cy="4862"/>
          </a:xfrm>
        </p:grpSpPr>
        <p:sp>
          <p:nvSpPr>
            <p:cNvPr id="3" name="Rectangle 5"/>
            <p:cNvSpPr/>
            <p:nvPr/>
          </p:nvSpPr>
          <p:spPr>
            <a:xfrm>
              <a:off x="3481" y="2958"/>
              <a:ext cx="11117" cy="1254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ctr">
              <a:spAutoFit/>
              <a:scene3d>
                <a:camera prst="orthographicFront"/>
                <a:lightRig rig="threePt" dir="t"/>
              </a:scene3d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5pPr>
            </a:lstStyle>
            <a:p>
              <a:pPr marL="0" indent="0" algn="ctr">
                <a:spcBef>
                  <a:spcPct val="0"/>
                </a:spcBef>
                <a:buNone/>
              </a:pPr>
              <a:r>
                <a:rPr lang="en-US" altLang="zh-CN" sz="3600" b="1" dirty="0" smtClean="0">
                  <a:solidFill>
                    <a:srgbClr val="C50023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Times New Roman" panose="02020603050405020304" pitchFamily="18" charset="0"/>
                  <a:ea typeface="仿宋" panose="02010609060101010101" charset="-122"/>
                  <a:cs typeface="Times New Roman" panose="02020603050405020304" pitchFamily="18" charset="0"/>
                </a:rPr>
                <a:t>Section B</a:t>
              </a:r>
              <a:endParaRPr lang="zh-CN" altLang="en-US" sz="3600" b="1" dirty="0">
                <a:solidFill>
                  <a:srgbClr val="C50023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仿宋" panose="02010609060101010101" charset="-122"/>
                <a:cs typeface="Times New Roman" panose="02020603050405020304" pitchFamily="18" charset="0"/>
              </a:endParaRPr>
            </a:p>
          </p:txBody>
        </p:sp>
        <p:sp>
          <p:nvSpPr>
            <p:cNvPr id="6" name="文本框 5"/>
            <p:cNvSpPr txBox="1"/>
            <p:nvPr/>
          </p:nvSpPr>
          <p:spPr>
            <a:xfrm>
              <a:off x="2370" y="-650"/>
              <a:ext cx="13205" cy="340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en-US" altLang="zh-CN" sz="3200" b="1" dirty="0" smtClean="0">
                  <a:latin typeface="Times New Roman" panose="02020603050405020304" pitchFamily="18" charset="0"/>
                  <a:ea typeface="微软雅黑" panose="020B0503020204020204" charset="-122"/>
                  <a:cs typeface="Times New Roman" panose="02020603050405020304" pitchFamily="18" charset="0"/>
                </a:rPr>
                <a:t>Unit 3</a:t>
              </a:r>
            </a:p>
            <a:p>
              <a:pPr algn="ctr">
                <a:lnSpc>
                  <a:spcPct val="150000"/>
                </a:lnSpc>
              </a:pPr>
              <a:r>
                <a:rPr lang="en-US" altLang="zh-CN" sz="4000" b="1" dirty="0" smtClean="0">
                  <a:latin typeface="Times New Roman" panose="02020603050405020304" pitchFamily="18" charset="0"/>
                  <a:ea typeface="微软雅黑" panose="020B0503020204020204" charset="-122"/>
                  <a:cs typeface="Times New Roman" panose="02020603050405020304" pitchFamily="18" charset="0"/>
                </a:rPr>
                <a:t>How do you get to school? </a:t>
              </a:r>
            </a:p>
          </p:txBody>
        </p:sp>
      </p:grpSp>
      <p:sp>
        <p:nvSpPr>
          <p:cNvPr id="5" name="矩形 4"/>
          <p:cNvSpPr/>
          <p:nvPr/>
        </p:nvSpPr>
        <p:spPr>
          <a:xfrm>
            <a:off x="0" y="3900486"/>
            <a:ext cx="9144000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ChangeArrowheads="1"/>
          </p:cNvSpPr>
          <p:nvPr/>
        </p:nvSpPr>
        <p:spPr bwMode="auto">
          <a:xfrm>
            <a:off x="481250" y="1498506"/>
            <a:ext cx="7850561" cy="219290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68580" tIns="34290" rIns="68580" bIns="34290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．对很多学生来说，到学校很容易。</a:t>
            </a:r>
          </a:p>
          <a:p>
            <a:pPr>
              <a:lnSpc>
                <a:spcPct val="150000"/>
              </a:lnSpc>
            </a:pPr>
            <a:r>
              <a:rPr lang="en-US" altLang="zh-CN" sz="23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many students, </a:t>
            </a:r>
            <a:r>
              <a:rPr lang="en-US" altLang="zh-CN" sz="23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</a:t>
            </a: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is easy to get to school.</a:t>
            </a:r>
          </a:p>
          <a:p>
            <a:pPr>
              <a:lnSpc>
                <a:spcPct val="150000"/>
              </a:lnSpc>
            </a:pP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河上</a:t>
            </a: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完全没有桥梁，而且河水湍急，不宜小船摆渡。</a:t>
            </a:r>
          </a:p>
          <a:p>
            <a:pPr>
              <a:lnSpc>
                <a:spcPct val="150000"/>
              </a:lnSpc>
            </a:pP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There is </a:t>
            </a:r>
            <a:r>
              <a:rPr lang="en-US" altLang="zh-CN" sz="23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</a:t>
            </a: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bridge and the river runs </a:t>
            </a:r>
            <a:r>
              <a:rPr lang="en-US" altLang="zh-CN" sz="23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too </a:t>
            </a: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quickly </a:t>
            </a:r>
            <a:r>
              <a:rPr lang="en-US" altLang="zh-CN" sz="23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boats.</a:t>
            </a:r>
          </a:p>
        </p:txBody>
      </p:sp>
      <p:sp>
        <p:nvSpPr>
          <p:cNvPr id="5" name="Rectangle 5"/>
          <p:cNvSpPr/>
          <p:nvPr/>
        </p:nvSpPr>
        <p:spPr>
          <a:xfrm>
            <a:off x="845586" y="81604"/>
            <a:ext cx="7164949" cy="423193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 anchor="ctr">
            <a:spAutoFit/>
            <a:scene3d>
              <a:camera prst="orthographicFront"/>
              <a:lightRig rig="threePt" dir="t"/>
            </a:scene3d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sz="2300" b="1" dirty="0" smtClean="0">
                <a:latin typeface="微软雅黑" panose="020B0503020204020204" charset="-122"/>
                <a:ea typeface="微软雅黑" panose="020B0503020204020204" charset="-122"/>
              </a:rPr>
              <a:t>Section B</a:t>
            </a:r>
            <a:endParaRPr lang="zh-CN" altLang="en-US" sz="23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ChangeArrowheads="1"/>
          </p:cNvSpPr>
          <p:nvPr/>
        </p:nvSpPr>
        <p:spPr bwMode="auto">
          <a:xfrm>
            <a:off x="958770" y="1427386"/>
            <a:ext cx="7850561" cy="219290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68580" tIns="34290" rIns="68580" bIns="34290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．他待我像父亲一样。</a:t>
            </a:r>
          </a:p>
          <a:p>
            <a:pPr>
              <a:lnSpc>
                <a:spcPct val="150000"/>
              </a:lnSpc>
            </a:pP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 is </a:t>
            </a:r>
            <a:r>
              <a:rPr lang="en-US" altLang="zh-CN" sz="23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like</a:t>
            </a: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 father </a:t>
            </a:r>
            <a:r>
              <a:rPr lang="en-US" altLang="zh-CN" sz="23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me.</a:t>
            </a:r>
          </a:p>
          <a:p>
            <a:pPr>
              <a:lnSpc>
                <a:spcPct val="150000"/>
              </a:lnSpc>
            </a:pP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．他们的梦想会实现吗？</a:t>
            </a:r>
          </a:p>
          <a:p>
            <a:pPr>
              <a:lnSpc>
                <a:spcPct val="150000"/>
              </a:lnSpc>
            </a:pP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Can their dream </a:t>
            </a:r>
            <a:r>
              <a:rPr lang="en-US" altLang="zh-CN" sz="23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come true</a:t>
            </a: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5" name="Rectangle 5"/>
          <p:cNvSpPr/>
          <p:nvPr/>
        </p:nvSpPr>
        <p:spPr>
          <a:xfrm>
            <a:off x="845586" y="81604"/>
            <a:ext cx="7164949" cy="423193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 anchor="ctr">
            <a:spAutoFit/>
            <a:scene3d>
              <a:camera prst="orthographicFront"/>
              <a:lightRig rig="threePt" dir="t"/>
            </a:scene3d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sz="2300" b="1" dirty="0" smtClean="0">
                <a:latin typeface="微软雅黑" panose="020B0503020204020204" charset="-122"/>
                <a:ea typeface="微软雅黑" panose="020B0503020204020204" charset="-122"/>
              </a:rPr>
              <a:t>Section B</a:t>
            </a:r>
            <a:endParaRPr lang="zh-CN" altLang="en-US" sz="23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 8" descr="图标-0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10778" y="866846"/>
            <a:ext cx="2181995" cy="5060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文本框 4"/>
          <p:cNvSpPr txBox="1"/>
          <p:nvPr/>
        </p:nvSpPr>
        <p:spPr>
          <a:xfrm>
            <a:off x="694764" y="921263"/>
            <a:ext cx="1215718" cy="392415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2100" noProof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华文新魏" panose="02010800040101010101" charset="-122"/>
                <a:cs typeface="Times New Roman" panose="02020603050405020304" pitchFamily="18" charset="0"/>
                <a:sym typeface="+mn-ea"/>
              </a:rPr>
              <a:t>重点单词</a:t>
            </a:r>
            <a:endParaRPr lang="zh-CN" altLang="en-US" sz="2100" noProof="1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华文新魏" panose="02010800040101010101" charset="-122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17" name="文本框 133128"/>
          <p:cNvSpPr txBox="1">
            <a:spLocks noChangeArrowheads="1"/>
          </p:cNvSpPr>
          <p:nvPr/>
        </p:nvSpPr>
        <p:spPr bwMode="auto">
          <a:xfrm>
            <a:off x="803461" y="1559509"/>
            <a:ext cx="5238750" cy="283923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68580" tIns="34290" rIns="68580" bIns="34290">
            <a:spAutoFit/>
          </a:bodyPr>
          <a:lstStyle/>
          <a:p>
            <a:pPr fontAlgn="auto">
              <a:lnSpc>
                <a:spcPct val="150000"/>
              </a:lnSpc>
            </a:pPr>
            <a:r>
              <a:rPr lang="zh-CN" altLang="en-US" sz="2400" b="1" dirty="0">
                <a:latin typeface="Times New Roman" panose="02020603050405020304" pitchFamily="18" charset="0"/>
              </a:rPr>
              <a:t>听单词，核对你的答案</a:t>
            </a:r>
            <a:endParaRPr lang="en-US" altLang="zh-CN" sz="2400" b="1" dirty="0">
              <a:latin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3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stop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n.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车站；停止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3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cross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v.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横过；越过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3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river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n. 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河；江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3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many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adj. &amp; pron. 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许多</a:t>
            </a:r>
          </a:p>
        </p:txBody>
      </p:sp>
      <p:sp>
        <p:nvSpPr>
          <p:cNvPr id="6" name="Rectangle 5"/>
          <p:cNvSpPr/>
          <p:nvPr/>
        </p:nvSpPr>
        <p:spPr>
          <a:xfrm>
            <a:off x="845586" y="81604"/>
            <a:ext cx="7164949" cy="423193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 anchor="ctr">
            <a:spAutoFit/>
            <a:scene3d>
              <a:camera prst="orthographicFront"/>
              <a:lightRig rig="threePt" dir="t"/>
            </a:scene3d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sz="2300" b="1" dirty="0" smtClean="0">
                <a:latin typeface="微软雅黑" panose="020B0503020204020204" charset="-122"/>
                <a:ea typeface="微软雅黑" panose="020B0503020204020204" charset="-122"/>
              </a:rPr>
              <a:t>Section B</a:t>
            </a:r>
            <a:endParaRPr lang="zh-CN" altLang="en-US" sz="23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文本框 133128"/>
          <p:cNvSpPr txBox="1">
            <a:spLocks noChangeArrowheads="1"/>
          </p:cNvSpPr>
          <p:nvPr/>
        </p:nvSpPr>
        <p:spPr bwMode="auto">
          <a:xfrm>
            <a:off x="1248055" y="1211356"/>
            <a:ext cx="6618474" cy="325473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3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village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3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n. 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村庄；村镇</a:t>
            </a:r>
          </a:p>
          <a:p>
            <a:pPr>
              <a:lnSpc>
                <a:spcPct val="150000"/>
              </a:lnSpc>
            </a:pP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3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between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3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prep.  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介于</a:t>
            </a: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……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之间</a:t>
            </a:r>
          </a:p>
          <a:p>
            <a:pPr>
              <a:lnSpc>
                <a:spcPct val="150000"/>
              </a:lnSpc>
            </a:pP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3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bridge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3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n.</a:t>
            </a: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桥</a:t>
            </a:r>
          </a:p>
          <a:p>
            <a:pPr>
              <a:lnSpc>
                <a:spcPct val="150000"/>
              </a:lnSpc>
            </a:pP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3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boat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3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n.</a:t>
            </a: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小船</a:t>
            </a:r>
          </a:p>
          <a:p>
            <a:pPr>
              <a:lnSpc>
                <a:spcPct val="150000"/>
              </a:lnSpc>
            </a:pP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3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ropeway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3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n.</a:t>
            </a: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索道</a:t>
            </a:r>
          </a:p>
          <a:p>
            <a:pPr>
              <a:lnSpc>
                <a:spcPct val="150000"/>
              </a:lnSpc>
            </a:pP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3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year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3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n.</a:t>
            </a: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年；岁</a:t>
            </a:r>
          </a:p>
        </p:txBody>
      </p:sp>
      <p:sp>
        <p:nvSpPr>
          <p:cNvPr id="5" name="Rectangle 5"/>
          <p:cNvSpPr/>
          <p:nvPr/>
        </p:nvSpPr>
        <p:spPr>
          <a:xfrm>
            <a:off x="845586" y="91840"/>
            <a:ext cx="7164949" cy="423193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 anchor="ctr">
            <a:spAutoFit/>
            <a:scene3d>
              <a:camera prst="orthographicFront"/>
              <a:lightRig rig="threePt" dir="t"/>
            </a:scene3d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sz="2300" b="1" dirty="0" smtClean="0">
                <a:latin typeface="微软雅黑" panose="020B0503020204020204" charset="-122"/>
                <a:ea typeface="微软雅黑" panose="020B0503020204020204" charset="-122"/>
              </a:rPr>
              <a:t>Section B</a:t>
            </a:r>
            <a:endParaRPr lang="zh-CN" altLang="en-US" sz="23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文本框 133128"/>
          <p:cNvSpPr txBox="1">
            <a:spLocks noChangeArrowheads="1"/>
          </p:cNvSpPr>
          <p:nvPr/>
        </p:nvSpPr>
        <p:spPr bwMode="auto">
          <a:xfrm>
            <a:off x="1155931" y="1262536"/>
            <a:ext cx="6618474" cy="325473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3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afraid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3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adj.</a:t>
            </a: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害怕；畏惧</a:t>
            </a:r>
          </a:p>
          <a:p>
            <a:pPr>
              <a:lnSpc>
                <a:spcPct val="150000"/>
              </a:lnSpc>
            </a:pP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3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like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3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prep.</a:t>
            </a: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像；怎么样</a:t>
            </a:r>
          </a:p>
          <a:p>
            <a:pPr>
              <a:lnSpc>
                <a:spcPct val="150000"/>
              </a:lnSpc>
            </a:pP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13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3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villager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3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n.</a:t>
            </a: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村民</a:t>
            </a:r>
          </a:p>
          <a:p>
            <a:pPr>
              <a:lnSpc>
                <a:spcPct val="150000"/>
              </a:lnSpc>
            </a:pP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14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3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leave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3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v.</a:t>
            </a: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离开；留下 </a:t>
            </a:r>
          </a:p>
          <a:p>
            <a:pPr>
              <a:lnSpc>
                <a:spcPct val="150000"/>
              </a:lnSpc>
            </a:pP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15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3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dream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3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n.</a:t>
            </a: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梦想；睡梦　</a:t>
            </a:r>
            <a:r>
              <a:rPr lang="en-US" altLang="zh-CN" sz="23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v.</a:t>
            </a: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做梦</a:t>
            </a:r>
          </a:p>
          <a:p>
            <a:pPr>
              <a:lnSpc>
                <a:spcPct val="150000"/>
              </a:lnSpc>
            </a:pP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16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3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true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3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adj. 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真的；符合事实的</a:t>
            </a:r>
          </a:p>
        </p:txBody>
      </p:sp>
      <p:sp>
        <p:nvSpPr>
          <p:cNvPr id="5" name="Rectangle 5"/>
          <p:cNvSpPr/>
          <p:nvPr/>
        </p:nvSpPr>
        <p:spPr>
          <a:xfrm>
            <a:off x="845586" y="81604"/>
            <a:ext cx="7164949" cy="423193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 anchor="ctr">
            <a:spAutoFit/>
            <a:scene3d>
              <a:camera prst="orthographicFront"/>
              <a:lightRig rig="threePt" dir="t"/>
            </a:scene3d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sz="2300" b="1" dirty="0" smtClean="0">
                <a:latin typeface="微软雅黑" panose="020B0503020204020204" charset="-122"/>
                <a:ea typeface="微软雅黑" panose="020B0503020204020204" charset="-122"/>
              </a:rPr>
              <a:t>Section B</a:t>
            </a:r>
            <a:endParaRPr lang="zh-CN" altLang="en-US" sz="23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 descr="图标-0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56093" y="866846"/>
            <a:ext cx="2181995" cy="5060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文本框 4"/>
          <p:cNvSpPr txBox="1"/>
          <p:nvPr/>
        </p:nvSpPr>
        <p:spPr>
          <a:xfrm>
            <a:off x="740080" y="921263"/>
            <a:ext cx="1215718" cy="392415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2100" noProof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华文新魏" panose="02010800040101010101" charset="-122"/>
                <a:cs typeface="Times New Roman" panose="02020603050405020304" pitchFamily="18" charset="0"/>
                <a:sym typeface="+mn-ea"/>
              </a:rPr>
              <a:t>词形变换</a:t>
            </a:r>
            <a:endParaRPr lang="zh-CN" altLang="en-US" sz="2100" noProof="1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华文新魏" panose="02010800040101010101" charset="-122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4" name="文本框 140296"/>
          <p:cNvSpPr txBox="1">
            <a:spLocks noChangeArrowheads="1"/>
          </p:cNvSpPr>
          <p:nvPr/>
        </p:nvSpPr>
        <p:spPr bwMode="auto">
          <a:xfrm>
            <a:off x="698271" y="1616590"/>
            <a:ext cx="5726066" cy="219290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听下列单词变形</a:t>
            </a: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核对你的答案</a:t>
            </a:r>
          </a:p>
          <a:p>
            <a:pPr>
              <a:lnSpc>
                <a:spcPct val="150000"/>
              </a:lnSpc>
            </a:pP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cross—</a:t>
            </a:r>
            <a:r>
              <a:rPr lang="en-US" altLang="zh-CN" sz="23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across</a:t>
            </a: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介词</a:t>
            </a: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>
              <a:lnSpc>
                <a:spcPct val="150000"/>
              </a:lnSpc>
            </a:pP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village—</a:t>
            </a:r>
            <a:r>
              <a:rPr lang="en-US" altLang="zh-CN" sz="23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villager</a:t>
            </a: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名词</a:t>
            </a: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村民</a:t>
            </a:r>
          </a:p>
          <a:p>
            <a:pPr>
              <a:lnSpc>
                <a:spcPct val="150000"/>
              </a:lnSpc>
            </a:pP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true—</a:t>
            </a:r>
            <a:r>
              <a:rPr lang="en-US" altLang="zh-CN" sz="23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truly</a:t>
            </a: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副词</a:t>
            </a: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7" name="Rectangle 5"/>
          <p:cNvSpPr/>
          <p:nvPr/>
        </p:nvSpPr>
        <p:spPr>
          <a:xfrm>
            <a:off x="845586" y="81604"/>
            <a:ext cx="7164949" cy="423193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 anchor="ctr">
            <a:spAutoFit/>
            <a:scene3d>
              <a:camera prst="orthographicFront"/>
              <a:lightRig rig="threePt" dir="t"/>
            </a:scene3d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sz="2300" b="1" dirty="0" smtClean="0">
                <a:latin typeface="微软雅黑" panose="020B0503020204020204" charset="-122"/>
                <a:ea typeface="微软雅黑" panose="020B0503020204020204" charset="-122"/>
              </a:rPr>
              <a:t>Section B</a:t>
            </a:r>
            <a:endParaRPr lang="zh-CN" altLang="en-US" sz="23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 descr="图标-0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07273" y="866846"/>
            <a:ext cx="2181995" cy="5060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文本框 4"/>
          <p:cNvSpPr txBox="1"/>
          <p:nvPr/>
        </p:nvSpPr>
        <p:spPr>
          <a:xfrm>
            <a:off x="791260" y="921263"/>
            <a:ext cx="1215718" cy="392415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2100" noProof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华文新魏" panose="02010800040101010101" charset="-122"/>
                <a:cs typeface="Times New Roman" panose="02020603050405020304" pitchFamily="18" charset="0"/>
                <a:sym typeface="+mn-ea"/>
              </a:rPr>
              <a:t>重点短语</a:t>
            </a:r>
            <a:endParaRPr lang="zh-CN" altLang="en-US" sz="2100" noProof="1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华文新魏" panose="02010800040101010101" charset="-122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4" name="文本框 140296"/>
          <p:cNvSpPr txBox="1">
            <a:spLocks noChangeArrowheads="1"/>
          </p:cNvSpPr>
          <p:nvPr/>
        </p:nvSpPr>
        <p:spPr bwMode="auto">
          <a:xfrm>
            <a:off x="698271" y="1616590"/>
            <a:ext cx="7121897" cy="272382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听短语，核对你的答案</a:t>
            </a:r>
            <a:endParaRPr lang="en-US" altLang="zh-CN" sz="23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3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bus stop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公共汽车站台</a:t>
            </a:r>
          </a:p>
          <a:p>
            <a:pPr>
              <a:lnSpc>
                <a:spcPct val="150000"/>
              </a:lnSpc>
            </a:pP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3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train station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火车站</a:t>
            </a:r>
          </a:p>
          <a:p>
            <a:pPr>
              <a:lnSpc>
                <a:spcPct val="150000"/>
              </a:lnSpc>
            </a:pP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3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bus station</a:t>
            </a:r>
            <a:r>
              <a:rPr lang="zh-CN" altLang="en-US" sz="23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公共汽车站</a:t>
            </a:r>
          </a:p>
          <a:p>
            <a:pPr>
              <a:lnSpc>
                <a:spcPct val="150000"/>
              </a:lnSpc>
            </a:pP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3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subway station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地铁站</a:t>
            </a:r>
          </a:p>
        </p:txBody>
      </p:sp>
      <p:sp>
        <p:nvSpPr>
          <p:cNvPr id="8" name="Rectangle 5"/>
          <p:cNvSpPr/>
          <p:nvPr/>
        </p:nvSpPr>
        <p:spPr>
          <a:xfrm>
            <a:off x="845586" y="81604"/>
            <a:ext cx="7164949" cy="423193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 anchor="ctr">
            <a:spAutoFit/>
            <a:scene3d>
              <a:camera prst="orthographicFront"/>
              <a:lightRig rig="threePt" dir="t"/>
            </a:scene3d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sz="2300" b="1" dirty="0" smtClean="0">
                <a:latin typeface="微软雅黑" panose="020B0503020204020204" charset="-122"/>
                <a:ea typeface="微软雅黑" panose="020B0503020204020204" charset="-122"/>
              </a:rPr>
              <a:t>Section B</a:t>
            </a:r>
            <a:endParaRPr lang="zh-CN" altLang="en-US" sz="23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12655"/>
          <p:cNvSpPr txBox="1">
            <a:spLocks noChangeArrowheads="1"/>
          </p:cNvSpPr>
          <p:nvPr/>
        </p:nvSpPr>
        <p:spPr bwMode="auto">
          <a:xfrm>
            <a:off x="917762" y="1182224"/>
            <a:ext cx="7241242" cy="272382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3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think of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认为；想起</a:t>
            </a:r>
          </a:p>
          <a:p>
            <a:pPr>
              <a:lnSpc>
                <a:spcPct val="150000"/>
              </a:lnSpc>
            </a:pP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3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an/one 11­year­old boy     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一个十一岁的男孩</a:t>
            </a:r>
          </a:p>
          <a:p>
            <a:pPr>
              <a:lnSpc>
                <a:spcPct val="150000"/>
              </a:lnSpc>
            </a:pP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3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between…and…</a:t>
            </a: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在</a:t>
            </a: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……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和</a:t>
            </a: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……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之间</a:t>
            </a:r>
          </a:p>
          <a:p>
            <a:pPr>
              <a:lnSpc>
                <a:spcPct val="150000"/>
              </a:lnSpc>
            </a:pP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3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come true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实现；成为现实</a:t>
            </a:r>
          </a:p>
          <a:p>
            <a:pPr>
              <a:lnSpc>
                <a:spcPct val="150000"/>
              </a:lnSpc>
            </a:pP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3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 on a ropeway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滑铁索</a:t>
            </a:r>
          </a:p>
        </p:txBody>
      </p:sp>
      <p:sp>
        <p:nvSpPr>
          <p:cNvPr id="5" name="Rectangle 5"/>
          <p:cNvSpPr/>
          <p:nvPr/>
        </p:nvSpPr>
        <p:spPr>
          <a:xfrm>
            <a:off x="845586" y="81604"/>
            <a:ext cx="7164949" cy="423193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 anchor="ctr">
            <a:spAutoFit/>
            <a:scene3d>
              <a:camera prst="orthographicFront"/>
              <a:lightRig rig="threePt" dir="t"/>
            </a:scene3d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sz="2300" b="1" dirty="0" smtClean="0">
                <a:latin typeface="微软雅黑" panose="020B0503020204020204" charset="-122"/>
                <a:ea typeface="微软雅黑" panose="020B0503020204020204" charset="-122"/>
              </a:rPr>
              <a:t>Section B</a:t>
            </a:r>
            <a:endParaRPr lang="zh-CN" altLang="en-US" sz="23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 descr="图标-0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78925" y="866846"/>
            <a:ext cx="2181995" cy="5060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文本框 4"/>
          <p:cNvSpPr txBox="1"/>
          <p:nvPr/>
        </p:nvSpPr>
        <p:spPr>
          <a:xfrm>
            <a:off x="862912" y="921263"/>
            <a:ext cx="1215718" cy="392415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2100" noProof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华文新魏" panose="02010800040101010101" charset="-122"/>
                <a:cs typeface="Times New Roman" panose="02020603050405020304" pitchFamily="18" charset="0"/>
                <a:sym typeface="+mn-ea"/>
              </a:rPr>
              <a:t>重点句型</a:t>
            </a:r>
            <a:endParaRPr lang="zh-CN" altLang="en-US" sz="2100" noProof="1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华文新魏" panose="02010800040101010101" charset="-122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4" name="Rectangle 8"/>
          <p:cNvSpPr>
            <a:spLocks noChangeArrowheads="1"/>
          </p:cNvSpPr>
          <p:nvPr/>
        </p:nvSpPr>
        <p:spPr bwMode="auto">
          <a:xfrm>
            <a:off x="649681" y="1427631"/>
            <a:ext cx="8226238" cy="325473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68580" tIns="34290" rIns="68580" bIns="34290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听句子，核对你的答案</a:t>
            </a:r>
            <a:endParaRPr lang="en-US" altLang="zh-CN" sz="23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．玛丽想要知道鲍勃住在哪里。</a:t>
            </a:r>
          </a:p>
          <a:p>
            <a:pPr>
              <a:lnSpc>
                <a:spcPct val="150000"/>
              </a:lnSpc>
            </a:pP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Mary wants to know where Bob</a:t>
            </a:r>
            <a:r>
              <a:rPr lang="en-US" altLang="zh-CN" sz="23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lives</a:t>
            </a: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．玛丽想要知道他住的距他祖父母家有多远。</a:t>
            </a:r>
          </a:p>
          <a:p>
            <a:pPr>
              <a:lnSpc>
                <a:spcPct val="150000"/>
              </a:lnSpc>
            </a:pP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Mary wants to know </a:t>
            </a:r>
            <a:r>
              <a:rPr lang="en-US" altLang="zh-CN" sz="23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how far </a:t>
            </a: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 </a:t>
            </a:r>
            <a:r>
              <a:rPr lang="en-US" altLang="zh-CN" sz="23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lives</a:t>
            </a: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from his grandparents' home.</a:t>
            </a:r>
          </a:p>
        </p:txBody>
      </p:sp>
      <p:sp>
        <p:nvSpPr>
          <p:cNvPr id="7" name="Rectangle 5"/>
          <p:cNvSpPr/>
          <p:nvPr/>
        </p:nvSpPr>
        <p:spPr>
          <a:xfrm>
            <a:off x="845586" y="81604"/>
            <a:ext cx="7164949" cy="423193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 anchor="ctr">
            <a:spAutoFit/>
            <a:scene3d>
              <a:camera prst="orthographicFront"/>
              <a:lightRig rig="threePt" dir="t"/>
            </a:scene3d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sz="2300" b="1" dirty="0" smtClean="0">
                <a:latin typeface="微软雅黑" panose="020B0503020204020204" charset="-122"/>
                <a:ea typeface="微软雅黑" panose="020B0503020204020204" charset="-122"/>
              </a:rPr>
              <a:t>Section B</a:t>
            </a:r>
            <a:endParaRPr lang="zh-CN" altLang="en-US" sz="23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ChangeArrowheads="1"/>
          </p:cNvSpPr>
          <p:nvPr/>
        </p:nvSpPr>
        <p:spPr bwMode="auto">
          <a:xfrm>
            <a:off x="623490" y="1373992"/>
            <a:ext cx="7850561" cy="272382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68580" tIns="34290" rIns="68580" bIns="34290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．玛丽想要知道去他的祖父母家需要多长时间。</a:t>
            </a:r>
          </a:p>
          <a:p>
            <a:pPr>
              <a:lnSpc>
                <a:spcPct val="150000"/>
              </a:lnSpc>
            </a:pP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Mary wants to know </a:t>
            </a:r>
            <a:r>
              <a:rPr lang="en-US" altLang="zh-CN" sz="23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how long it </a:t>
            </a: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takes to get to his grandparents' home.</a:t>
            </a:r>
          </a:p>
          <a:p>
            <a:pPr>
              <a:lnSpc>
                <a:spcPct val="150000"/>
              </a:lnSpc>
            </a:pP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．玛丽想要知道他觉得那次旅行怎么样。</a:t>
            </a:r>
          </a:p>
          <a:p>
            <a:pPr>
              <a:lnSpc>
                <a:spcPct val="150000"/>
              </a:lnSpc>
            </a:pP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Mary wants to know what he </a:t>
            </a:r>
            <a:r>
              <a:rPr lang="en-US" altLang="zh-CN" sz="23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thinks of </a:t>
            </a: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trip.</a:t>
            </a:r>
          </a:p>
        </p:txBody>
      </p:sp>
      <p:sp>
        <p:nvSpPr>
          <p:cNvPr id="5" name="Rectangle 5"/>
          <p:cNvSpPr/>
          <p:nvPr/>
        </p:nvSpPr>
        <p:spPr>
          <a:xfrm>
            <a:off x="845586" y="81604"/>
            <a:ext cx="7164949" cy="423193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 anchor="ctr">
            <a:spAutoFit/>
            <a:scene3d>
              <a:camera prst="orthographicFront"/>
              <a:lightRig rig="threePt" dir="t"/>
            </a:scene3d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sz="2300" b="1" dirty="0" smtClean="0">
                <a:latin typeface="微软雅黑" panose="020B0503020204020204" charset="-122"/>
                <a:ea typeface="微软雅黑" panose="020B0503020204020204" charset="-122"/>
              </a:rPr>
              <a:t>Section B</a:t>
            </a:r>
            <a:endParaRPr lang="zh-CN" altLang="en-US" sz="23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298</Words>
  <Application>Microsoft Office PowerPoint</Application>
  <PresentationFormat>全屏显示(16:9)</PresentationFormat>
  <Paragraphs>66</Paragraphs>
  <Slides>11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20" baseType="lpstr">
      <vt:lpstr>仿宋</vt:lpstr>
      <vt:lpstr>华文新魏</vt:lpstr>
      <vt:lpstr>宋体</vt:lpstr>
      <vt:lpstr>微软雅黑</vt:lpstr>
      <vt:lpstr>Arial</vt:lpstr>
      <vt:lpstr>Calibri</vt:lpstr>
      <vt:lpstr>Calibri Light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2018-02-07T00:47:00Z</dcterms:created>
  <dcterms:modified xsi:type="dcterms:W3CDTF">2023-01-16T13:32:01Z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C47A37A77B57458F9DFC9C7D9FDE897A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