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1" r:id="rId2"/>
    <p:sldId id="372" r:id="rId3"/>
    <p:sldId id="373" r:id="rId4"/>
    <p:sldId id="390" r:id="rId5"/>
    <p:sldId id="361" r:id="rId6"/>
    <p:sldId id="345" r:id="rId7"/>
    <p:sldId id="346" r:id="rId8"/>
    <p:sldId id="375" r:id="rId9"/>
    <p:sldId id="347" r:id="rId10"/>
    <p:sldId id="391" r:id="rId11"/>
    <p:sldId id="365" r:id="rId12"/>
    <p:sldId id="386" r:id="rId13"/>
    <p:sldId id="387" r:id="rId14"/>
    <p:sldId id="383" r:id="rId15"/>
    <p:sldId id="392" r:id="rId16"/>
    <p:sldId id="384" r:id="rId17"/>
    <p:sldId id="385" r:id="rId18"/>
    <p:sldId id="388" r:id="rId19"/>
    <p:sldId id="376" r:id="rId20"/>
    <p:sldId id="367" r:id="rId21"/>
    <p:sldId id="369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9933FF"/>
    <a:srgbClr val="0000FF"/>
    <a:srgbClr val="0099FF"/>
    <a:srgbClr val="3399FF"/>
    <a:srgbClr val="CC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7" autoAdjust="0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A16C-760D-4385-B5E6-1A26A8685BE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4E30A-7D9A-4C4A-B3B1-4223AA0D4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E30A-7D9A-4C4A-B3B1-4223AA0D44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Let's%20go%20to%20the%20bookstore!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676400" y="2152652"/>
            <a:ext cx="5638800" cy="1223433"/>
          </a:xfrm>
          <a:prstGeom prst="rect">
            <a:avLst/>
          </a:prstGeom>
        </p:spPr>
        <p:txBody>
          <a:bodyPr wrap="none" fromWordArt="1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200" kern="1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endParaRPr lang="en-US" altLang="zh-CN" sz="3200" kern="1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3200" kern="1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3200" kern="1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endParaRPr lang="zh-CN" altLang="en-US" sz="3200" kern="1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1" name="TextBox 13"/>
          <p:cNvSpPr txBox="1">
            <a:spLocks noChangeArrowheads="1"/>
          </p:cNvSpPr>
          <p:nvPr/>
        </p:nvSpPr>
        <p:spPr bwMode="auto">
          <a:xfrm>
            <a:off x="0" y="1936994"/>
            <a:ext cx="9144000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>
                <a:cs typeface="Times New Roman" panose="02020603050405020304" pitchFamily="18" charset="0"/>
              </a:rPr>
              <a:t>Unit 6 Let’s Go!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600" dirty="0">
                <a:cs typeface="Times New Roman" panose="02020603050405020304" pitchFamily="18" charset="0"/>
              </a:rPr>
              <a:t>Lesson 31 Let’s Go to the Bookstore!</a:t>
            </a:r>
            <a:endParaRPr lang="zh-CN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06217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七年级上册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85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新课学习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1271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72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979684"/>
            <a:ext cx="3725197" cy="314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78085"/>
            <a:ext cx="3733800" cy="348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276600" y="96520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/>
              <a:t>Listen and read</a:t>
            </a:r>
            <a:endParaRPr lang="zh-CN" altLang="en-US" sz="20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4"/>
          <p:cNvGrpSpPr/>
          <p:nvPr/>
        </p:nvGrpSpPr>
        <p:grpSpPr bwMode="auto">
          <a:xfrm>
            <a:off x="53975" y="19051"/>
            <a:ext cx="2160588" cy="770467"/>
            <a:chOff x="279260" y="154877"/>
            <a:chExt cx="2160272" cy="578611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042736" y="154877"/>
              <a:ext cx="1210411" cy="4160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2305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306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1" name="组合 1"/>
          <p:cNvGrpSpPr/>
          <p:nvPr/>
        </p:nvGrpSpPr>
        <p:grpSpPr bwMode="auto">
          <a:xfrm>
            <a:off x="1524000" y="2006600"/>
            <a:ext cx="6400800" cy="3860800"/>
            <a:chOff x="951781" y="1447852"/>
            <a:chExt cx="6896733" cy="4800474"/>
          </a:xfrm>
        </p:grpSpPr>
        <p:sp>
          <p:nvSpPr>
            <p:cNvPr id="8" name="AutoShape 53"/>
            <p:cNvSpPr>
              <a:spLocks noChangeArrowheads="1"/>
            </p:cNvSpPr>
            <p:nvPr/>
          </p:nvSpPr>
          <p:spPr bwMode="auto">
            <a:xfrm>
              <a:off x="951781" y="1697878"/>
              <a:ext cx="6896733" cy="455044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57150" cmpd="thickThin">
              <a:solidFill>
                <a:srgbClr val="FF9900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2296" name="Group 54"/>
            <p:cNvGrpSpPr/>
            <p:nvPr/>
          </p:nvGrpSpPr>
          <p:grpSpPr bwMode="auto">
            <a:xfrm rot="5400000">
              <a:off x="3997719" y="-276966"/>
              <a:ext cx="500063" cy="3949700"/>
              <a:chOff x="44" y="1112"/>
              <a:chExt cx="315" cy="2488"/>
            </a:xfrm>
          </p:grpSpPr>
          <p:pic>
            <p:nvPicPr>
              <p:cNvPr id="12297" name="图片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89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8" name="图片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2290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图片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2683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图片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3075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图片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505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图片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112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3" name="图片 2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346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905000" y="2514601"/>
            <a:ext cx="5334000" cy="1502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询问交通方式时用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来提问，回答时用</a:t>
            </a:r>
            <a:r>
              <a:rPr lang="zh-CN" alt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by+</a:t>
            </a:r>
            <a:r>
              <a:rPr lang="zh-CN" alt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交通工具名词”或者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foot</a:t>
            </a:r>
            <a:r>
              <a:rPr lang="zh-CN" alt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1800" kern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43000" y="1092200"/>
            <a:ext cx="45847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1.  How can we get there?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981200" y="3835401"/>
            <a:ext cx="505460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8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例</a:t>
            </a:r>
            <a:r>
              <a:rPr lang="zh-CN" altLang="en-US" sz="18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—How will she go to the zoo?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18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    — By bus/ car/ bike/ on foot.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/>
          <p:nvPr/>
        </p:nvGrpSpPr>
        <p:grpSpPr bwMode="auto">
          <a:xfrm>
            <a:off x="53975" y="19051"/>
            <a:ext cx="2160588" cy="770467"/>
            <a:chOff x="279260" y="154877"/>
            <a:chExt cx="2160272" cy="578611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987181" y="154877"/>
              <a:ext cx="1210411" cy="4160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3329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330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5" name="组合 1"/>
          <p:cNvGrpSpPr/>
          <p:nvPr/>
        </p:nvGrpSpPr>
        <p:grpSpPr bwMode="auto">
          <a:xfrm>
            <a:off x="1295400" y="2006600"/>
            <a:ext cx="6781800" cy="3454400"/>
            <a:chOff x="951781" y="1447852"/>
            <a:chExt cx="6896733" cy="4651415"/>
          </a:xfrm>
        </p:grpSpPr>
        <p:sp>
          <p:nvSpPr>
            <p:cNvPr id="8" name="AutoShape 53"/>
            <p:cNvSpPr>
              <a:spLocks noChangeArrowheads="1"/>
            </p:cNvSpPr>
            <p:nvPr/>
          </p:nvSpPr>
          <p:spPr bwMode="auto">
            <a:xfrm>
              <a:off x="951781" y="1547608"/>
              <a:ext cx="6896733" cy="455165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57150" cmpd="thickThin">
              <a:solidFill>
                <a:srgbClr val="FF9900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>
                <a:solidFill>
                  <a:srgbClr val="000000"/>
                </a:solidFill>
              </a:endParaRPr>
            </a:p>
          </p:txBody>
        </p:sp>
        <p:grpSp>
          <p:nvGrpSpPr>
            <p:cNvPr id="13320" name="Group 54"/>
            <p:cNvGrpSpPr/>
            <p:nvPr/>
          </p:nvGrpSpPr>
          <p:grpSpPr bwMode="auto">
            <a:xfrm rot="5400000">
              <a:off x="3997719" y="-276966"/>
              <a:ext cx="500063" cy="3949700"/>
              <a:chOff x="44" y="1112"/>
              <a:chExt cx="315" cy="2488"/>
            </a:xfrm>
          </p:grpSpPr>
          <p:pic>
            <p:nvPicPr>
              <p:cNvPr id="13321" name="图片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89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图片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2290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图片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2683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图片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3075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图片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505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图片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112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图片 2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346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689100" y="2732618"/>
            <a:ext cx="5702300" cy="1432983"/>
          </a:xfrm>
          <a:prstGeom prst="rect">
            <a:avLst/>
          </a:prstGeom>
        </p:spPr>
        <p:txBody>
          <a:bodyPr/>
          <a:lstStyle>
            <a:lvl1pPr marL="349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800" b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get off </a:t>
            </a: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表示 “从马</a:t>
            </a:r>
            <a:r>
              <a:rPr lang="en-US" altLang="zh-CN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火车</a:t>
            </a:r>
            <a:r>
              <a:rPr lang="en-US" altLang="zh-CN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汽车</a:t>
            </a:r>
            <a:r>
              <a:rPr lang="en-US" altLang="zh-CN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船</a:t>
            </a:r>
            <a:r>
              <a:rPr lang="en-US" altLang="zh-CN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飞机上下来” ；</a:t>
            </a:r>
          </a:p>
        </p:txBody>
      </p:sp>
      <p:sp>
        <p:nvSpPr>
          <p:cNvPr id="18" name="矩形 17"/>
          <p:cNvSpPr/>
          <p:nvPr/>
        </p:nvSpPr>
        <p:spPr>
          <a:xfrm>
            <a:off x="457200" y="787400"/>
            <a:ext cx="59817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2.  Danny and Jenny get off the bus.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689100" y="3733801"/>
            <a:ext cx="5702300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1800" b="0" dirty="0">
                <a:solidFill>
                  <a:srgbClr val="000000"/>
                </a:solidFill>
                <a:ea typeface="黑体" panose="02010609060101010101" pitchFamily="49" charset="-122"/>
              </a:rPr>
              <a:t>get on 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表示“乘坐马</a:t>
            </a:r>
            <a:r>
              <a:rPr lang="en-US" altLang="zh-CN" sz="1800" b="0" dirty="0">
                <a:solidFill>
                  <a:srgbClr val="000000"/>
                </a:solidFill>
                <a:latin typeface="+mn-ea"/>
                <a:ea typeface="+mn-ea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火车</a:t>
            </a:r>
            <a:r>
              <a:rPr lang="en-US" altLang="zh-CN" sz="1800" b="0" dirty="0">
                <a:solidFill>
                  <a:srgbClr val="000000"/>
                </a:solidFill>
                <a:latin typeface="+mn-ea"/>
                <a:ea typeface="+mn-ea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公共汽车</a:t>
            </a:r>
            <a:r>
              <a:rPr lang="en-US" altLang="zh-CN" sz="1800" b="0" dirty="0">
                <a:solidFill>
                  <a:srgbClr val="000000"/>
                </a:solidFill>
                <a:latin typeface="+mn-ea"/>
                <a:ea typeface="+mn-ea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船</a:t>
            </a:r>
            <a:r>
              <a:rPr lang="en-US" altLang="zh-CN" sz="1800" b="0" dirty="0">
                <a:solidFill>
                  <a:srgbClr val="000000"/>
                </a:solidFill>
                <a:latin typeface="+mn-ea"/>
                <a:ea typeface="+mn-ea"/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飞机等”。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4352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4353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组合 1"/>
          <p:cNvGrpSpPr/>
          <p:nvPr/>
        </p:nvGrpSpPr>
        <p:grpSpPr bwMode="auto">
          <a:xfrm>
            <a:off x="1295400" y="1295400"/>
            <a:ext cx="6934200" cy="4267200"/>
            <a:chOff x="951781" y="1447852"/>
            <a:chExt cx="6896733" cy="4800474"/>
          </a:xfrm>
        </p:grpSpPr>
        <p:sp>
          <p:nvSpPr>
            <p:cNvPr id="8" name="AutoShape 53"/>
            <p:cNvSpPr>
              <a:spLocks noChangeArrowheads="1"/>
            </p:cNvSpPr>
            <p:nvPr/>
          </p:nvSpPr>
          <p:spPr bwMode="auto">
            <a:xfrm>
              <a:off x="951781" y="1697877"/>
              <a:ext cx="6896733" cy="455044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57150" cmpd="thickThin">
              <a:solidFill>
                <a:srgbClr val="FF9900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4343" name="Group 54"/>
            <p:cNvGrpSpPr/>
            <p:nvPr/>
          </p:nvGrpSpPr>
          <p:grpSpPr bwMode="auto">
            <a:xfrm rot="5400000">
              <a:off x="3997719" y="-276966"/>
              <a:ext cx="500063" cy="3949700"/>
              <a:chOff x="44" y="1112"/>
              <a:chExt cx="315" cy="2488"/>
            </a:xfrm>
          </p:grpSpPr>
          <p:pic>
            <p:nvPicPr>
              <p:cNvPr id="14344" name="图片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89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图片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2290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图片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2683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7" name="图片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3075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8" name="图片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505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图片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1112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0" name="图片 2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" y="346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184400" y="2235201"/>
            <a:ext cx="5207000" cy="980017"/>
          </a:xfrm>
          <a:prstGeom prst="rect">
            <a:avLst/>
          </a:prstGeom>
        </p:spPr>
        <p:txBody>
          <a:bodyPr/>
          <a:lstStyle>
            <a:lvl1pPr marL="349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800" b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get lost </a:t>
            </a: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为固定搭配，“迷路”。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184400" y="2976033"/>
            <a:ext cx="505460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1800" b="0" dirty="0">
                <a:solidFill>
                  <a:srgbClr val="000000"/>
                </a:solidFill>
                <a:ea typeface="黑体" panose="02010609060101010101" pitchFamily="49" charset="-122"/>
              </a:rPr>
              <a:t>on the way to …</a:t>
            </a:r>
            <a:r>
              <a:rPr lang="zh-CN" altLang="en-US" sz="1800" b="0" dirty="0">
                <a:solidFill>
                  <a:srgbClr val="000000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在去</a:t>
            </a:r>
            <a:r>
              <a:rPr lang="en-US" altLang="zh-CN" sz="1800" b="0" dirty="0">
                <a:solidFill>
                  <a:srgbClr val="000000"/>
                </a:solidFill>
                <a:latin typeface="+mn-ea"/>
                <a:ea typeface="+mn-ea"/>
              </a:rPr>
              <a:t>……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的路上</a:t>
            </a:r>
            <a:r>
              <a:rPr lang="zh-CN" altLang="en-US" sz="1800" b="0" dirty="0">
                <a:solidFill>
                  <a:srgbClr val="000000"/>
                </a:solidFill>
                <a:ea typeface="黑体" panose="02010609060101010101" pitchFamily="49" charset="-122"/>
              </a:rPr>
              <a:t>”；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还可以用</a:t>
            </a:r>
            <a:r>
              <a:rPr lang="en-US" altLang="zh-CN" sz="1800" b="0" dirty="0">
                <a:solidFill>
                  <a:srgbClr val="000000"/>
                </a:solidFill>
                <a:ea typeface="黑体" panose="02010609060101010101" pitchFamily="49" charset="-122"/>
              </a:rPr>
              <a:t>on one’s way to 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例</a:t>
            </a:r>
            <a:r>
              <a:rPr lang="zh-CN" altLang="en-US" sz="1800" b="0" dirty="0">
                <a:solidFill>
                  <a:srgbClr val="000000"/>
                </a:solidFill>
                <a:ea typeface="黑体" panose="02010609060101010101" pitchFamily="49" charset="-122"/>
              </a:rPr>
              <a:t>：</a:t>
            </a:r>
            <a:r>
              <a:rPr lang="en-US" altLang="zh-CN" sz="1800" b="0" dirty="0">
                <a:solidFill>
                  <a:srgbClr val="000000"/>
                </a:solidFill>
                <a:ea typeface="黑体" panose="02010609060101010101" pitchFamily="49" charset="-122"/>
              </a:rPr>
              <a:t>on my way to school </a:t>
            </a:r>
            <a:r>
              <a:rPr lang="zh-CN" altLang="en-US" sz="1800" b="0" dirty="0">
                <a:solidFill>
                  <a:srgbClr val="000000"/>
                </a:solidFill>
                <a:latin typeface="+mn-ea"/>
                <a:ea typeface="+mn-ea"/>
              </a:rPr>
              <a:t>在我去学校的路上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/>
          <p:nvPr/>
        </p:nvGrpSpPr>
        <p:grpSpPr bwMode="auto">
          <a:xfrm>
            <a:off x="1295400" y="1701800"/>
            <a:ext cx="6934200" cy="3149600"/>
            <a:chOff x="951781" y="1447852"/>
            <a:chExt cx="6896733" cy="4800474"/>
          </a:xfrm>
        </p:grpSpPr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>
              <a:off x="951781" y="1699490"/>
              <a:ext cx="6896733" cy="45488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57150" cmpd="thickThin">
              <a:solidFill>
                <a:srgbClr val="FF9900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5370" name="Group 54"/>
            <p:cNvGrpSpPr/>
            <p:nvPr/>
          </p:nvGrpSpPr>
          <p:grpSpPr bwMode="auto">
            <a:xfrm rot="5400000">
              <a:off x="3997719" y="-276967"/>
              <a:ext cx="500063" cy="3949702"/>
              <a:chOff x="44" y="1112"/>
              <a:chExt cx="315" cy="2488"/>
            </a:xfrm>
          </p:grpSpPr>
          <p:pic>
            <p:nvPicPr>
              <p:cNvPr id="15371" name="图片 1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189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图片 1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2290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图片 1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2683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4" name="图片 1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3075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5" name="图片 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1505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图片 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1112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图片 2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346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3" name="组合 4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5367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368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2311400"/>
            <a:ext cx="533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1800" b="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look for </a:t>
            </a:r>
            <a:r>
              <a:rPr lang="zh-CN" altLang="en-US" sz="1800" b="0" dirty="0">
                <a:cs typeface="Times New Roman" panose="02020603050405020304" pitchFamily="18" charset="0"/>
              </a:rPr>
              <a:t>寻找</a:t>
            </a:r>
            <a:r>
              <a:rPr lang="en-US" altLang="zh-CN" sz="1800" b="0" dirty="0">
                <a:cs typeface="Times New Roman" panose="02020603050405020304" pitchFamily="18" charset="0"/>
              </a:rPr>
              <a:t>; find </a:t>
            </a:r>
            <a:r>
              <a:rPr lang="zh-CN" altLang="en-US" sz="1800" b="0" dirty="0">
                <a:cs typeface="Times New Roman" panose="02020603050405020304" pitchFamily="18" charset="0"/>
              </a:rPr>
              <a:t>找到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 err="1">
                <a:cs typeface="Times New Roman" panose="02020603050405020304" pitchFamily="18" charset="0"/>
              </a:rPr>
              <a:t>eg</a:t>
            </a:r>
            <a:r>
              <a:rPr lang="en-US" altLang="zh-CN" sz="1800" b="0" dirty="0">
                <a:cs typeface="Times New Roman" panose="02020603050405020304" pitchFamily="18" charset="0"/>
              </a:rPr>
              <a:t>. I’m looking for my book, but I can’t find it.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15365" name="矩形 18"/>
          <p:cNvSpPr>
            <a:spLocks noChangeArrowheads="1"/>
          </p:cNvSpPr>
          <p:nvPr/>
        </p:nvSpPr>
        <p:spPr bwMode="auto">
          <a:xfrm>
            <a:off x="1447801" y="1092200"/>
            <a:ext cx="349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dirty="0"/>
              <a:t>4</a:t>
            </a:r>
            <a:r>
              <a:rPr lang="en-US" altLang="zh-CN" sz="1800" b="0" dirty="0">
                <a:cs typeface="Times New Roman" panose="02020603050405020304" pitchFamily="18" charset="0"/>
              </a:rPr>
              <a:t>. We are looking for the bookstore.</a:t>
            </a:r>
            <a:endParaRPr lang="zh-CN" alt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/>
          <p:cNvGrpSpPr/>
          <p:nvPr/>
        </p:nvGrpSpPr>
        <p:grpSpPr bwMode="auto">
          <a:xfrm>
            <a:off x="1295400" y="1905000"/>
            <a:ext cx="6934200" cy="3149600"/>
            <a:chOff x="951781" y="1447852"/>
            <a:chExt cx="6896733" cy="4800474"/>
          </a:xfrm>
        </p:grpSpPr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>
              <a:off x="951781" y="1699490"/>
              <a:ext cx="6896733" cy="45488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57150" cmpd="thickThin">
              <a:solidFill>
                <a:srgbClr val="FF9900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6394" name="Group 54"/>
            <p:cNvGrpSpPr/>
            <p:nvPr/>
          </p:nvGrpSpPr>
          <p:grpSpPr bwMode="auto">
            <a:xfrm rot="5400000">
              <a:off x="3997719" y="-276967"/>
              <a:ext cx="500063" cy="3949702"/>
              <a:chOff x="44" y="1112"/>
              <a:chExt cx="315" cy="2488"/>
            </a:xfrm>
          </p:grpSpPr>
          <p:pic>
            <p:nvPicPr>
              <p:cNvPr id="16395" name="图片 1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189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6" name="图片 1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2290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图片 1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2683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图片 1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3075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图片 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1505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0" name="图片 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1112"/>
                <a:ext cx="3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图片 2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" y="3468"/>
                <a:ext cx="3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387" name="组合 4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6391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392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2717801"/>
            <a:ext cx="5943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down </a:t>
            </a:r>
            <a:r>
              <a:rPr lang="zh-CN" altLang="en-US" sz="1800" b="0" dirty="0">
                <a:cs typeface="Times New Roman" panose="02020603050405020304" pitchFamily="18" charset="0"/>
              </a:rPr>
              <a:t>为介词，相当于</a:t>
            </a:r>
            <a:r>
              <a:rPr lang="en-US" altLang="zh-CN" sz="1800" b="0" dirty="0">
                <a:cs typeface="Times New Roman" panose="02020603050405020304" pitchFamily="18" charset="0"/>
              </a:rPr>
              <a:t>along, </a:t>
            </a:r>
            <a:r>
              <a:rPr lang="zh-CN" altLang="en-US" sz="1800" b="0" dirty="0">
                <a:cs typeface="Times New Roman" panose="02020603050405020304" pitchFamily="18" charset="0"/>
              </a:rPr>
              <a:t>表示“沿着”。</a:t>
            </a: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cs typeface="Times New Roman" panose="02020603050405020304" pitchFamily="18" charset="0"/>
              </a:rPr>
              <a:t>   </a:t>
            </a:r>
            <a:r>
              <a:rPr lang="en-US" altLang="zh-CN" sz="1800" b="0" dirty="0">
                <a:cs typeface="Times New Roman" panose="02020603050405020304" pitchFamily="18" charset="0"/>
              </a:rPr>
              <a:t>turn left = turn to the left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16389" name="矩形 18"/>
          <p:cNvSpPr>
            <a:spLocks noChangeArrowheads="1"/>
          </p:cNvSpPr>
          <p:nvPr/>
        </p:nvSpPr>
        <p:spPr bwMode="auto">
          <a:xfrm>
            <a:off x="1600200" y="1126067"/>
            <a:ext cx="5638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5. Go down this street. Turn left at the traffic lights.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987181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分组活动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7427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7428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787401"/>
            <a:ext cx="60960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0"/>
              <a:t>.</a:t>
            </a:r>
            <a:endParaRPr lang="zh-CN" altLang="en-US" sz="1800" b="0"/>
          </a:p>
        </p:txBody>
      </p:sp>
      <p:sp>
        <p:nvSpPr>
          <p:cNvPr id="9" name="矩形 8"/>
          <p:cNvSpPr/>
          <p:nvPr/>
        </p:nvSpPr>
        <p:spPr>
          <a:xfrm>
            <a:off x="141463" y="862856"/>
            <a:ext cx="207487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do it</a:t>
            </a:r>
            <a:endParaRPr lang="zh-CN" altLang="en-US" sz="280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57200" y="1397000"/>
            <a:ext cx="8458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0" dirty="0"/>
              <a:t>Listen to the dialogues circle the correct pictures. </a:t>
            </a:r>
            <a:endParaRPr lang="zh-CN" altLang="en-US" sz="1800" b="0" dirty="0"/>
          </a:p>
        </p:txBody>
      </p:sp>
      <p:pic>
        <p:nvPicPr>
          <p:cNvPr id="17414" name="Picture 28" descr="练习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1" y="4445001"/>
            <a:ext cx="28289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6" descr="练习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9176" y="2186517"/>
            <a:ext cx="28178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5" descr="练习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076" y="2095501"/>
            <a:ext cx="276701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533400" y="2127251"/>
            <a:ext cx="34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757739" y="2127251"/>
            <a:ext cx="344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41325" y="4254500"/>
            <a:ext cx="34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800600" y="4165600"/>
            <a:ext cx="34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C00000"/>
                </a:solidFill>
              </a:rPr>
              <a:t>4.</a:t>
            </a:r>
          </a:p>
        </p:txBody>
      </p:sp>
      <p:pic>
        <p:nvPicPr>
          <p:cNvPr id="17421" name="Picture 29" descr="练习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5400" y="4546601"/>
            <a:ext cx="2819400" cy="15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KSO_Shape"/>
          <p:cNvSpPr/>
          <p:nvPr/>
        </p:nvSpPr>
        <p:spPr bwMode="auto">
          <a:xfrm>
            <a:off x="5653089" y="3638551"/>
            <a:ext cx="803275" cy="46990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0" name="KSO_Shape"/>
          <p:cNvSpPr/>
          <p:nvPr/>
        </p:nvSpPr>
        <p:spPr bwMode="auto">
          <a:xfrm>
            <a:off x="3271839" y="5812367"/>
            <a:ext cx="803275" cy="46990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1" name="KSO_Shape"/>
          <p:cNvSpPr/>
          <p:nvPr/>
        </p:nvSpPr>
        <p:spPr bwMode="auto">
          <a:xfrm>
            <a:off x="1447801" y="3539067"/>
            <a:ext cx="803275" cy="46990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7339014" y="5810251"/>
            <a:ext cx="803275" cy="46990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3"/>
          <p:cNvGrpSpPr/>
          <p:nvPr/>
        </p:nvGrpSpPr>
        <p:grpSpPr bwMode="auto">
          <a:xfrm>
            <a:off x="53975" y="103718"/>
            <a:ext cx="2160588" cy="686581"/>
            <a:chOff x="279260" y="218396"/>
            <a:chExt cx="2160272" cy="515092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042736" y="272387"/>
              <a:ext cx="1210411" cy="415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分组活动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8441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42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14"/>
          <p:cNvSpPr txBox="1">
            <a:spLocks noChangeArrowheads="1"/>
          </p:cNvSpPr>
          <p:nvPr/>
        </p:nvSpPr>
        <p:spPr bwMode="auto">
          <a:xfrm>
            <a:off x="762000" y="1092200"/>
            <a:ext cx="624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0"/>
              <a:t>Read the lesson and tick the correct answers.</a:t>
            </a:r>
            <a:endParaRPr lang="zh-CN" altLang="en-US" sz="1800" b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8" y="1905000"/>
            <a:ext cx="7142162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KSO_Shape"/>
          <p:cNvSpPr/>
          <p:nvPr/>
        </p:nvSpPr>
        <p:spPr bwMode="auto">
          <a:xfrm>
            <a:off x="3810000" y="2616200"/>
            <a:ext cx="228600" cy="340784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 bwMode="auto">
          <a:xfrm>
            <a:off x="1066800" y="3937001"/>
            <a:ext cx="381000" cy="376767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2" name="KSO_Shape"/>
          <p:cNvSpPr/>
          <p:nvPr/>
        </p:nvSpPr>
        <p:spPr bwMode="auto">
          <a:xfrm>
            <a:off x="1066800" y="5359401"/>
            <a:ext cx="381000" cy="376767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/>
          <p:nvPr/>
        </p:nvGrpSpPr>
        <p:grpSpPr bwMode="auto">
          <a:xfrm>
            <a:off x="53975" y="19051"/>
            <a:ext cx="2160588" cy="770467"/>
            <a:chOff x="279260" y="154877"/>
            <a:chExt cx="2160272" cy="578611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042736" y="154877"/>
              <a:ext cx="1210411" cy="4160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分组活动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9464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465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609600" y="889000"/>
            <a:ext cx="7162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0" dirty="0"/>
              <a:t>Fill in the blanks with the word in the </a:t>
            </a:r>
            <a:r>
              <a:rPr lang="en-US" altLang="zh-CN" sz="1800" b="0" dirty="0" err="1"/>
              <a:t>boxs</a:t>
            </a:r>
            <a:r>
              <a:rPr lang="en-US" altLang="zh-CN" sz="1800" b="0" dirty="0"/>
              <a:t>.</a:t>
            </a:r>
            <a:endParaRPr lang="zh-CN" altLang="en-US" sz="1800" b="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314" y="1701800"/>
            <a:ext cx="5322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0" y="4343400"/>
            <a:ext cx="46482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0" dirty="0">
                <a:solidFill>
                  <a:srgbClr val="FF0000"/>
                </a:solidFill>
              </a:rPr>
              <a:t>1. Excuse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>
                <a:solidFill>
                  <a:srgbClr val="FF0000"/>
                </a:solidFill>
              </a:rPr>
              <a:t>   straight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>
                <a:solidFill>
                  <a:srgbClr val="FF0000"/>
                </a:solidFill>
              </a:rPr>
              <a:t>   traffic</a:t>
            </a:r>
          </a:p>
          <a:p>
            <a:endParaRPr lang="zh-CN" altLang="en-US" b="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4415368"/>
            <a:ext cx="2286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0">
                <a:solidFill>
                  <a:srgbClr val="FF0000"/>
                </a:solidFill>
              </a:rPr>
              <a:t>2. luck</a:t>
            </a:r>
          </a:p>
          <a:p>
            <a:endParaRPr lang="zh-CN" altLang="en-US" sz="18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50964" y="787401"/>
            <a:ext cx="67262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0" dirty="0"/>
              <a:t>单项选择</a:t>
            </a:r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1.Li Ming always _______ his bike to school.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A. drives    B. takes    C. rides    D. walks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2. Our English teacher usually _______ the number 2 bus to school.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A. plays    B. takes    C. gets    D. brings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3. Can you see a new store on your way ______ school?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A. for    B. of    C. to    D. with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4. Mike went to a park _______ bike.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u="sng" dirty="0"/>
              <a:t>A. on    B. with    C. by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u="sng" dirty="0">
                <a:hlinkClick r:id="" action="ppaction://hlinkfile" tooltip="Current Document"/>
              </a:rPr>
              <a:t>5.—</a:t>
            </a:r>
            <a:r>
              <a:rPr lang="en-US" altLang="zh-CN" sz="1600" b="0" u="sng" dirty="0"/>
              <a:t>_______</a:t>
            </a:r>
            <a:r>
              <a:rPr lang="en-US" altLang="zh-CN" sz="1600" b="0" u="sng" dirty="0">
                <a:hlinkClick r:id="" action="ppaction://hlinkfile" tooltip="Current Document"/>
              </a:rPr>
              <a:t> does</a:t>
            </a:r>
            <a:r>
              <a:rPr lang="en-US" altLang="zh-CN" sz="1600" b="0" u="sng" dirty="0"/>
              <a:t> </a:t>
            </a:r>
            <a:r>
              <a:rPr lang="en-US" altLang="zh-CN" sz="1600" b="0" dirty="0"/>
              <a:t>Kate go to school every day?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—On foot.</a:t>
            </a:r>
            <a:endParaRPr lang="zh-CN" altLang="en-US" sz="1600" b="0" dirty="0"/>
          </a:p>
          <a:p>
            <a:pPr>
              <a:lnSpc>
                <a:spcPct val="200000"/>
              </a:lnSpc>
            </a:pPr>
            <a:r>
              <a:rPr lang="en-US" altLang="zh-CN" sz="1600" b="0" dirty="0"/>
              <a:t>A. Where    B. How    C. Why    D. What</a:t>
            </a:r>
            <a:endParaRPr lang="zh-CN" altLang="en-US" sz="1600" b="0" dirty="0"/>
          </a:p>
        </p:txBody>
      </p:sp>
      <p:grpSp>
        <p:nvGrpSpPr>
          <p:cNvPr id="20483" name="组合 6"/>
          <p:cNvGrpSpPr/>
          <p:nvPr/>
        </p:nvGrpSpPr>
        <p:grpSpPr bwMode="auto">
          <a:xfrm>
            <a:off x="53975" y="103717"/>
            <a:ext cx="2160588" cy="685844"/>
            <a:chOff x="279260" y="218396"/>
            <a:chExt cx="2160272" cy="515092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042736" y="272445"/>
              <a:ext cx="1210411" cy="4160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随堂检测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2049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49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00400" y="12700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14800" y="23114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800600" y="31242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81400" y="42418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05000" y="52578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"/>
          <p:cNvGrpSpPr/>
          <p:nvPr/>
        </p:nvGrpSpPr>
        <p:grpSpPr bwMode="auto">
          <a:xfrm>
            <a:off x="0" y="27518"/>
            <a:ext cx="2160588" cy="685799"/>
            <a:chOff x="279260" y="218396"/>
            <a:chExt cx="2160272" cy="515092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1084092" y="267893"/>
              <a:ext cx="1210411" cy="416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学习目标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3078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079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00513" y="2133600"/>
            <a:ext cx="6858000" cy="216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altLang="zh-CN" sz="1800" b="0" dirty="0">
                <a:cs typeface="Times New Roman" panose="02020603050405020304" pitchFamily="18" charset="0"/>
              </a:rPr>
              <a:t>1.)</a:t>
            </a:r>
            <a:r>
              <a:rPr lang="en-US" altLang="zh-CN" sz="1800" b="0" dirty="0">
                <a:cs typeface="Times New Roman" panose="02020603050405020304" pitchFamily="18" charset="0"/>
              </a:rPr>
              <a:t> Grasp main words: bookstore, ride, broken, off, lost, lady, straight, traffic, luck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 b="0" dirty="0">
                <a:cs typeface="Times New Roman" panose="02020603050405020304" pitchFamily="18" charset="0"/>
              </a:rPr>
              <a:t>2.</a:t>
            </a:r>
            <a:r>
              <a:rPr kumimoji="0" lang="en-US" altLang="zh-CN" sz="1800" b="0" dirty="0">
                <a:cs typeface="Times New Roman" panose="02020603050405020304" pitchFamily="18" charset="0"/>
              </a:rPr>
              <a:t> )</a:t>
            </a:r>
            <a:r>
              <a:rPr lang="en-US" altLang="zh-CN" sz="1800" b="0" dirty="0">
                <a:cs typeface="Times New Roman" panose="02020603050405020304" pitchFamily="18" charset="0"/>
              </a:rPr>
              <a:t> Understand important structures: ride our bikes, take bus42, get lost</a:t>
            </a:r>
            <a:endParaRPr lang="zh-CN" altLang="zh-CN" sz="1800" b="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800" b="0" dirty="0">
                <a:cs typeface="Times New Roman" panose="02020603050405020304" pitchFamily="18" charset="0"/>
              </a:rPr>
              <a:t>       --Where is the bookstore?</a:t>
            </a:r>
            <a:endParaRPr lang="zh-CN" altLang="zh-CN" sz="1800" b="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800" b="0" dirty="0">
                <a:cs typeface="Times New Roman" panose="02020603050405020304" pitchFamily="18" charset="0"/>
              </a:rPr>
              <a:t>—Go down the street, turn left.</a:t>
            </a:r>
            <a:endParaRPr lang="zh-CN" altLang="zh-CN" sz="1800" b="0" dirty="0"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50938" y="1600200"/>
            <a:ext cx="7239000" cy="345440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作业布置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2151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51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圆角矩形 13"/>
          <p:cNvSpPr>
            <a:spLocks noChangeArrowheads="1"/>
          </p:cNvSpPr>
          <p:nvPr/>
        </p:nvSpPr>
        <p:spPr bwMode="auto">
          <a:xfrm>
            <a:off x="990600" y="2006601"/>
            <a:ext cx="4216400" cy="7150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zh-CN" altLang="en-US"/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1295400" y="2108200"/>
            <a:ext cx="6553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atinLnBrk="1"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1.</a:t>
            </a:r>
            <a:r>
              <a:rPr lang="zh-CN" altLang="en-US" sz="1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根据导学案完成预习任务</a:t>
            </a:r>
            <a:r>
              <a:rPr lang="zh-CN" altLang="en-US" sz="1800" b="0" dirty="0" smtClean="0">
                <a:ea typeface="微软雅黑" panose="020B0503020204020204" pitchFamily="34" charset="-122"/>
                <a:cs typeface="Times New Roman" panose="02020603050405020304" pitchFamily="18" charset="0"/>
              </a:rPr>
              <a:t>。 </a:t>
            </a:r>
            <a:endParaRPr lang="en-US" altLang="zh-CN" sz="1800" b="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b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095500" y="2667000"/>
            <a:ext cx="5105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Have a good time!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/>
          <p:nvPr/>
        </p:nvGrpSpPr>
        <p:grpSpPr bwMode="auto">
          <a:xfrm>
            <a:off x="53975" y="76200"/>
            <a:ext cx="2160588" cy="713317"/>
            <a:chOff x="279260" y="197728"/>
            <a:chExt cx="2160272" cy="535760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042736" y="197728"/>
              <a:ext cx="1210411" cy="416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新课导入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4106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07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314261"/>
            <a:ext cx="2228129" cy="2216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62001" y="4038601"/>
            <a:ext cx="1897063" cy="5618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0" lang="en-US" altLang="zh-CN" sz="1800" dirty="0" smtClean="0"/>
              <a:t>bookstore</a:t>
            </a:r>
            <a:endParaRPr kumimoji="0" lang="zh-CN" altLang="en-US" sz="1800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81400" y="2127061"/>
            <a:ext cx="2156312" cy="221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037013" y="4646085"/>
            <a:ext cx="1376362" cy="5618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0" lang="en-US" altLang="zh-CN" sz="1800" dirty="0" smtClean="0"/>
              <a:t>ride</a:t>
            </a:r>
            <a:endParaRPr kumimoji="0" lang="zh-CN" altLang="en-US" sz="1800" dirty="0" smtClean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2717800"/>
            <a:ext cx="2133758" cy="221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781800" y="5257801"/>
            <a:ext cx="1531938" cy="5618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0" lang="en-US" altLang="zh-CN" sz="1800" dirty="0" smtClean="0"/>
              <a:t>broken</a:t>
            </a:r>
            <a:endParaRPr kumimoji="0" lang="zh-CN" altLang="en-US" sz="18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/>
        </p:nvGrpSpPr>
        <p:grpSpPr bwMode="auto">
          <a:xfrm>
            <a:off x="53975" y="76200"/>
            <a:ext cx="2160588" cy="713317"/>
            <a:chOff x="279260" y="197728"/>
            <a:chExt cx="2160272" cy="53576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042736" y="197728"/>
              <a:ext cx="1210411" cy="416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新课导入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513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13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1165626"/>
            <a:ext cx="2438400" cy="256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6601" y="1905000"/>
            <a:ext cx="2573867" cy="256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72200" y="2413001"/>
            <a:ext cx="2526780" cy="255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90600" y="4358217"/>
            <a:ext cx="1371600" cy="5618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0" lang="en-US" altLang="zh-CN" sz="1800" dirty="0" smtClean="0"/>
              <a:t>lady</a:t>
            </a:r>
            <a:endParaRPr kumimoji="0" lang="zh-CN" altLang="en-US" sz="1800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81400" y="4953001"/>
            <a:ext cx="1752600" cy="5618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0" lang="en-US" altLang="zh-CN" sz="1800" dirty="0" smtClean="0"/>
              <a:t>straight</a:t>
            </a:r>
            <a:endParaRPr kumimoji="0" lang="zh-CN" altLang="en-US" sz="1800" dirty="0" smtClean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29400" y="5359401"/>
            <a:ext cx="1676400" cy="5618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0" lang="en-US" altLang="zh-CN" sz="1800" dirty="0" smtClean="0"/>
              <a:t>traffic</a:t>
            </a:r>
            <a:endParaRPr kumimoji="0" lang="zh-CN" alt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133600" y="14986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800" b="0" dirty="0"/>
              <a:t>(</a:t>
            </a:r>
            <a:r>
              <a:rPr kumimoji="0" lang="zh-CN" altLang="en-US" sz="1800" b="0" dirty="0"/>
              <a:t>一</a:t>
            </a:r>
            <a:r>
              <a:rPr kumimoji="0" lang="en-US" altLang="zh-CN" sz="1800" b="0" dirty="0"/>
              <a:t>) </a:t>
            </a:r>
            <a:r>
              <a:rPr kumimoji="0" lang="zh-CN" altLang="en-US" sz="1800" b="0" dirty="0"/>
              <a:t>单词</a:t>
            </a:r>
            <a:r>
              <a:rPr kumimoji="0" lang="en-US" altLang="zh-CN" sz="1800" b="0" dirty="0"/>
              <a:t>(Word</a:t>
            </a:r>
            <a:r>
              <a:rPr kumimoji="0" lang="zh-CN" altLang="en-US" sz="1800" b="0" dirty="0"/>
              <a:t>）：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286000" y="2250496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1.</a:t>
            </a:r>
            <a:r>
              <a:rPr kumimoji="0" lang="zh-CN" altLang="en-US" sz="1800" b="0" dirty="0"/>
              <a:t>书店</a:t>
            </a:r>
            <a:r>
              <a:rPr kumimoji="0" lang="en-US" altLang="zh-CN" sz="1800" b="0" dirty="0"/>
              <a:t>n_____________</a:t>
            </a:r>
            <a:r>
              <a:rPr kumimoji="0" lang="zh-CN" altLang="en-US" sz="1800" b="0" dirty="0"/>
              <a:t> </a:t>
            </a:r>
            <a:endParaRPr kumimoji="0" lang="en-US" altLang="zh-CN" sz="1800" b="0" dirty="0"/>
          </a:p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2.</a:t>
            </a:r>
            <a:r>
              <a:rPr kumimoji="0" lang="zh-CN" altLang="en-US" sz="1800" b="0" dirty="0"/>
              <a:t>骑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乘坐</a:t>
            </a:r>
            <a:r>
              <a:rPr kumimoji="0" lang="en-US" altLang="zh-CN" sz="1800" b="0" dirty="0"/>
              <a:t>v__________</a:t>
            </a:r>
          </a:p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3.</a:t>
            </a:r>
            <a:r>
              <a:rPr kumimoji="0" lang="zh-CN" altLang="en-US" sz="1800" b="0" dirty="0"/>
              <a:t>迷路的</a:t>
            </a:r>
            <a:r>
              <a:rPr kumimoji="0" lang="en-US" altLang="zh-CN" sz="1800" b="0" dirty="0" err="1"/>
              <a:t>adj</a:t>
            </a:r>
            <a:r>
              <a:rPr kumimoji="0" lang="en-US" altLang="zh-CN" sz="1800" b="0" dirty="0"/>
              <a:t>__________</a:t>
            </a:r>
          </a:p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4.</a:t>
            </a:r>
            <a:r>
              <a:rPr kumimoji="0" lang="zh-CN" altLang="en-US" sz="1800" b="0" dirty="0"/>
              <a:t>幸运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运气</a:t>
            </a:r>
            <a:r>
              <a:rPr kumimoji="0" lang="en-US" altLang="zh-CN" sz="1800" b="0" dirty="0"/>
              <a:t>n_________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429001" y="222461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>
                <a:solidFill>
                  <a:srgbClr val="FF0000"/>
                </a:solidFill>
              </a:rPr>
              <a:t>bookstore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3841750" y="2935818"/>
            <a:ext cx="103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>
                <a:solidFill>
                  <a:srgbClr val="FF0000"/>
                </a:solidFill>
              </a:rPr>
              <a:t>ride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3733800" y="3937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>
                <a:solidFill>
                  <a:srgbClr val="FF0000"/>
                </a:solidFill>
              </a:rPr>
              <a:t>luck 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3886200" y="3429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>
                <a:solidFill>
                  <a:srgbClr val="FF0000"/>
                </a:solidFill>
              </a:rPr>
              <a:t>lost</a:t>
            </a:r>
          </a:p>
        </p:txBody>
      </p:sp>
      <p:grpSp>
        <p:nvGrpSpPr>
          <p:cNvPr id="6152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自主反馈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6154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55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43366" grpId="0"/>
      <p:bldP spid="143370" grpId="0"/>
      <p:bldP spid="143375" grpId="0"/>
      <p:bldP spid="1433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676400" y="1272392"/>
            <a:ext cx="7086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（二）短语 ： 阅读课文找出下列短语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1.</a:t>
            </a:r>
            <a:r>
              <a:rPr kumimoji="0" lang="zh-CN" altLang="en-US" sz="1800" b="0" dirty="0">
                <a:latin typeface="宋体" panose="02010600030101010101" pitchFamily="2" charset="-122"/>
              </a:rPr>
              <a:t>我们怎样才能</a:t>
            </a:r>
            <a:r>
              <a:rPr kumimoji="0" lang="en-US" altLang="zh-CN" sz="1800" b="0" dirty="0">
                <a:latin typeface="宋体" panose="02010600030101010101" pitchFamily="2" charset="-122"/>
              </a:rPr>
              <a:t>....</a:t>
            </a:r>
            <a:r>
              <a:rPr kumimoji="0" lang="en-US" altLang="zh-CN" sz="1800" b="0" dirty="0"/>
              <a:t>___________________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2.</a:t>
            </a:r>
            <a:r>
              <a:rPr kumimoji="0" lang="zh-CN" altLang="en-US" sz="1800" b="0" dirty="0"/>
              <a:t>让我们乘坐公交车吧</a:t>
            </a:r>
            <a:r>
              <a:rPr kumimoji="0" lang="en-US" altLang="zh-CN" sz="1800" b="0" dirty="0"/>
              <a:t>!___________________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3.</a:t>
            </a:r>
            <a:r>
              <a:rPr kumimoji="0" lang="zh-CN" altLang="en-US" sz="1800" b="0" dirty="0"/>
              <a:t>我不能</a:t>
            </a:r>
            <a:r>
              <a:rPr kumimoji="0" lang="en-US" altLang="zh-CN" sz="1800" b="0" dirty="0"/>
              <a:t>…_________   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4.</a:t>
            </a:r>
            <a:r>
              <a:rPr kumimoji="0" lang="zh-CN" altLang="en-US" sz="1800" b="0" dirty="0"/>
              <a:t>我们能够</a:t>
            </a:r>
            <a:r>
              <a:rPr kumimoji="0" lang="en-US" altLang="zh-CN" sz="1800" b="0" dirty="0"/>
              <a:t>....._____________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5.</a:t>
            </a:r>
            <a:r>
              <a:rPr kumimoji="0" lang="zh-CN" altLang="en-US" sz="1800" b="0" dirty="0"/>
              <a:t>这是哪里？</a:t>
            </a:r>
            <a:r>
              <a:rPr kumimoji="0" lang="en-US" altLang="zh-CN" sz="1800" b="0" dirty="0"/>
              <a:t>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6.</a:t>
            </a:r>
            <a:r>
              <a:rPr kumimoji="0" lang="zh-CN" altLang="en-US" sz="1800" b="0" dirty="0"/>
              <a:t>打扰一下</a:t>
            </a:r>
            <a:r>
              <a:rPr kumimoji="0" lang="en-US" altLang="zh-CN" sz="1800" b="0" dirty="0"/>
              <a:t>__________________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10000" y="1761067"/>
            <a:ext cx="3352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How can we......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971800" y="3996267"/>
            <a:ext cx="255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Where is it?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 rot="10800000" flipV="1">
            <a:off x="3200400" y="3438610"/>
            <a:ext cx="373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We can....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895600" y="2878667"/>
            <a:ext cx="2286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 can’t…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038600" y="2370667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Let’s take the bus! </a:t>
            </a:r>
          </a:p>
        </p:txBody>
      </p:sp>
      <p:grpSp>
        <p:nvGrpSpPr>
          <p:cNvPr id="7176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987181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自主反馈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7179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80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95600" y="4504267"/>
            <a:ext cx="255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Excuse 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06501" grpId="0"/>
      <p:bldP spid="106502" grpId="0"/>
      <p:bldP spid="106503" grpId="0"/>
      <p:bldP spid="106504" grpId="0"/>
      <p:bldP spid="10650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 bwMode="auto">
          <a:xfrm>
            <a:off x="53975" y="19051"/>
            <a:ext cx="2160588" cy="770467"/>
            <a:chOff x="279260" y="154877"/>
            <a:chExt cx="2160272" cy="578611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042736" y="154877"/>
              <a:ext cx="1210411" cy="4160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自主反馈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8201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02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600" y="990601"/>
            <a:ext cx="5791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kumimoji="0" lang="zh-CN" altLang="en-US" sz="1800" b="0" dirty="0"/>
              <a:t>试着把以下句子译成汉语并想一想这些句型的用法。</a:t>
            </a:r>
            <a:endParaRPr kumimoji="0" lang="en-US" altLang="zh-CN" sz="1800" b="0" dirty="0"/>
          </a:p>
          <a:p>
            <a:pPr>
              <a:lnSpc>
                <a:spcPct val="200000"/>
              </a:lnSpc>
            </a:pPr>
            <a:r>
              <a:rPr kumimoji="0" lang="en-US" altLang="zh-CN" sz="1800" b="0" dirty="0"/>
              <a:t>1.I can’t ride my bike.</a:t>
            </a:r>
          </a:p>
          <a:p>
            <a:pPr>
              <a:lnSpc>
                <a:spcPct val="200000"/>
              </a:lnSpc>
            </a:pPr>
            <a:r>
              <a:rPr kumimoji="0" lang="en-US" altLang="zh-CN" sz="1800" b="0" dirty="0"/>
              <a:t>____________________</a:t>
            </a:r>
            <a:endParaRPr kumimoji="0" lang="zh-CN" altLang="en-US" sz="1800" b="0" dirty="0"/>
          </a:p>
          <a:p>
            <a:pPr>
              <a:lnSpc>
                <a:spcPct val="200000"/>
              </a:lnSpc>
            </a:pPr>
            <a:r>
              <a:rPr lang="en-US" altLang="zh-CN" sz="1800" b="0" dirty="0"/>
              <a:t>2. Can you help us?</a:t>
            </a:r>
          </a:p>
          <a:p>
            <a:pPr>
              <a:lnSpc>
                <a:spcPct val="200000"/>
              </a:lnSpc>
            </a:pPr>
            <a:r>
              <a:rPr lang="en-US" altLang="zh-CN" sz="1800" b="0" dirty="0"/>
              <a:t>_______________</a:t>
            </a:r>
          </a:p>
          <a:p>
            <a:pPr>
              <a:lnSpc>
                <a:spcPct val="200000"/>
              </a:lnSpc>
            </a:pPr>
            <a:r>
              <a:rPr lang="en-US" altLang="zh-CN" sz="1800" b="0" dirty="0"/>
              <a:t>3.Do you have a map?</a:t>
            </a:r>
          </a:p>
          <a:p>
            <a:pPr>
              <a:lnSpc>
                <a:spcPct val="200000"/>
              </a:lnSpc>
            </a:pPr>
            <a:r>
              <a:rPr lang="en-US" altLang="zh-CN" sz="1800" b="0" dirty="0"/>
              <a:t>____________________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1800" b="0" dirty="0"/>
              <a:t>4.Good luck!</a:t>
            </a:r>
          </a:p>
          <a:p>
            <a:pPr>
              <a:lnSpc>
                <a:spcPct val="200000"/>
              </a:lnSpc>
            </a:pPr>
            <a:r>
              <a:rPr lang="en-US" altLang="zh-CN" sz="1800" b="0" dirty="0"/>
              <a:t>___________________</a:t>
            </a:r>
            <a:endParaRPr lang="zh-CN" altLang="en-US" sz="1800" b="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8800" y="21082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FF0000"/>
                </a:solidFill>
              </a:rPr>
              <a:t>我不能够骑我的自行车。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28800" y="313901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FF0000"/>
                </a:solidFill>
              </a:rPr>
              <a:t>你能帮助我们吗？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00" y="425661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FF0000"/>
                </a:solidFill>
              </a:rPr>
              <a:t>你有地图吗？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800" y="5374218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FF0000"/>
                </a:solidFill>
              </a:rPr>
              <a:t>祝你好运！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5"/>
          <p:cNvGrpSpPr/>
          <p:nvPr/>
        </p:nvGrpSpPr>
        <p:grpSpPr bwMode="auto">
          <a:xfrm>
            <a:off x="53975" y="-27517"/>
            <a:ext cx="2160588" cy="814917"/>
            <a:chOff x="279260" y="121529"/>
            <a:chExt cx="2160272" cy="611959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987181" y="121529"/>
              <a:ext cx="1210411" cy="4160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新课学习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9226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227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0"/>
          <p:cNvGrpSpPr/>
          <p:nvPr/>
        </p:nvGrpSpPr>
        <p:grpSpPr bwMode="auto">
          <a:xfrm>
            <a:off x="533400" y="791634"/>
            <a:ext cx="5029200" cy="2840567"/>
            <a:chOff x="1039289" y="1066861"/>
            <a:chExt cx="5971047" cy="1468133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1039289" y="1066861"/>
              <a:ext cx="5971047" cy="1468133"/>
            </a:xfrm>
            <a:prstGeom prst="cloudCallout">
              <a:avLst>
                <a:gd name="adj1" fmla="val 48735"/>
                <a:gd name="adj2" fmla="val 56081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kumimoji="0" lang="en-US" altLang="zh-CN" sz="2800" dirty="0"/>
            </a:p>
          </p:txBody>
        </p:sp>
        <p:sp>
          <p:nvSpPr>
            <p:cNvPr id="9224" name="矩形 12"/>
            <p:cNvSpPr>
              <a:spLocks noChangeArrowheads="1"/>
            </p:cNvSpPr>
            <p:nvPr/>
          </p:nvSpPr>
          <p:spPr bwMode="auto">
            <a:xfrm>
              <a:off x="1509029" y="1454943"/>
              <a:ext cx="5031566" cy="69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07950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1800" b="0" dirty="0"/>
                <a:t>Imagine you are in a new place. You want to go to the bank. But you don’t know where the bank is. So you could say: </a:t>
              </a:r>
              <a:endParaRPr lang="en-US" altLang="zh-CN" sz="1800" b="0" dirty="0">
                <a:solidFill>
                  <a:srgbClr val="CC3300"/>
                </a:solidFill>
              </a:endParaRPr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43000" y="4851400"/>
            <a:ext cx="533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Excuse me. Where is the bank?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cxnSp>
        <p:nvCxnSpPr>
          <p:cNvPr id="9221" name="直接连接符 4"/>
          <p:cNvCxnSpPr>
            <a:cxnSpLocks noChangeShapeType="1"/>
          </p:cNvCxnSpPr>
          <p:nvPr/>
        </p:nvCxnSpPr>
        <p:spPr bwMode="auto">
          <a:xfrm>
            <a:off x="960438" y="5403851"/>
            <a:ext cx="5059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5" descr="200562212584513"/>
          <p:cNvPicPr>
            <a:picLocks noChangeAspect="1" noChangeArrowheads="1"/>
          </p:cNvPicPr>
          <p:nvPr/>
        </p:nvPicPr>
        <p:blipFill>
          <a:blip r:embed="rId3" cstate="email"/>
          <a:srcRect b="-1291"/>
          <a:stretch>
            <a:fillRect/>
          </a:stretch>
        </p:blipFill>
        <p:spPr bwMode="auto">
          <a:xfrm>
            <a:off x="6400800" y="3835401"/>
            <a:ext cx="1905000" cy="204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新课学习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0247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248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438401" y="990600"/>
            <a:ext cx="3698513" cy="507831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800" dirty="0">
                <a:solidFill>
                  <a:srgbClr val="800000"/>
                </a:solidFill>
              </a:rPr>
              <a:t>Come on! Let’s go to </a:t>
            </a:r>
            <a:r>
              <a:rPr lang="en-US" altLang="zh-CN" sz="1800" dirty="0">
                <a:solidFill>
                  <a:srgbClr val="000090"/>
                </a:solidFill>
                <a:hlinkClick r:id="rId3" action="ppaction://hlinkfile"/>
              </a:rPr>
              <a:t>the bookstore!</a:t>
            </a:r>
            <a:endParaRPr lang="en-US" altLang="zh-CN" sz="1800" dirty="0">
              <a:solidFill>
                <a:srgbClr val="000090"/>
              </a:solidFill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4" cstate="email"/>
          <a:srcRect r="-4"/>
          <a:stretch>
            <a:fillRect/>
          </a:stretch>
        </p:blipFill>
        <p:spPr bwMode="auto">
          <a:xfrm>
            <a:off x="1447801" y="2006601"/>
            <a:ext cx="2390361" cy="344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2209801"/>
            <a:ext cx="2971800" cy="305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全屏显示(4:3)</PresentationFormat>
  <Paragraphs>125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62</cp:revision>
  <cp:lastPrinted>2113-01-01T00:00:00Z</cp:lastPrinted>
  <dcterms:created xsi:type="dcterms:W3CDTF">2113-01-01T00:00:00Z</dcterms:created>
  <dcterms:modified xsi:type="dcterms:W3CDTF">2023-01-16T13:32:06Z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D14A903015C1441A8AD5F3326D1FCA02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