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354DA-9A12-4C80-93D0-F708EFE57DD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CE6DD-8F4D-44F6-A096-FACD7714EA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CE6DD-8F4D-44F6-A096-FACD7714EAA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5BD46-1A0C-4C49-85A1-C928B07193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FED6D-1120-4D8B-959C-9BF320C16C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05B56-D399-4ECA-A07F-7DFE3099BE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76A5B-B274-43B5-AF35-01100179541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5E624-901D-40AD-9D38-F431C36275F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C4B82-999A-40FB-971B-B8EEFCE2BF4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3F1CA-91F1-4AFC-AB2A-540D7751DA2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E7801-C4D7-44B1-ABF3-5FECF61CE00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0FF1A-C465-4C1C-BCFB-2B0454DB32B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701A4-2243-437F-9190-606745DD170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C7D51-D807-4172-9901-E92C8B6521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A061F8A-7D5A-4578-B105-51D2F53C09F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5344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4800" b="1" dirty="0">
                <a:solidFill>
                  <a:srgbClr val="C00000"/>
                </a:solidFill>
                <a:latin typeface="Cooper Std Black" pitchFamily="18" charset="0"/>
                <a:ea typeface="Kozuka Mincho Pro B" pitchFamily="18" charset="-128"/>
              </a:rPr>
              <a:t>Unit </a:t>
            </a:r>
            <a:r>
              <a:rPr lang="en-US" altLang="zh-CN" sz="4800" b="1" dirty="0" smtClean="0">
                <a:solidFill>
                  <a:srgbClr val="C00000"/>
                </a:solidFill>
                <a:latin typeface="Cooper Std Black" pitchFamily="18" charset="0"/>
                <a:ea typeface="Kozuka Mincho Pro B" pitchFamily="18" charset="-128"/>
              </a:rPr>
              <a:t>4 </a:t>
            </a:r>
            <a:r>
              <a:rPr lang="en-US" altLang="zh-CN" sz="4800" b="1" dirty="0">
                <a:solidFill>
                  <a:srgbClr val="C00000"/>
                </a:solidFill>
                <a:latin typeface="Cooper Std Black" pitchFamily="18" charset="0"/>
                <a:ea typeface="Kozuka Mincho Pro B" pitchFamily="18" charset="-128"/>
              </a:rPr>
              <a:t>What's the best movie theater?</a:t>
            </a:r>
          </a:p>
          <a:p>
            <a:endParaRPr lang="zh-CN" altLang="en-US" sz="3600" b="1" dirty="0">
              <a:solidFill>
                <a:srgbClr val="C00000"/>
              </a:solidFill>
              <a:latin typeface="Cooper Std Black" pitchFamily="18" charset="0"/>
              <a:ea typeface="Kozuka Mincho Pro B" pitchFamily="18" charset="-128"/>
            </a:endParaRPr>
          </a:p>
          <a:p>
            <a:r>
              <a:rPr lang="en-US" altLang="zh-CN" sz="2800" b="1" dirty="0">
                <a:solidFill>
                  <a:srgbClr val="C00000"/>
                </a:solidFill>
                <a:latin typeface="Cooper Std Black" pitchFamily="18" charset="0"/>
                <a:ea typeface="Kozuka Mincho Pro B" pitchFamily="18" charset="-128"/>
              </a:rPr>
              <a:t>Section A </a:t>
            </a:r>
            <a:r>
              <a:rPr lang="en-US" altLang="zh-CN" sz="2800" b="1" dirty="0" smtClean="0">
                <a:solidFill>
                  <a:srgbClr val="C00000"/>
                </a:solidFill>
                <a:latin typeface="Cooper Std Black" pitchFamily="18" charset="0"/>
                <a:ea typeface="Kozuka Mincho Pro B" pitchFamily="18" charset="-128"/>
              </a:rPr>
              <a:t>(1a—1c)</a:t>
            </a:r>
            <a:endParaRPr lang="en-US" altLang="zh-CN" sz="2800" b="1" dirty="0">
              <a:solidFill>
                <a:srgbClr val="C00000"/>
              </a:solidFill>
              <a:latin typeface="Cooper Std Black" pitchFamily="18" charset="0"/>
              <a:ea typeface="Kozuka Mincho Pro B" pitchFamily="18" charset="-128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65870" y="51054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1" name="Picture 3" descr="u=688614368,3585460013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773238"/>
            <a:ext cx="2784475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2" name="Picture 4" descr="u=954934457,77723220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1773238"/>
            <a:ext cx="28797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390525" y="522288"/>
            <a:ext cx="807085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2000" b="1" i="1" dirty="0">
                <a:solidFill>
                  <a:schemeClr val="hlink"/>
                </a:solidFill>
                <a:latin typeface="Comic Sans MS" panose="030F0702030302020204" pitchFamily="66" charset="0"/>
              </a:rPr>
              <a:t>1a.</a:t>
            </a:r>
            <a:r>
              <a:rPr lang="en-US" altLang="zh-CN" sz="2000" b="1" i="1" dirty="0">
                <a:solidFill>
                  <a:srgbClr val="33CC33"/>
                </a:solidFill>
                <a:latin typeface="Comic Sans MS" panose="030F0702030302020204" pitchFamily="66" charset="0"/>
              </a:rPr>
              <a:t> How do you choose which movie theater to go to? Write the things in the box under " </a:t>
            </a:r>
            <a:r>
              <a:rPr lang="en-US" altLang="zh-CN" sz="2000" b="1" i="1" dirty="0">
                <a:latin typeface="Comic Sans MS" panose="030F0702030302020204" pitchFamily="66" charset="0"/>
              </a:rPr>
              <a:t>Important</a:t>
            </a:r>
            <a:r>
              <a:rPr lang="en-US" altLang="zh-CN" sz="2000" b="1" i="1" dirty="0">
                <a:solidFill>
                  <a:srgbClr val="33CC33"/>
                </a:solidFill>
                <a:latin typeface="Comic Sans MS" panose="030F0702030302020204" pitchFamily="66" charset="0"/>
              </a:rPr>
              <a:t> " or " </a:t>
            </a:r>
            <a:r>
              <a:rPr lang="en-US" altLang="zh-CN" sz="2000" b="1" i="1" dirty="0">
                <a:latin typeface="Comic Sans MS" panose="030F0702030302020204" pitchFamily="66" charset="0"/>
              </a:rPr>
              <a:t>Not important</a:t>
            </a:r>
            <a:r>
              <a:rPr lang="en-US" altLang="zh-CN" sz="2000" b="1" i="1" dirty="0">
                <a:solidFill>
                  <a:srgbClr val="33CC33"/>
                </a:solidFill>
                <a:latin typeface="Comic Sans MS" panose="030F0702030302020204" pitchFamily="66" charset="0"/>
              </a:rPr>
              <a:t> "</a:t>
            </a:r>
          </a:p>
        </p:txBody>
      </p:sp>
      <p:graphicFrame>
        <p:nvGraphicFramePr>
          <p:cNvPr id="73734" name="Group 6"/>
          <p:cNvGraphicFramePr>
            <a:graphicFrameLocks noGrp="1"/>
          </p:cNvGraphicFramePr>
          <p:nvPr/>
        </p:nvGraphicFramePr>
        <p:xfrm>
          <a:off x="900113" y="4992688"/>
          <a:ext cx="6911975" cy="1284288"/>
        </p:xfrm>
        <a:graphic>
          <a:graphicData uri="http://schemas.openxmlformats.org/drawingml/2006/table">
            <a:tbl>
              <a:tblPr/>
              <a:tblGrid>
                <a:gridCol w="3455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5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Important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 important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7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900113" y="4076700"/>
            <a:ext cx="6804025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comfortanle seats          big screens          best sound         cheap    new movies         close to home            buy tickets quickly      popular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547813" y="762000"/>
            <a:ext cx="3744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000" i="1" dirty="0">
                <a:solidFill>
                  <a:srgbClr val="00CC99"/>
                </a:solidFill>
                <a:latin typeface="Impact" panose="020B0806030902050204" pitchFamily="34" charset="0"/>
              </a:rPr>
              <a:t>Read and write.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547813" y="1844675"/>
            <a:ext cx="6284912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It has 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</a:rPr>
              <a:t>the biggest </a:t>
            </a:r>
            <a:r>
              <a:rPr lang="en-US" altLang="zh-CN" sz="2800" dirty="0">
                <a:latin typeface="Times New Roman" panose="02020603050405020304" pitchFamily="18" charset="0"/>
              </a:rPr>
              <a:t>screens.</a:t>
            </a:r>
          </a:p>
          <a:p>
            <a:pPr algn="l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It's 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</a:rPr>
              <a:t>the most popular</a:t>
            </a:r>
            <a:r>
              <a:rPr lang="en-US" altLang="zh-CN" sz="2800" dirty="0">
                <a:latin typeface="Times New Roman" panose="02020603050405020304" pitchFamily="18" charset="0"/>
              </a:rPr>
              <a:t> near here.</a:t>
            </a:r>
          </a:p>
          <a:p>
            <a:pPr algn="l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It's 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</a:rPr>
              <a:t>the closest</a:t>
            </a:r>
            <a:r>
              <a:rPr lang="en-US" altLang="zh-CN" sz="2800" dirty="0">
                <a:latin typeface="Times New Roman" panose="02020603050405020304" pitchFamily="18" charset="0"/>
              </a:rPr>
              <a:t> to home.</a:t>
            </a:r>
          </a:p>
          <a:p>
            <a:pPr algn="l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It has 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</a:rPr>
              <a:t>the shortest</a:t>
            </a:r>
            <a:r>
              <a:rPr lang="en-US" altLang="zh-CN" sz="2800" dirty="0">
                <a:latin typeface="Times New Roman" panose="02020603050405020304" pitchFamily="18" charset="0"/>
              </a:rPr>
              <a:t> waiting time.</a:t>
            </a:r>
          </a:p>
          <a:p>
            <a:pPr algn="l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It has 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</a:rPr>
              <a:t>the best</a:t>
            </a:r>
            <a:r>
              <a:rPr lang="en-US" altLang="zh-CN" sz="2800" dirty="0">
                <a:latin typeface="Times New Roman" panose="02020603050405020304" pitchFamily="18" charset="0"/>
              </a:rPr>
              <a:t> sound.</a:t>
            </a:r>
          </a:p>
          <a:p>
            <a:pPr algn="l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It has 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zh-CN" sz="2800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nost</a:t>
            </a:r>
            <a:r>
              <a:rPr lang="en-US" altLang="zh-CN" sz="2800" dirty="0">
                <a:solidFill>
                  <a:schemeClr val="hlink"/>
                </a:solidFill>
                <a:latin typeface="Times New Roman" panose="02020603050405020304" pitchFamily="18" charset="0"/>
              </a:rPr>
              <a:t> comfortable </a:t>
            </a:r>
            <a:r>
              <a:rPr lang="en-US" altLang="zh-CN" sz="2800" dirty="0">
                <a:latin typeface="Times New Roman" panose="02020603050405020304" pitchFamily="18" charset="0"/>
              </a:rPr>
              <a:t>seats.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971550" y="762000"/>
            <a:ext cx="688340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0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形容词和副词最高级的构成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                                         great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                                            nice  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                                            fat   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easy                                          happy 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beautiful                                    interesting 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                                         many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79450" y="3542943"/>
            <a:ext cx="7921625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一</a:t>
            </a:r>
            <a:r>
              <a:rPr lang="zh-CN" altLang="en-US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般情况在词尾直接加 </a:t>
            </a:r>
            <a:r>
              <a:rPr lang="en-US" altLang="zh-CN" sz="2000" b="1" dirty="0" err="1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est</a:t>
            </a:r>
            <a:r>
              <a:rPr lang="zh-CN" altLang="en-US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；以字母 </a:t>
            </a:r>
            <a:r>
              <a:rPr lang="en-US" altLang="zh-CN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e </a:t>
            </a:r>
            <a:r>
              <a:rPr lang="zh-CN" altLang="en-US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结尾的只加 </a:t>
            </a:r>
            <a:r>
              <a:rPr lang="en-US" altLang="zh-CN" sz="2000" b="1" dirty="0" err="1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st</a:t>
            </a:r>
            <a:r>
              <a:rPr lang="zh-CN" altLang="en-US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；</a:t>
            </a:r>
          </a:p>
          <a:p>
            <a:pPr algn="l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重</a:t>
            </a:r>
            <a:r>
              <a:rPr lang="zh-CN" altLang="en-US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读闭音节词尾只有一个辅音字母时，先双写该辅音字母，再加 </a:t>
            </a:r>
            <a:r>
              <a:rPr lang="en-US" altLang="zh-CN" sz="2000" b="1" dirty="0" err="1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est</a:t>
            </a:r>
            <a:r>
              <a:rPr lang="zh-CN" altLang="en-US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；</a:t>
            </a:r>
          </a:p>
          <a:p>
            <a:pPr algn="l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以</a:t>
            </a:r>
            <a:r>
              <a:rPr lang="zh-CN" altLang="en-US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辅音字母 </a:t>
            </a:r>
            <a:r>
              <a:rPr lang="en-US" altLang="zh-CN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+ y </a:t>
            </a:r>
            <a:r>
              <a:rPr lang="zh-CN" altLang="en-US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结尾的先变 </a:t>
            </a:r>
            <a:r>
              <a:rPr lang="en-US" altLang="zh-CN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y </a:t>
            </a:r>
            <a:r>
              <a:rPr lang="zh-CN" altLang="en-US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为 </a:t>
            </a:r>
            <a:r>
              <a:rPr lang="en-US" altLang="zh-CN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i </a:t>
            </a:r>
            <a:r>
              <a:rPr lang="zh-CN" altLang="en-US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再加 </a:t>
            </a:r>
            <a:r>
              <a:rPr lang="en-US" altLang="zh-CN" sz="2000" b="1" dirty="0" err="1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est</a:t>
            </a:r>
            <a:r>
              <a:rPr lang="zh-CN" altLang="en-US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；</a:t>
            </a:r>
          </a:p>
          <a:p>
            <a:pPr algn="l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在</a:t>
            </a:r>
            <a:r>
              <a:rPr lang="zh-CN" altLang="en-US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多音节和部分双音节词的前加 </a:t>
            </a:r>
            <a:r>
              <a:rPr lang="en-US" altLang="zh-CN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most </a:t>
            </a:r>
            <a:r>
              <a:rPr lang="zh-CN" altLang="en-US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或 </a:t>
            </a:r>
            <a:r>
              <a:rPr lang="en-US" altLang="zh-CN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least</a:t>
            </a:r>
            <a:r>
              <a:rPr lang="zh-CN" altLang="en-US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；</a:t>
            </a:r>
          </a:p>
          <a:p>
            <a:pPr algn="l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此</a:t>
            </a:r>
            <a:r>
              <a:rPr lang="zh-CN" altLang="en-US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外还有一些不规则变化的单词，需要我们特殊背诵。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2413000" y="1127125"/>
            <a:ext cx="616902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000" b="1" dirty="0">
                <a:solidFill>
                  <a:srgbClr val="00CC99"/>
                </a:solidFill>
                <a:latin typeface="Times New Roman" panose="02020603050405020304" pitchFamily="18" charset="0"/>
              </a:rPr>
              <a:t>hardest                                          greatest    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 dirty="0">
                <a:solidFill>
                  <a:srgbClr val="00CC99"/>
                </a:solidFill>
                <a:latin typeface="Times New Roman" panose="02020603050405020304" pitchFamily="18" charset="0"/>
              </a:rPr>
              <a:t>latest                                              nicest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 dirty="0">
                <a:solidFill>
                  <a:srgbClr val="00CC99"/>
                </a:solidFill>
                <a:latin typeface="Times New Roman" panose="02020603050405020304" pitchFamily="18" charset="0"/>
              </a:rPr>
              <a:t>biggest                                           fattest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 dirty="0">
                <a:solidFill>
                  <a:srgbClr val="00CC99"/>
                </a:solidFill>
                <a:latin typeface="Times New Roman" panose="02020603050405020304" pitchFamily="18" charset="0"/>
              </a:rPr>
              <a:t>easiest                                           happiest 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 dirty="0">
                <a:solidFill>
                  <a:srgbClr val="00CC99"/>
                </a:solidFill>
                <a:latin typeface="Times New Roman" panose="02020603050405020304" pitchFamily="18" charset="0"/>
              </a:rPr>
              <a:t>most beautiful                               most interesting 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 dirty="0">
                <a:solidFill>
                  <a:srgbClr val="00CC99"/>
                </a:solidFill>
                <a:latin typeface="Times New Roman" panose="02020603050405020304" pitchFamily="18" charset="0"/>
              </a:rPr>
              <a:t>best                                                most</a:t>
            </a:r>
            <a:endParaRPr lang="zh-CN" altLang="en-US" sz="2000" b="1" dirty="0">
              <a:solidFill>
                <a:srgbClr val="00CC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bldLvl="0"/>
      <p:bldP spid="75781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990600" y="762000"/>
            <a:ext cx="6907213" cy="469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写出下列词的最高级。</a:t>
            </a:r>
          </a:p>
          <a:p>
            <a:pPr algn="l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                             hungry</a:t>
            </a:r>
          </a:p>
          <a:p>
            <a:pPr algn="l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thirsty                          beautiful</a:t>
            </a:r>
          </a:p>
          <a:p>
            <a:pPr algn="l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                               hot</a:t>
            </a:r>
          </a:p>
          <a:p>
            <a:pPr algn="l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                              late  </a:t>
            </a:r>
          </a:p>
          <a:p>
            <a:pPr algn="l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wet                               funny</a:t>
            </a:r>
          </a:p>
          <a:p>
            <a:pPr algn="l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little                             good/well</a:t>
            </a:r>
          </a:p>
          <a:p>
            <a:pPr algn="l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new                              comfortable</a:t>
            </a:r>
          </a:p>
          <a:p>
            <a:pPr algn="l"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cheap                          quickly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2359025" y="1273175"/>
            <a:ext cx="5713413" cy="418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2400" b="1" dirty="0">
                <a:solidFill>
                  <a:srgbClr val="00CC99"/>
                </a:solidFill>
                <a:latin typeface="Times New Roman" panose="02020603050405020304" pitchFamily="18" charset="0"/>
              </a:rPr>
              <a:t>highest                               hungriest</a:t>
            </a:r>
          </a:p>
          <a:p>
            <a:pPr algn="l">
              <a:lnSpc>
                <a:spcPct val="140000"/>
              </a:lnSpc>
            </a:pPr>
            <a:r>
              <a:rPr lang="en-US" altLang="zh-CN" sz="2400" b="1" dirty="0">
                <a:solidFill>
                  <a:srgbClr val="00CC99"/>
                </a:solidFill>
                <a:latin typeface="Times New Roman" panose="02020603050405020304" pitchFamily="18" charset="0"/>
              </a:rPr>
              <a:t>thirstiest                            most beautiful</a:t>
            </a:r>
          </a:p>
          <a:p>
            <a:pPr algn="l">
              <a:lnSpc>
                <a:spcPct val="140000"/>
              </a:lnSpc>
            </a:pPr>
            <a:r>
              <a:rPr lang="en-US" altLang="zh-CN" sz="2400" b="1" dirty="0">
                <a:solidFill>
                  <a:srgbClr val="00CC99"/>
                </a:solidFill>
                <a:latin typeface="Times New Roman" panose="02020603050405020304" pitchFamily="18" charset="0"/>
              </a:rPr>
              <a:t>biggest                               hottest</a:t>
            </a:r>
          </a:p>
          <a:p>
            <a:pPr algn="l">
              <a:lnSpc>
                <a:spcPct val="140000"/>
              </a:lnSpc>
            </a:pPr>
            <a:r>
              <a:rPr lang="en-US" altLang="zh-CN" sz="2400" b="1" dirty="0">
                <a:solidFill>
                  <a:srgbClr val="00CC99"/>
                </a:solidFill>
                <a:latin typeface="Times New Roman" panose="02020603050405020304" pitchFamily="18" charset="0"/>
              </a:rPr>
              <a:t>thinnest                             latest</a:t>
            </a:r>
          </a:p>
          <a:p>
            <a:pPr algn="l">
              <a:lnSpc>
                <a:spcPct val="140000"/>
              </a:lnSpc>
            </a:pPr>
            <a:r>
              <a:rPr lang="en-US" altLang="zh-CN" sz="2400" b="1" dirty="0">
                <a:solidFill>
                  <a:srgbClr val="00CC99"/>
                </a:solidFill>
                <a:latin typeface="Times New Roman" panose="02020603050405020304" pitchFamily="18" charset="0"/>
              </a:rPr>
              <a:t>wettest                               funniest</a:t>
            </a:r>
          </a:p>
          <a:p>
            <a:pPr algn="l">
              <a:lnSpc>
                <a:spcPct val="140000"/>
              </a:lnSpc>
            </a:pPr>
            <a:r>
              <a:rPr lang="en-US" altLang="zh-CN" sz="2400" b="1" dirty="0">
                <a:solidFill>
                  <a:srgbClr val="00CC99"/>
                </a:solidFill>
                <a:latin typeface="Times New Roman" panose="02020603050405020304" pitchFamily="18" charset="0"/>
              </a:rPr>
              <a:t>least                                    best </a:t>
            </a:r>
          </a:p>
          <a:p>
            <a:pPr algn="l">
              <a:lnSpc>
                <a:spcPct val="140000"/>
              </a:lnSpc>
            </a:pPr>
            <a:r>
              <a:rPr lang="en-US" altLang="zh-CN" sz="2400" b="1" dirty="0">
                <a:solidFill>
                  <a:srgbClr val="00CC99"/>
                </a:solidFill>
                <a:latin typeface="Times New Roman" panose="02020603050405020304" pitchFamily="18" charset="0"/>
              </a:rPr>
              <a:t>newest                               most </a:t>
            </a:r>
            <a:r>
              <a:rPr lang="en-US" altLang="zh-CN" sz="2400" b="1" dirty="0" err="1">
                <a:solidFill>
                  <a:srgbClr val="00CC99"/>
                </a:solidFill>
                <a:latin typeface="Times New Roman" panose="02020603050405020304" pitchFamily="18" charset="0"/>
              </a:rPr>
              <a:t>comforbale</a:t>
            </a:r>
            <a:endParaRPr lang="en-US" altLang="zh-CN" sz="2400" b="1" dirty="0">
              <a:solidFill>
                <a:srgbClr val="00CC99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40000"/>
              </a:lnSpc>
            </a:pPr>
            <a:r>
              <a:rPr lang="en-US" altLang="zh-CN" sz="2400" b="1" dirty="0">
                <a:solidFill>
                  <a:srgbClr val="00CC99"/>
                </a:solidFill>
                <a:latin typeface="Times New Roman" panose="02020603050405020304" pitchFamily="18" charset="0"/>
              </a:rPr>
              <a:t>cheapest                            most quickly</a:t>
            </a:r>
            <a:endParaRPr lang="zh-CN" altLang="en-US" sz="2400" b="1" dirty="0">
              <a:solidFill>
                <a:srgbClr val="00CC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838200" y="304800"/>
            <a:ext cx="7056437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3200" b="1" i="1" dirty="0">
                <a:solidFill>
                  <a:srgbClr val="33CC33"/>
                </a:solidFill>
                <a:latin typeface="Comic Sans MS" panose="030F0702030302020204" pitchFamily="66" charset="0"/>
              </a:rPr>
              <a:t>1b.</a:t>
            </a:r>
            <a:r>
              <a:rPr lang="en-US" altLang="zh-CN" sz="2800" b="1" i="1" dirty="0">
                <a:solidFill>
                  <a:srgbClr val="800080"/>
                </a:solidFill>
                <a:latin typeface="Comic Sans MS" panose="030F0702030302020204" pitchFamily="66" charset="0"/>
              </a:rPr>
              <a:t> Listen and match the statements with the movie theaters.</a:t>
            </a:r>
          </a:p>
        </p:txBody>
      </p:sp>
      <p:graphicFrame>
        <p:nvGraphicFramePr>
          <p:cNvPr id="77828" name="Group 4"/>
          <p:cNvGraphicFramePr>
            <a:graphicFrameLocks noGrp="1"/>
          </p:cNvGraphicFramePr>
          <p:nvPr/>
        </p:nvGraphicFramePr>
        <p:xfrm>
          <a:off x="609600" y="1676400"/>
          <a:ext cx="5254625" cy="4263709"/>
        </p:xfrm>
        <a:graphic>
          <a:graphicData uri="http://schemas.openxmlformats.org/drawingml/2006/table">
            <a:tbl>
              <a:tblPr/>
              <a:tblGrid>
                <a:gridCol w="344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Qualities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Movie theaters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Town Cinema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7854" name="Text Box 30"/>
          <p:cNvSpPr txBox="1">
            <a:spLocks noChangeArrowheads="1"/>
          </p:cNvSpPr>
          <p:nvPr/>
        </p:nvSpPr>
        <p:spPr bwMode="auto">
          <a:xfrm>
            <a:off x="681037" y="2451080"/>
            <a:ext cx="446405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20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It has the biggest screens.</a:t>
            </a:r>
          </a:p>
          <a:p>
            <a:pPr algn="l">
              <a:lnSpc>
                <a:spcPct val="20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It's the most popular near here.</a:t>
            </a:r>
          </a:p>
          <a:p>
            <a:pPr algn="l">
              <a:lnSpc>
                <a:spcPct val="20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It's the closest to home.</a:t>
            </a:r>
          </a:p>
          <a:p>
            <a:pPr algn="l">
              <a:lnSpc>
                <a:spcPct val="20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It has the shortest waiting time.</a:t>
            </a:r>
          </a:p>
          <a:p>
            <a:pPr algn="l">
              <a:lnSpc>
                <a:spcPct val="20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It has the best sound.</a:t>
            </a:r>
          </a:p>
          <a:p>
            <a:pPr algn="l">
              <a:lnSpc>
                <a:spcPct val="20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It has the most comfortable seats.</a:t>
            </a:r>
            <a:endParaRPr lang="zh-CN" altLang="en-US" b="1" dirty="0">
              <a:latin typeface="Times New Roman" panose="02020603050405020304" pitchFamily="18" charset="0"/>
            </a:endParaRPr>
          </a:p>
        </p:txBody>
      </p:sp>
      <p:pic>
        <p:nvPicPr>
          <p:cNvPr id="77855" name="Picture 31" descr="QQ图片201308220956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828800"/>
            <a:ext cx="2319338" cy="373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56" name="Text Box 32"/>
          <p:cNvSpPr txBox="1">
            <a:spLocks noChangeArrowheads="1"/>
          </p:cNvSpPr>
          <p:nvPr/>
        </p:nvSpPr>
        <p:spPr bwMode="auto">
          <a:xfrm>
            <a:off x="4119562" y="3117534"/>
            <a:ext cx="17446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00CC00"/>
                </a:solidFill>
                <a:latin typeface="Comic Sans MS" panose="030F0702030302020204" pitchFamily="66" charset="0"/>
              </a:rPr>
              <a:t>Screen City</a:t>
            </a:r>
          </a:p>
        </p:txBody>
      </p:sp>
      <p:sp>
        <p:nvSpPr>
          <p:cNvPr id="77857" name="Text Box 33"/>
          <p:cNvSpPr txBox="1">
            <a:spLocks noChangeArrowheads="1"/>
          </p:cNvSpPr>
          <p:nvPr/>
        </p:nvSpPr>
        <p:spPr bwMode="auto">
          <a:xfrm>
            <a:off x="4119562" y="4965384"/>
            <a:ext cx="17446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 dirty="0">
                <a:solidFill>
                  <a:srgbClr val="00CC00"/>
                </a:solidFill>
                <a:latin typeface="Comic Sans MS" panose="030F0702030302020204" pitchFamily="66" charset="0"/>
              </a:rPr>
              <a:t>Screen City</a:t>
            </a:r>
          </a:p>
        </p:txBody>
      </p:sp>
      <p:sp>
        <p:nvSpPr>
          <p:cNvPr id="77858" name="Text Box 34"/>
          <p:cNvSpPr txBox="1">
            <a:spLocks noChangeArrowheads="1"/>
          </p:cNvSpPr>
          <p:nvPr/>
        </p:nvSpPr>
        <p:spPr bwMode="auto">
          <a:xfrm>
            <a:off x="4119562" y="4431984"/>
            <a:ext cx="17446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 dirty="0">
                <a:solidFill>
                  <a:srgbClr val="0000FF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Town Cinema</a:t>
            </a:r>
          </a:p>
        </p:txBody>
      </p:sp>
      <p:sp>
        <p:nvSpPr>
          <p:cNvPr id="77859" name="Text Box 35"/>
          <p:cNvSpPr txBox="1">
            <a:spLocks noChangeArrowheads="1"/>
          </p:cNvSpPr>
          <p:nvPr/>
        </p:nvSpPr>
        <p:spPr bwMode="auto">
          <a:xfrm>
            <a:off x="4119562" y="5498784"/>
            <a:ext cx="19272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 dirty="0">
                <a:solidFill>
                  <a:schemeClr val="hlink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Movie World</a:t>
            </a:r>
          </a:p>
        </p:txBody>
      </p:sp>
      <p:sp>
        <p:nvSpPr>
          <p:cNvPr id="77860" name="Text Box 36"/>
          <p:cNvSpPr txBox="1">
            <a:spLocks noChangeArrowheads="1"/>
          </p:cNvSpPr>
          <p:nvPr/>
        </p:nvSpPr>
        <p:spPr bwMode="auto">
          <a:xfrm>
            <a:off x="4119562" y="2541272"/>
            <a:ext cx="19272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 dirty="0">
                <a:solidFill>
                  <a:schemeClr val="hlink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Movie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56" grpId="0" bldLvl="0" autoUpdateAnimBg="0"/>
      <p:bldP spid="77857" grpId="0" bldLvl="0" autoUpdateAnimBg="0"/>
      <p:bldP spid="77858" grpId="0" bldLvl="0" autoUpdateAnimBg="0"/>
      <p:bldP spid="77859" grpId="0" bldLvl="0" autoUpdateAnimBg="0"/>
      <p:bldP spid="77860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1044575" y="1052513"/>
            <a:ext cx="6275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i="1" dirty="0">
                <a:solidFill>
                  <a:srgbClr val="FF33CC"/>
                </a:solidFill>
                <a:latin typeface="Comic Sans MS" panose="030F0702030302020204" pitchFamily="66" charset="0"/>
              </a:rPr>
              <a:t>1c.</a:t>
            </a:r>
            <a:r>
              <a:rPr lang="en-US" altLang="zh-CN" sz="3200" b="1" i="1" dirty="0">
                <a:solidFill>
                  <a:srgbClr val="0000FF"/>
                </a:solidFill>
                <a:latin typeface="Comic Sans MS" panose="030F0702030302020204" pitchFamily="66" charset="0"/>
              </a:rPr>
              <a:t> Practice the Conversation.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262856" y="1904999"/>
            <a:ext cx="6890544" cy="3892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A: What's the best movie theater?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B: Sun Cinema. It's the cheapest.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A: But I think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Moom</a:t>
            </a:r>
            <a:r>
              <a:rPr lang="en-US" altLang="zh-CN" sz="2800" b="1" dirty="0">
                <a:latin typeface="Times New Roman" panose="02020603050405020304" pitchFamily="18" charset="0"/>
              </a:rPr>
              <a:t> Theater has the most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comfortable seats.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... ...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... ...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WordArt 3"/>
          <p:cNvSpPr>
            <a:spLocks noChangeArrowheads="1" noChangeShapeType="1"/>
          </p:cNvSpPr>
          <p:nvPr/>
        </p:nvSpPr>
        <p:spPr bwMode="auto">
          <a:xfrm>
            <a:off x="755650" y="873125"/>
            <a:ext cx="2016125" cy="647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8634"/>
              </a:avLst>
            </a:prstTxWarp>
          </a:bodyPr>
          <a:lstStyle/>
          <a:p>
            <a:r>
              <a:rPr lang="zh-CN" altLang="en-US" sz="3600" b="1" i="1" dirty="0">
                <a:ln w="9525">
                  <a:solidFill>
                    <a:srgbClr val="99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楷体_GB2312"/>
              </a:rPr>
              <a:t>问题探究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609600" y="1676400"/>
            <a:ext cx="793115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最高级的用法</a:t>
            </a:r>
          </a:p>
          <a:p>
            <a:pPr algn="l"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  </a:t>
            </a: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1</a:t>
            </a: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）我是我们班最高的。</a:t>
            </a: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I am the tallest in our class.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  2</a:t>
            </a: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）他是三人中跳的最高的。</a:t>
            </a: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He jumps highest of the three people.</a:t>
            </a:r>
          </a:p>
          <a:p>
            <a:pPr algn="l">
              <a:lnSpc>
                <a:spcPct val="150000"/>
              </a:lnSpc>
            </a:pPr>
            <a:endParaRPr lang="en-US" altLang="zh-CN" sz="2000" b="1" dirty="0">
              <a:latin typeface="Times New Roman" panose="02020603050405020304" pitchFamily="18" charset="0"/>
              <a:ea typeface="仿宋_GB2312" pitchFamily="49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       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表示三者或三者以上的人或事物的比较，其中一个某方面超过其他几个时，我们要用形容词或副词的最高级，在句子的后面可以用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of ( in )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短语来表示比较的范围，形容词的最高级前面一般要加定冠词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the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。副词最高级前面的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the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可以省去</a:t>
            </a:r>
            <a:r>
              <a:rPr lang="zh-CN" alt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。 </a:t>
            </a:r>
            <a:endParaRPr lang="zh-CN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全屏显示(4:3)</PresentationFormat>
  <Paragraphs>79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Cooper Std Black</vt:lpstr>
      <vt:lpstr>Kozuka Mincho Pro B</vt:lpstr>
      <vt:lpstr>仿宋_GB2312</vt:lpstr>
      <vt:lpstr>黑体</vt:lpstr>
      <vt:lpstr>楷体_GB2312</vt:lpstr>
      <vt:lpstr>宋体</vt:lpstr>
      <vt:lpstr>微软雅黑</vt:lpstr>
      <vt:lpstr>Arial</vt:lpstr>
      <vt:lpstr>Calibri</vt:lpstr>
      <vt:lpstr>Comic Sans MS</vt:lpstr>
      <vt:lpstr>Impact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2023-01-16T13:32:17Z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018274C9FB464DFCB6CED55027B5D100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