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25" r:id="rId2"/>
    <p:sldId id="426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D858939-5300-4351-8F40-AA73C0D5333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58939-5300-4351-8F40-AA73C0D53330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33909-6811-4748-9260-8762476BEBC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82A46-CE24-4E55-941F-9A968866B0A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158750"/>
            <a:ext cx="8229600" cy="5972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02CABB-D8CB-4013-A541-B96E56844E6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F77E4-39C3-4342-A93F-CB45730823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FC483-5D1F-4F89-8517-01C206DAB69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03C2A-323D-4B5F-B6CA-11B0CC28E3A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AEBDB-3CB5-4A2C-A5F3-929EE3830F3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D539B-6AE0-4395-97BB-A42BB235FBC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710A8-BF69-44E7-B802-BD7FECB067B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42AD4-7B73-4E05-8241-1E3CBD6D177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C0766-A1EC-425D-8E89-40A8599A17F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2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682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6827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246828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246829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D9BE448-7D41-44F5-B437-C616147FCCA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ext Box 2"/>
          <p:cNvSpPr txBox="1">
            <a:spLocks noChangeArrowheads="1"/>
          </p:cNvSpPr>
          <p:nvPr/>
        </p:nvSpPr>
        <p:spPr bwMode="auto">
          <a:xfrm>
            <a:off x="395536" y="2708920"/>
            <a:ext cx="835292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48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Unit </a:t>
            </a:r>
            <a:r>
              <a:rPr lang="en-US" sz="4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 Arnwick </a:t>
            </a:r>
            <a:r>
              <a:rPr lang="en-US" sz="48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was a city with 200,000 people.</a:t>
            </a:r>
          </a:p>
        </p:txBody>
      </p:sp>
      <p:sp>
        <p:nvSpPr>
          <p:cNvPr id="230403" name="WordArt 3"/>
          <p:cNvSpPr>
            <a:spLocks noChangeArrowheads="1" noChangeShapeType="1" noTextEdit="1"/>
          </p:cNvSpPr>
          <p:nvPr/>
        </p:nvSpPr>
        <p:spPr bwMode="auto">
          <a:xfrm>
            <a:off x="1243500" y="1556792"/>
            <a:ext cx="6840537" cy="8639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/>
              </a:rPr>
              <a:t>Module </a:t>
            </a:r>
            <a:r>
              <a:rPr lang="en-US" altLang="zh-C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/>
              </a:rPr>
              <a:t>9 </a:t>
            </a:r>
            <a:r>
              <a:rPr lang="en-US" altLang="zh-C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/>
              </a:rPr>
              <a:t>Population</a:t>
            </a:r>
            <a:endParaRPr lang="zh-CN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86678" y="558924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3"/>
          <p:cNvSpPr txBox="1">
            <a:spLocks noChangeArrowheads="1"/>
          </p:cNvSpPr>
          <p:nvPr/>
        </p:nvSpPr>
        <p:spPr bwMode="auto">
          <a:xfrm>
            <a:off x="304800" y="1116013"/>
            <a:ext cx="83708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 Was Parkville far from Arnwick?</a:t>
            </a: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2. Why were buildings built outside the centre of Arnwick?</a:t>
            </a: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3. What problem does Jo’s family have to live in a flat?</a:t>
            </a:r>
          </a:p>
        </p:txBody>
      </p:sp>
      <p:sp>
        <p:nvSpPr>
          <p:cNvPr id="239619" name="Text Box 4"/>
          <p:cNvSpPr txBox="1">
            <a:spLocks noChangeArrowheads="1"/>
          </p:cNvSpPr>
          <p:nvPr/>
        </p:nvSpPr>
        <p:spPr bwMode="auto">
          <a:xfrm>
            <a:off x="827088" y="1697038"/>
            <a:ext cx="4497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No, it was near Arnwick.</a:t>
            </a:r>
          </a:p>
        </p:txBody>
      </p:sp>
      <p:sp>
        <p:nvSpPr>
          <p:cNvPr id="239620" name="WordArt 6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6096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Para. 2 The changes in Parkville.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239621" name="Text Box 7"/>
          <p:cNvSpPr txBox="1">
            <a:spLocks noChangeArrowheads="1"/>
          </p:cNvSpPr>
          <p:nvPr/>
        </p:nvSpPr>
        <p:spPr bwMode="auto">
          <a:xfrm>
            <a:off x="755650" y="3429000"/>
            <a:ext cx="8137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Because it was expensive to live in the centre of Arnwick.</a:t>
            </a:r>
          </a:p>
        </p:txBody>
      </p:sp>
      <p:sp>
        <p:nvSpPr>
          <p:cNvPr id="239622" name="Text Box 9"/>
          <p:cNvSpPr txBox="1">
            <a:spLocks noChangeArrowheads="1"/>
          </p:cNvSpPr>
          <p:nvPr/>
        </p:nvSpPr>
        <p:spPr bwMode="auto">
          <a:xfrm>
            <a:off x="755650" y="5589588"/>
            <a:ext cx="741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 is very crowded, and rubbish is also a problem.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autoUpdateAnimBg="0"/>
      <p:bldP spid="239621" grpId="0" autoUpdateAnimBg="0"/>
      <p:bldP spid="2396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74358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 The small local school is still open.</a:t>
            </a:r>
          </a:p>
          <a:p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2. The new school is close to   Jo’s home.</a:t>
            </a:r>
          </a:p>
          <a:p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3. The longer journey has a lot of the traffic and pollution.</a:t>
            </a:r>
          </a:p>
        </p:txBody>
      </p:sp>
      <p:sp>
        <p:nvSpPr>
          <p:cNvPr id="240643" name="Text Box 4"/>
          <p:cNvSpPr txBox="1">
            <a:spLocks noChangeArrowheads="1"/>
          </p:cNvSpPr>
          <p:nvPr/>
        </p:nvSpPr>
        <p:spPr bwMode="auto">
          <a:xfrm>
            <a:off x="5292725" y="2133600"/>
            <a:ext cx="2397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closed down.</a:t>
            </a:r>
          </a:p>
        </p:txBody>
      </p:sp>
      <p:sp>
        <p:nvSpPr>
          <p:cNvPr id="240644" name="Text Box 5"/>
          <p:cNvSpPr txBox="1">
            <a:spLocks noChangeArrowheads="1"/>
          </p:cNvSpPr>
          <p:nvPr/>
        </p:nvSpPr>
        <p:spPr bwMode="auto">
          <a:xfrm>
            <a:off x="4000500" y="3071813"/>
            <a:ext cx="1662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far from</a:t>
            </a:r>
          </a:p>
        </p:txBody>
      </p:sp>
      <p:sp>
        <p:nvSpPr>
          <p:cNvPr id="240645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48355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Para. 3 New problems.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240646" name="Text Box 10"/>
          <p:cNvSpPr txBox="1">
            <a:spLocks noChangeArrowheads="1"/>
          </p:cNvSpPr>
          <p:nvPr/>
        </p:nvSpPr>
        <p:spPr bwMode="auto">
          <a:xfrm>
            <a:off x="539750" y="1196975"/>
            <a:ext cx="281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6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True or false.</a:t>
            </a:r>
          </a:p>
        </p:txBody>
      </p:sp>
      <p:sp>
        <p:nvSpPr>
          <p:cNvPr id="240647" name="Text Box 11"/>
          <p:cNvSpPr txBox="1">
            <a:spLocks noChangeArrowheads="1"/>
          </p:cNvSpPr>
          <p:nvPr/>
        </p:nvSpPr>
        <p:spPr bwMode="auto">
          <a:xfrm>
            <a:off x="7572375" y="21336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3600" b="1">
                <a:solidFill>
                  <a:srgbClr val="0000FF"/>
                </a:solidFill>
                <a:latin typeface="Berlin Sans FB Demi" panose="020E0802020502020306" pitchFamily="34" charset="0"/>
              </a:rPr>
              <a:t>F</a:t>
            </a:r>
          </a:p>
        </p:txBody>
      </p:sp>
      <p:sp>
        <p:nvSpPr>
          <p:cNvPr id="240648" name="Text Box 12"/>
          <p:cNvSpPr txBox="1">
            <a:spLocks noChangeArrowheads="1"/>
          </p:cNvSpPr>
          <p:nvPr/>
        </p:nvSpPr>
        <p:spPr bwMode="auto">
          <a:xfrm>
            <a:off x="7572375" y="3141663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3600" b="1">
                <a:solidFill>
                  <a:srgbClr val="0000FF"/>
                </a:solidFill>
                <a:latin typeface="Berlin Sans FB Demi" panose="020E0802020502020306" pitchFamily="34" charset="0"/>
              </a:rPr>
              <a:t>F</a:t>
            </a:r>
          </a:p>
        </p:txBody>
      </p:sp>
      <p:sp>
        <p:nvSpPr>
          <p:cNvPr id="240649" name="Text Box 13"/>
          <p:cNvSpPr txBox="1">
            <a:spLocks noChangeArrowheads="1"/>
          </p:cNvSpPr>
          <p:nvPr/>
        </p:nvSpPr>
        <p:spPr bwMode="auto">
          <a:xfrm>
            <a:off x="7572375" y="4214813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3600" b="1">
                <a:solidFill>
                  <a:srgbClr val="0000FF"/>
                </a:solidFill>
                <a:latin typeface="Berlin Sans FB Demi" panose="020E0802020502020306" pitchFamily="34" charset="0"/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/>
      <p:bldP spid="240644" grpId="0"/>
      <p:bldP spid="240647" grpId="0" autoUpdateAnimBg="0"/>
      <p:bldP spid="240648" grpId="0" autoUpdateAnimBg="0"/>
      <p:bldP spid="2406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WordArt 4"/>
          <p:cNvSpPr>
            <a:spLocks noChangeArrowheads="1" noChangeShapeType="1" noTextEdit="1"/>
          </p:cNvSpPr>
          <p:nvPr/>
        </p:nvSpPr>
        <p:spPr bwMode="auto">
          <a:xfrm>
            <a:off x="612774" y="881964"/>
            <a:ext cx="475297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Para. 4 New needs.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241667" name="Rectangle 5"/>
          <p:cNvSpPr>
            <a:spLocks noChangeArrowheads="1"/>
          </p:cNvSpPr>
          <p:nvPr/>
        </p:nvSpPr>
        <p:spPr bwMode="auto">
          <a:xfrm>
            <a:off x="468313" y="2305050"/>
            <a:ext cx="83534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Arnwick needs more schools, buses and __________. It needs fresh air, clean water, and better __________________. It needs more ______ to protect people. It needs ___________</a:t>
            </a:r>
          </a:p>
          <a:p>
            <a:pPr>
              <a:lnSpc>
                <a:spcPct val="125000"/>
              </a:lnSpc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to do all these things.</a:t>
            </a:r>
          </a:p>
        </p:txBody>
      </p:sp>
      <p:sp>
        <p:nvSpPr>
          <p:cNvPr id="241668" name="Text Box 6"/>
          <p:cNvSpPr txBox="1">
            <a:spLocks noChangeArrowheads="1"/>
          </p:cNvSpPr>
          <p:nvPr/>
        </p:nvSpPr>
        <p:spPr bwMode="auto">
          <a:xfrm>
            <a:off x="468313" y="1657350"/>
            <a:ext cx="3206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>
                <a:solidFill>
                  <a:srgbClr val="800080"/>
                </a:solidFill>
                <a:latin typeface="Times New Roman" panose="02020603050405020304" pitchFamily="18" charset="0"/>
              </a:rPr>
              <a:t>Fill in the blanks.</a:t>
            </a:r>
          </a:p>
        </p:txBody>
      </p:sp>
      <p:sp>
        <p:nvSpPr>
          <p:cNvPr id="241669" name="Rectangle 8"/>
          <p:cNvSpPr>
            <a:spLocks noChangeArrowheads="1"/>
          </p:cNvSpPr>
          <p:nvPr/>
        </p:nvSpPr>
        <p:spPr bwMode="auto">
          <a:xfrm>
            <a:off x="612775" y="2954338"/>
            <a:ext cx="1719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hospitals</a:t>
            </a:r>
          </a:p>
        </p:txBody>
      </p:sp>
      <p:sp>
        <p:nvSpPr>
          <p:cNvPr id="241670" name="Rectangle 10"/>
          <p:cNvSpPr>
            <a:spLocks noChangeArrowheads="1"/>
          </p:cNvSpPr>
          <p:nvPr/>
        </p:nvSpPr>
        <p:spPr bwMode="auto">
          <a:xfrm>
            <a:off x="2555875" y="3602038"/>
            <a:ext cx="2566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public service</a:t>
            </a:r>
          </a:p>
        </p:txBody>
      </p:sp>
      <p:sp>
        <p:nvSpPr>
          <p:cNvPr id="241671" name="Rectangle 16"/>
          <p:cNvSpPr>
            <a:spLocks noChangeArrowheads="1"/>
          </p:cNvSpPr>
          <p:nvPr/>
        </p:nvSpPr>
        <p:spPr bwMode="auto">
          <a:xfrm>
            <a:off x="6481763" y="4222750"/>
            <a:ext cx="23399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 money</a:t>
            </a:r>
          </a:p>
        </p:txBody>
      </p:sp>
      <p:sp>
        <p:nvSpPr>
          <p:cNvPr id="241672" name="Rectangle 18"/>
          <p:cNvSpPr>
            <a:spLocks noChangeArrowheads="1"/>
          </p:cNvSpPr>
          <p:nvPr/>
        </p:nvSpPr>
        <p:spPr bwMode="auto">
          <a:xfrm>
            <a:off x="612775" y="4221163"/>
            <a:ext cx="1301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police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9" grpId="0" autoUpdateAnimBg="0"/>
      <p:bldP spid="241670" grpId="0" autoUpdateAnimBg="0"/>
      <p:bldP spid="241671" grpId="0" autoUpdateAnimBg="0"/>
      <p:bldP spid="2416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WordArt 4"/>
          <p:cNvSpPr>
            <a:spLocks noChangeArrowheads="1" noChangeShapeType="1" noTextEdit="1"/>
          </p:cNvSpPr>
          <p:nvPr/>
        </p:nvSpPr>
        <p:spPr bwMode="auto">
          <a:xfrm>
            <a:off x="468313" y="980728"/>
            <a:ext cx="75596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Para. 5 The lesson we got from the story.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242692" name="Text Box 5"/>
          <p:cNvSpPr txBox="1">
            <a:spLocks noChangeArrowheads="1"/>
          </p:cNvSpPr>
          <p:nvPr/>
        </p:nvSpPr>
        <p:spPr bwMode="auto">
          <a:xfrm>
            <a:off x="684213" y="1898142"/>
            <a:ext cx="7488237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 Is Parkville a real place?</a:t>
            </a: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2. What does the writer want to tell us?</a:t>
            </a:r>
          </a:p>
        </p:txBody>
      </p:sp>
      <p:sp>
        <p:nvSpPr>
          <p:cNvPr id="242693" name="Text Box 6"/>
          <p:cNvSpPr txBox="1">
            <a:spLocks noChangeArrowheads="1"/>
          </p:cNvSpPr>
          <p:nvPr/>
        </p:nvSpPr>
        <p:spPr bwMode="auto">
          <a:xfrm>
            <a:off x="1116013" y="2636838"/>
            <a:ext cx="3649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No, it is just a story.</a:t>
            </a:r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1116013" y="4221163"/>
            <a:ext cx="777716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Population increase is a big problem in big city. Pollution, rubbish collection, traffic ... are the problems of cities. We should protect our Earth.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3" grpId="0" autoUpdateAnimBg="0"/>
      <p:bldP spid="2426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ext Box 3"/>
          <p:cNvSpPr txBox="1">
            <a:spLocks noChangeArrowheads="1"/>
          </p:cNvSpPr>
          <p:nvPr/>
        </p:nvSpPr>
        <p:spPr bwMode="auto">
          <a:xfrm>
            <a:off x="250825" y="1031875"/>
            <a:ext cx="70199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1,离...很近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2，一个有着二十万人口的城市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3，从...到....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4，需要地方居住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5，住在城市中心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6，...的一部分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7，关闭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8，到那乘公交要花费一个小时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9，更好地公共服务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10，解决所有的问题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11，事实上        12，全世</a:t>
            </a:r>
            <a:r>
              <a:rPr lang="zh-CN" altLang="en-US" sz="32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界 </a:t>
            </a:r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43715" name="WordArt 6"/>
          <p:cNvSpPr>
            <a:spLocks noChangeArrowheads="1" noChangeShapeType="1" noTextEdit="1"/>
          </p:cNvSpPr>
          <p:nvPr/>
        </p:nvSpPr>
        <p:spPr bwMode="auto">
          <a:xfrm>
            <a:off x="468313" y="422275"/>
            <a:ext cx="5113337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堂堂清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WordArt 2"/>
          <p:cNvSpPr>
            <a:spLocks noChangeArrowheads="1" noChangeShapeType="1"/>
          </p:cNvSpPr>
          <p:nvPr/>
        </p:nvSpPr>
        <p:spPr bwMode="auto">
          <a:xfrm>
            <a:off x="2197100" y="967481"/>
            <a:ext cx="4176713" cy="1181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altLang="zh-CN" sz="3600" b="1" dirty="0">
                <a:ln w="9525">
                  <a:solidFill>
                    <a:srgbClr val="000000"/>
                  </a:solidFill>
                  <a:round/>
                </a:ln>
                <a:solidFill>
                  <a:srgbClr val="800080"/>
                </a:solidFill>
                <a:latin typeface="Arial" panose="020B0604020202020204"/>
                <a:cs typeface="Arial" panose="020B0604020202020204"/>
              </a:rPr>
              <a:t>Crazy English</a:t>
            </a:r>
            <a:endParaRPr lang="zh-CN" altLang="en-US" sz="3600" b="1" dirty="0">
              <a:ln w="9525">
                <a:solidFill>
                  <a:srgbClr val="000000"/>
                </a:solidFill>
                <a:round/>
              </a:ln>
              <a:solidFill>
                <a:srgbClr val="80008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152400" y="3933825"/>
            <a:ext cx="88392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1，When did you meet each other?</a:t>
            </a:r>
          </a:p>
          <a:p>
            <a:pPr>
              <a:lnSpc>
                <a:spcPct val="115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2，When did the meeting?</a:t>
            </a:r>
            <a:endParaRPr lang="zh-CN" altLang="en-US" sz="4000" dirty="0">
              <a:latin typeface="Arial" panose="020B0604020202020204" pitchFamily="34" charset="0"/>
            </a:endParaRP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152400" y="1966311"/>
            <a:ext cx="8839200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</a:rPr>
              <a:t>1，你们什么时候认识的?</a:t>
            </a:r>
          </a:p>
          <a:p>
            <a:pPr>
              <a:lnSpc>
                <a:spcPct val="115000"/>
              </a:lnSpc>
            </a:pPr>
            <a:r>
              <a:rPr lang="zh-CN" altLang="en-US" sz="5400" b="1" dirty="0">
                <a:solidFill>
                  <a:srgbClr val="0000FF"/>
                </a:solidFill>
                <a:latin typeface="Arial" panose="020B0604020202020204" pitchFamily="34" charset="0"/>
              </a:rPr>
              <a:t>2，什么时候开的会?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WordArt 2"/>
          <p:cNvSpPr>
            <a:spLocks noChangeArrowheads="1" noChangeShapeType="1"/>
          </p:cNvSpPr>
          <p:nvPr/>
        </p:nvSpPr>
        <p:spPr bwMode="auto">
          <a:xfrm>
            <a:off x="2123728" y="916434"/>
            <a:ext cx="4176713" cy="1181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zh-CN" altLang="en-US" sz="3600" b="1" dirty="0">
                <a:ln w="9525">
                  <a:solidFill>
                    <a:srgbClr val="000000"/>
                  </a:solidFill>
                  <a:round/>
                </a:ln>
                <a:solidFill>
                  <a:srgbClr val="800080"/>
                </a:solidFill>
                <a:latin typeface="Arial" panose="020B0604020202020204"/>
                <a:cs typeface="Arial" panose="020B0604020202020204"/>
              </a:rPr>
              <a:t>学习目标</a:t>
            </a: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179512" y="2492895"/>
            <a:ext cx="8839200" cy="264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</a:rPr>
              <a:t>1，学习Unit 2 单词</a:t>
            </a:r>
          </a:p>
          <a:p>
            <a:pPr>
              <a:lnSpc>
                <a:spcPct val="115000"/>
              </a:lnSpc>
            </a:pPr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</a:rPr>
              <a:t>2，读懂Unit 2课文，梳理文章大意</a:t>
            </a:r>
            <a:endParaRPr lang="zh-CN" altLang="en-US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 animBg="1"/>
      <p:bldP spid="2324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7850187" cy="656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Arial" panose="020B0604020202020204" pitchFamily="34" charset="0"/>
              </a:rPr>
              <a:t>revision</a:t>
            </a: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</a:rPr>
              <a:t>  </a:t>
            </a:r>
            <a:r>
              <a:rPr lang="zh-CN" altLang="en-US" sz="3600" b="1" dirty="0">
                <a:solidFill>
                  <a:srgbClr val="C00000"/>
                </a:solidFill>
                <a:latin typeface="Arial" panose="020B0604020202020204" pitchFamily="34" charset="0"/>
              </a:rPr>
              <a:t>1，套房，公寓   2，垃圾</a:t>
            </a: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 3，寂静的，安静的</a:t>
            </a: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 4，当地的，本地的 </a:t>
            </a: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 5，学生，小学生，</a:t>
            </a: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 6，解决问题  7，公共服务</a:t>
            </a: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 8，公共的，公众的</a:t>
            </a: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 9，污染</a:t>
            </a:r>
          </a:p>
          <a:p>
            <a:endParaRPr lang="zh-CN" altLang="en-US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3"/>
          <p:cNvSpPr txBox="1">
            <a:spLocks noChangeArrowheads="1"/>
          </p:cNvSpPr>
          <p:nvPr/>
        </p:nvSpPr>
        <p:spPr bwMode="auto">
          <a:xfrm>
            <a:off x="250825" y="1031875"/>
            <a:ext cx="70199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,离...很近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2，一个有着二十万人口的城市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3，从...到....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4，需要地方居住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5，住在城市中心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6，...的一部分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7，关闭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8，到那乘公交要花费一个小时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9，更好地公共服务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10，解决所有的问题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11，事实上     </a:t>
            </a:r>
            <a:r>
              <a:rPr lang="zh-CN" altLang="en-US" sz="3200" b="1" dirty="0" smtClean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，全世界</a:t>
            </a:r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34499" name="WordArt 6"/>
          <p:cNvSpPr>
            <a:spLocks noChangeArrowheads="1" noChangeShapeType="1" noTextEdit="1"/>
          </p:cNvSpPr>
          <p:nvPr/>
        </p:nvSpPr>
        <p:spPr bwMode="auto">
          <a:xfrm>
            <a:off x="468313" y="422275"/>
            <a:ext cx="5614987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I can find them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effectLst>
                <a:outerShdw dist="35921" dir="2700000" algn="ctr" rotWithShape="0">
                  <a:srgbClr val="990000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3"/>
          <p:cNvSpPr txBox="1">
            <a:spLocks noChangeArrowheads="1"/>
          </p:cNvSpPr>
          <p:nvPr/>
        </p:nvSpPr>
        <p:spPr bwMode="auto">
          <a:xfrm>
            <a:off x="147637" y="1412776"/>
            <a:ext cx="802476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1，be close to 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2，a city with 200,000 people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3，from...to...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4，need places to live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5，live in the city centre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6，part of...  7，close down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8,It takes an hour to get there by bus 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9，better service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10，solve all the problems </a:t>
            </a:r>
          </a:p>
          <a:p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11，in fact   12，all over the world</a:t>
            </a:r>
            <a:endParaRPr lang="en-US" sz="3200" b="1" dirty="0">
              <a:solidFill>
                <a:schemeClr val="tx2">
                  <a:lumMod val="10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23" name="WordArt 6"/>
          <p:cNvSpPr>
            <a:spLocks noChangeArrowheads="1" noChangeShapeType="1" noTextEdit="1"/>
          </p:cNvSpPr>
          <p:nvPr/>
        </p:nvSpPr>
        <p:spPr bwMode="auto">
          <a:xfrm>
            <a:off x="323528" y="784527"/>
            <a:ext cx="5614987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I can find them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effectLst>
                <a:outerShdw dist="35921" dir="2700000" algn="ctr" rotWithShape="0">
                  <a:srgbClr val="990000"/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3"/>
          <p:cNvSpPr txBox="1">
            <a:spLocks noChangeArrowheads="1"/>
          </p:cNvSpPr>
          <p:nvPr/>
        </p:nvSpPr>
        <p:spPr bwMode="auto">
          <a:xfrm>
            <a:off x="323528" y="620688"/>
            <a:ext cx="81375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Read and answer the questions.</a:t>
            </a:r>
          </a:p>
        </p:txBody>
      </p:sp>
      <p:sp>
        <p:nvSpPr>
          <p:cNvPr id="236547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82804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 What was </a:t>
            </a:r>
            <a:r>
              <a:rPr lang="en-US" sz="3200" b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Parville</a:t>
            </a: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帕克威尔</a:t>
            </a: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) when Jo’s grandparents first came to </a:t>
            </a:r>
            <a:r>
              <a:rPr lang="en-US" sz="3200" b="1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Parville</a:t>
            </a: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?</a:t>
            </a:r>
          </a:p>
          <a:p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2. What is Arnwick(</a:t>
            </a:r>
            <a:r>
              <a:rPr lang="zh-CN" alt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阿恩威克</a:t>
            </a: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)?</a:t>
            </a:r>
          </a:p>
          <a:p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endParaRPr lang="en-US" sz="32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3. What is Parkville now?</a:t>
            </a:r>
          </a:p>
        </p:txBody>
      </p:sp>
      <p:sp>
        <p:nvSpPr>
          <p:cNvPr id="236548" name="Text Box 6"/>
          <p:cNvSpPr txBox="1">
            <a:spLocks noChangeArrowheads="1"/>
          </p:cNvSpPr>
          <p:nvPr/>
        </p:nvSpPr>
        <p:spPr bwMode="auto">
          <a:xfrm>
            <a:off x="971550" y="2349500"/>
            <a:ext cx="530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 was a quiet country village.</a:t>
            </a:r>
          </a:p>
        </p:txBody>
      </p:sp>
      <p:sp>
        <p:nvSpPr>
          <p:cNvPr id="236549" name="Text Box 7"/>
          <p:cNvSpPr txBox="1">
            <a:spLocks noChangeArrowheads="1"/>
          </p:cNvSpPr>
          <p:nvPr/>
        </p:nvSpPr>
        <p:spPr bwMode="auto">
          <a:xfrm>
            <a:off x="971550" y="3860800"/>
            <a:ext cx="4338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 is a city near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Parville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36550" name="Text Box 8"/>
          <p:cNvSpPr txBox="1">
            <a:spLocks noChangeArrowheads="1"/>
          </p:cNvSpPr>
          <p:nvPr/>
        </p:nvSpPr>
        <p:spPr bwMode="auto">
          <a:xfrm>
            <a:off x="971550" y="5300663"/>
            <a:ext cx="7777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 is a part of Arnwick, with over a million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autoUpdateAnimBg="0"/>
      <p:bldP spid="236549" grpId="0" autoUpdateAnimBg="0"/>
      <p:bldP spid="23655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ext Box 2"/>
          <p:cNvSpPr txBox="1">
            <a:spLocks noChangeArrowheads="1"/>
          </p:cNvSpPr>
          <p:nvPr/>
        </p:nvSpPr>
        <p:spPr bwMode="auto">
          <a:xfrm>
            <a:off x="381000" y="1482725"/>
            <a:ext cx="8153400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5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085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5304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876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4448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020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3592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4. How long will it take to go to school in Arnwick? 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5. Where does Jo’s family live now?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   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6. Was it expensive to live in the centre of the city?</a:t>
            </a:r>
          </a:p>
          <a:p>
            <a:pPr>
              <a:lnSpc>
                <a:spcPct val="115000"/>
              </a:lnSpc>
            </a:pPr>
            <a:endParaRPr lang="zh-CN" altLang="en-US" sz="36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822325" y="2730500"/>
            <a:ext cx="26066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 hour.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844550" y="3949700"/>
            <a:ext cx="41084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one of those flats.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838200" y="5892800"/>
            <a:ext cx="27432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Yes, it was.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762000" y="76200"/>
            <a:ext cx="754380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0000FF"/>
                </a:solidFill>
                <a:latin typeface="Arial" panose="020B0604020202020204" pitchFamily="34" charset="0"/>
              </a:rPr>
              <a:t>Read the passage and answer the questions.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 autoUpdateAnimBg="0"/>
      <p:bldP spid="237571" grpId="0" autoUpdateAnimBg="0"/>
      <p:bldP spid="237572" grpId="0" autoUpdateAnimBg="0"/>
      <p:bldP spid="237573" grpId="0" autoUpdateAnimBg="0"/>
      <p:bldP spid="2375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3"/>
          <p:cNvSpPr txBox="1">
            <a:spLocks noChangeArrowheads="1"/>
          </p:cNvSpPr>
          <p:nvPr/>
        </p:nvSpPr>
        <p:spPr bwMode="auto">
          <a:xfrm>
            <a:off x="611188" y="2420938"/>
            <a:ext cx="7019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</a:rPr>
              <a:t> Where did they live in Parkville?</a:t>
            </a:r>
          </a:p>
        </p:txBody>
      </p:sp>
      <p:sp>
        <p:nvSpPr>
          <p:cNvPr id="238595" name="Text Box 4"/>
          <p:cNvSpPr txBox="1">
            <a:spLocks noChangeArrowheads="1"/>
          </p:cNvSpPr>
          <p:nvPr/>
        </p:nvSpPr>
        <p:spPr bwMode="auto">
          <a:xfrm>
            <a:off x="1042988" y="3573463"/>
            <a:ext cx="655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 was a small house close to fields and hill.</a:t>
            </a:r>
          </a:p>
        </p:txBody>
      </p:sp>
      <p:sp>
        <p:nvSpPr>
          <p:cNvPr id="238596" name="WordArt 6"/>
          <p:cNvSpPr>
            <a:spLocks noChangeArrowheads="1" noChangeShapeType="1" noTextEdit="1"/>
          </p:cNvSpPr>
          <p:nvPr/>
        </p:nvSpPr>
        <p:spPr bwMode="auto">
          <a:xfrm>
            <a:off x="684213" y="1314080"/>
            <a:ext cx="56165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Para. 1 The old Parkville.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0</TotalTime>
  <Words>759</Words>
  <Application>Microsoft Office PowerPoint</Application>
  <PresentationFormat>全屏显示(4:3)</PresentationFormat>
  <Paragraphs>116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隶书</vt:lpstr>
      <vt:lpstr>宋体</vt:lpstr>
      <vt:lpstr>微软雅黑</vt:lpstr>
      <vt:lpstr>Arial</vt:lpstr>
      <vt:lpstr>Arial Black</vt:lpstr>
      <vt:lpstr>Berlin Sans FB Demi</vt:lpstr>
      <vt:lpstr>Comic Sans MS</vt:lpstr>
      <vt:lpstr>Tahoma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2012-06-06T01:30:00Z</dcterms:created>
  <dcterms:modified xsi:type="dcterms:W3CDTF">2023-01-16T13:32:22Z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9712869585FF4E098A189F4A607B1C8E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