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35" r:id="rId2"/>
    <p:sldId id="378" r:id="rId3"/>
    <p:sldId id="359" r:id="rId4"/>
    <p:sldId id="260" r:id="rId5"/>
    <p:sldId id="295" r:id="rId6"/>
    <p:sldId id="269" r:id="rId7"/>
    <p:sldId id="371" r:id="rId8"/>
    <p:sldId id="372" r:id="rId9"/>
    <p:sldId id="361" r:id="rId10"/>
    <p:sldId id="362" r:id="rId11"/>
    <p:sldId id="363" r:id="rId12"/>
    <p:sldId id="379" r:id="rId13"/>
    <p:sldId id="380" r:id="rId14"/>
    <p:sldId id="381" r:id="rId15"/>
    <p:sldId id="365" r:id="rId16"/>
    <p:sldId id="366" r:id="rId17"/>
    <p:sldId id="369" r:id="rId18"/>
    <p:sldId id="367" r:id="rId19"/>
    <p:sldId id="360" r:id="rId20"/>
    <p:sldId id="370" r:id="rId21"/>
    <p:sldId id="373" r:id="rId22"/>
    <p:sldId id="374" r:id="rId23"/>
    <p:sldId id="375" r:id="rId24"/>
    <p:sldId id="376" r:id="rId25"/>
    <p:sldId id="276" r:id="rId26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378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100BF4-B85A-4705-AECF-ED5F6938007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322FA2-D91D-4867-8039-192DC0A580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26EF3A7-185C-4888-A616-0F86E50362ED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9086C5-C8E9-48BF-AC17-B06A3C8A0281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37ED34F-43A6-490A-A1F6-82FA6BE842FA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235AD76-CFFA-4036-B2D0-0BC8DA1EC604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9CE066E-7EDE-42F7-8360-1D89AD166178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36DAA4F-7B9E-4AF3-9912-9D2909573388}" type="slidenum">
              <a:rPr lang="zh-CN" altLang="en-US" smtClean="0">
                <a:latin typeface="Arial" panose="020B0604020202020204" pitchFamily="34" charset="0"/>
              </a:rPr>
              <a:t>17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17E1-3A61-47BF-8570-5FC91709745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0669-B366-45E5-BB32-C9508DC494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AB51-9973-40CC-8365-866745E1B01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BA04-CF89-4C18-B1F4-BB8BDB96E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2B64-1AF7-44AD-B5D1-ED5725413BE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9373-F4E3-474F-8EB0-AD51C09EA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C084-04AC-4866-91F4-2CD01A863A3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FFE5-AEB9-423D-9CB0-1B6F2D694E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883E-83BB-4008-B91D-7181F9197E3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4EE1-A11B-43ED-B094-871EAF4BEA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7B33-D111-4382-9AA6-B2399F60ABE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B822-9D09-40E9-B574-2D79CB6D65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1E99-1B87-4442-921B-871D9B2348C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3205-7F55-417B-B842-DBCA033F6B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8DB5-C9A2-4DBF-B4A4-1F709A47C9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6544-83AE-43EA-8E75-BA34120BD6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3230-9756-41FB-BB49-A73CBC96B65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D846-9FC7-48DD-97EB-09444A9740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B13B-E610-4A12-8F4A-B9DD3628022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5644-195B-436B-83A7-4790175CF9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B5B6-C42D-4C82-9A7D-19B297E7D4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870B-D027-4220-952A-12E84C2218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853311-81D8-4E54-B8A5-D87D3263938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FC3D08-B2F0-43EF-BFB6-B55034F75D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11.png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6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" y="897730"/>
            <a:ext cx="9139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第三章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概率的进一步认识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1716" y="2063919"/>
            <a:ext cx="586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树状图或表格求</a:t>
            </a: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概率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340" y="3117058"/>
            <a:ext cx="17812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32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32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2</a:t>
            </a:r>
            <a:r>
              <a:rPr kumimoji="1" lang="zh-CN" altLang="en-US" sz="32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</a:t>
            </a:r>
            <a:endParaRPr kumimoji="1" lang="zh-CN" altLang="en-US" sz="32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94793"/>
            <a:ext cx="913924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8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26"/>
          <p:cNvSpPr txBox="1">
            <a:spLocks noChangeArrowheads="1"/>
          </p:cNvSpPr>
          <p:nvPr/>
        </p:nvSpPr>
        <p:spPr bwMode="auto">
          <a:xfrm>
            <a:off x="877888" y="736048"/>
            <a:ext cx="7192962" cy="390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-266700">
              <a:lnSpc>
                <a:spcPct val="125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列表法：</a:t>
            </a:r>
          </a:p>
          <a:p>
            <a:pPr marL="190500" indent="-457200">
              <a:lnSpc>
                <a:spcPct val="125000"/>
              </a:lnSpc>
              <a:buFontTx/>
              <a:buAutoNum type="arabicPeriod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用表格的形式反映事件发生的各种情况出现的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0" lvl="1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次数和方式，以及某一事件发生的次数和方式，并求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0" lvl="1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出概率的方法．</a:t>
            </a:r>
          </a:p>
          <a:p>
            <a:pPr marL="190500" indent="-457200">
              <a:lnSpc>
                <a:spcPct val="125000"/>
              </a:lnSpc>
              <a:buFontTx/>
              <a:buAutoNum type="arabicPeriod" startAt="2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适用条件：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如果事件中各种结果出现的可能性均等，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含有两次操作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如掷骰子两次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或两个条件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如两个转盘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90500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的事件．</a:t>
            </a:r>
          </a:p>
          <a:p>
            <a:pPr marL="190500" indent="-457200">
              <a:lnSpc>
                <a:spcPct val="125000"/>
              </a:lnSpc>
              <a:buFontTx/>
              <a:buAutoNum type="arabicPeriod" startAt="3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列表的方法：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选其中的一次操作或一个条件作为横行，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190500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另一次操作或另一个条件为竖行，列表计算概率，如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457200">
              <a:lnSpc>
                <a:spcPct val="12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下示范表格：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6653" y="871539"/>
            <a:ext cx="6429375" cy="35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15238" y="622698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30"/>
          <p:cNvSpPr txBox="1">
            <a:spLocks noChangeArrowheads="1"/>
          </p:cNvSpPr>
          <p:nvPr/>
        </p:nvSpPr>
        <p:spPr bwMode="auto">
          <a:xfrm>
            <a:off x="7737477" y="6226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37" descr="上条蓝窄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898528" y="1023939"/>
            <a:ext cx="7439025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60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32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2004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76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一个盒子中装有两个红球、两个白球和一个蓝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球，这些球除颜色外都相同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从中随机摸出一个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球，记下颜色后放回，再从中随机摸出一个球，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求两次摸到的球的颜色能配成紫色的概率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文本框 22"/>
          <p:cNvSpPr txBox="1">
            <a:spLocks noChangeArrowheads="1"/>
          </p:cNvSpPr>
          <p:nvPr/>
        </p:nvSpPr>
        <p:spPr bwMode="auto">
          <a:xfrm>
            <a:off x="6026151" y="423862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8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3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23928" y="2882504"/>
            <a:ext cx="7453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先将两个红球分别记作“红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”，两个白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球分别记作“白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”“白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”，然后列表如下：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39" name="文本框 22"/>
          <p:cNvSpPr txBox="1">
            <a:spLocks noChangeArrowheads="1"/>
          </p:cNvSpPr>
          <p:nvPr/>
        </p:nvSpPr>
        <p:spPr bwMode="auto">
          <a:xfrm>
            <a:off x="6470651" y="433268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37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00113" y="1220391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第二次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2113" y="1487092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第一次</a:t>
            </a:r>
          </a:p>
        </p:txBody>
      </p: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368300" y="1188245"/>
          <a:ext cx="8332790" cy="2965115"/>
        </p:xfrm>
        <a:graphic>
          <a:graphicData uri="http://schemas.openxmlformats.org/drawingml/2006/table">
            <a:tbl>
              <a:tblPr/>
              <a:tblGrid>
                <a:gridCol w="138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5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Courier New" panose="02070309020205020404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蓝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，蓝）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，蓝）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，蓝）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，蓝）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蓝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（蓝，红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（蓝，红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（蓝，白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（蓝，白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（蓝，蓝）</a:t>
                      </a:r>
                    </a:p>
                  </a:txBody>
                  <a:tcPr marL="91443" marR="91443" marT="34289" marB="34289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2" name="直接连接符 51"/>
          <p:cNvCxnSpPr/>
          <p:nvPr/>
        </p:nvCxnSpPr>
        <p:spPr>
          <a:xfrm>
            <a:off x="382591" y="1209675"/>
            <a:ext cx="1330325" cy="544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01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3" name="文本框 22"/>
          <p:cNvSpPr txBox="1">
            <a:spLocks noChangeArrowheads="1"/>
          </p:cNvSpPr>
          <p:nvPr/>
        </p:nvSpPr>
        <p:spPr bwMode="auto">
          <a:xfrm>
            <a:off x="6026151" y="4238625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89000" y="1491855"/>
            <a:ext cx="7043738" cy="2382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总共有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种结果，每种结果出现的可能性相同，而两次摸到的球的颜色能配成紫色的有结果有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种：（红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，蓝）（红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，蓝）（蓝，红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）（蓝，红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（能配成紫色）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8130" name="Object 16"/>
          <p:cNvGraphicFramePr>
            <a:graphicFrameLocks noChangeAspect="1"/>
          </p:cNvGraphicFramePr>
          <p:nvPr/>
        </p:nvGraphicFramePr>
        <p:xfrm>
          <a:off x="4549778" y="2696766"/>
          <a:ext cx="600075" cy="66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6" imgW="266700" imgH="393065" progId="Equation.DSMT4">
                  <p:embed/>
                </p:oleObj>
              </mc:Choice>
              <mc:Fallback>
                <p:oleObj name="Equation" r:id="rId6" imgW="266700" imgH="39306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8" y="2696766"/>
                        <a:ext cx="600075" cy="663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77" name="内容占位符 7"/>
          <p:cNvSpPr txBox="1">
            <a:spLocks noChangeArrowheads="1"/>
          </p:cNvSpPr>
          <p:nvPr/>
        </p:nvSpPr>
        <p:spPr bwMode="auto">
          <a:xfrm>
            <a:off x="1344613" y="876301"/>
            <a:ext cx="6673850" cy="4200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lvl="1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小莉的爸爸买了一张去音乐会的门票，她和哥哥两人都很想去，可门票只有一张，读九年级的哥哥想了一个办法，拿了八张扑克牌，将牌面为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的四张牌给小莉，将牌面为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的四张牌留给自己，并按如下游戏规则进行：小莉和哥哥从各自的四张牌中随机抽出一张，然后将抽出的两张扑克牌的牌面数字相加，如果和为偶数，则小莉去；如果和为奇数，则哥哥去．</a:t>
            </a:r>
          </a:p>
          <a:p>
            <a:pPr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请用列表的方法求小莉去听音乐会的概率；</a:t>
            </a:r>
          </a:p>
          <a:p>
            <a:pPr marL="457200" indent="-457200">
              <a:lnSpc>
                <a:spcPct val="135000"/>
              </a:lnSpc>
              <a:buFontTx/>
              <a:buAutoNum type="arabicParenBoth" startAt="2"/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哥哥设计的游戏规则公平吗？若公平，请说明理由；若不公平，请你设计一种公平的游戏规则．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矩形 22"/>
          <p:cNvSpPr>
            <a:spLocks noChangeArrowheads="1"/>
          </p:cNvSpPr>
          <p:nvPr/>
        </p:nvSpPr>
        <p:spPr bwMode="auto">
          <a:xfrm>
            <a:off x="730250" y="926308"/>
            <a:ext cx="60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15238" y="622698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30"/>
          <p:cNvSpPr txBox="1">
            <a:spLocks noChangeArrowheads="1"/>
          </p:cNvSpPr>
          <p:nvPr/>
        </p:nvSpPr>
        <p:spPr bwMode="auto">
          <a:xfrm>
            <a:off x="7737477" y="6226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3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0"/>
          <p:cNvSpPr>
            <a:spLocks noChangeArrowheads="1"/>
          </p:cNvSpPr>
          <p:nvPr/>
        </p:nvSpPr>
        <p:spPr bwMode="auto">
          <a:xfrm>
            <a:off x="575917" y="517565"/>
            <a:ext cx="8056563" cy="15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4" indent="-457200">
              <a:lnSpc>
                <a:spcPct val="12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本题涉及两次抽牌，可通过列表求和找出所有等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可能的结果和关注的结果，再计算符合要求的概率；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(2)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判断游戏是否公平，主要看双方获胜的概率是否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相同，若获胜的概率相同，则游戏公平，否则不公平．</a:t>
            </a:r>
          </a:p>
        </p:txBody>
      </p:sp>
      <p:sp>
        <p:nvSpPr>
          <p:cNvPr id="26" name="内容占位符 7"/>
          <p:cNvSpPr txBox="1">
            <a:spLocks noChangeArrowheads="1"/>
          </p:cNvSpPr>
          <p:nvPr/>
        </p:nvSpPr>
        <p:spPr bwMode="auto">
          <a:xfrm>
            <a:off x="846138" y="2096509"/>
            <a:ext cx="72326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列表如下：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由表格求出各方格中两数之和可知，所有等可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能的结果有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种，其中和为偶数的有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种，所以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865313" y="2577705"/>
          <a:ext cx="6270624" cy="2395775"/>
        </p:xfrm>
        <a:graphic>
          <a:graphicData uri="http://schemas.openxmlformats.org/drawingml/2006/table">
            <a:tbl>
              <a:tblPr/>
              <a:tblGrid>
                <a:gridCol w="267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小</a:t>
                      </a:r>
                      <a:r>
                        <a:rPr lang="zh-CN" sz="1600" b="1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莉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600" b="1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哥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6)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6)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zh-CN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</a:t>
                      </a:r>
                      <a:endParaRPr lang="zh-CN" sz="1600" b="1" kern="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8)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9" name="直接连接符 28"/>
          <p:cNvCxnSpPr/>
          <p:nvPr/>
        </p:nvCxnSpPr>
        <p:spPr>
          <a:xfrm>
            <a:off x="1865313" y="2597944"/>
            <a:ext cx="2597150" cy="247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15238" y="622698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30"/>
          <p:cNvSpPr txBox="1">
            <a:spLocks noChangeArrowheads="1"/>
          </p:cNvSpPr>
          <p:nvPr/>
        </p:nvSpPr>
        <p:spPr bwMode="auto">
          <a:xfrm>
            <a:off x="7737477" y="6226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文本框 26"/>
          <p:cNvSpPr txBox="1">
            <a:spLocks noChangeArrowheads="1"/>
          </p:cNvSpPr>
          <p:nvPr/>
        </p:nvSpPr>
        <p:spPr bwMode="auto">
          <a:xfrm>
            <a:off x="6280152" y="4433888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6" name="内容占位符 7"/>
          <p:cNvSpPr txBox="1">
            <a:spLocks noChangeArrowheads="1"/>
          </p:cNvSpPr>
          <p:nvPr/>
        </p:nvSpPr>
        <p:spPr bwMode="auto">
          <a:xfrm>
            <a:off x="804863" y="973933"/>
            <a:ext cx="7232650" cy="4662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和为偶数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P(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和为奇数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即小莉去听音乐会的概率为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）由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列表的结果可知：小莉去听音乐会的概率为        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哥哥去听音乐会的概率为        两人获胜的概率不相等，所以游戏不公平，对哥哥有利．</a:t>
            </a:r>
          </a:p>
          <a:p>
            <a:pPr lvl="1"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游戏规则改为：若和为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，则小莉去；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若和为其他数，则哥哥去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修改的游戏规则答案不唯一，只要双方获胜的概率相等即可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3136903" y="984649"/>
          <a:ext cx="1616075" cy="51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" imgW="723900" imgH="406400" progId="Equation.DSMT4">
                  <p:embed/>
                </p:oleObj>
              </mc:Choice>
              <mc:Fallback>
                <p:oleObj name="Equation" r:id="rId6" imgW="7239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3" y="984649"/>
                        <a:ext cx="1616075" cy="515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/>
          <p:nvPr/>
        </p:nvGraphicFramePr>
        <p:xfrm>
          <a:off x="6034091" y="983458"/>
          <a:ext cx="1641475" cy="51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8" imgW="735965" imgH="406400" progId="Equation.DSMT4">
                  <p:embed/>
                </p:oleObj>
              </mc:Choice>
              <mc:Fallback>
                <p:oleObj name="Equation" r:id="rId8" imgW="735965" imgH="4064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91" y="983458"/>
                        <a:ext cx="1641475" cy="51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88250" y="1700213"/>
          <a:ext cx="452438" cy="51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10" imgW="203200" imgH="405765" progId="Equation.DSMT4">
                  <p:embed/>
                </p:oleObj>
              </mc:Choice>
              <mc:Fallback>
                <p:oleObj name="Equation" r:id="rId10" imgW="203200" imgH="40576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1700213"/>
                        <a:ext cx="452438" cy="51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464050" y="2091930"/>
          <a:ext cx="452438" cy="51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12" imgW="203200" imgH="405765" progId="Equation.DSMT4">
                  <p:embed/>
                </p:oleObj>
              </mc:Choice>
              <mc:Fallback>
                <p:oleObj name="Equation" r:id="rId12" imgW="203200" imgH="4057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091930"/>
                        <a:ext cx="452438" cy="515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684716" y="1320405"/>
          <a:ext cx="452437" cy="51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14" imgW="203200" imgH="405765" progId="Equation.DSMT4">
                  <p:embed/>
                </p:oleObj>
              </mc:Choice>
              <mc:Fallback>
                <p:oleObj name="Equation" r:id="rId14" imgW="203200" imgH="40576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6" y="1320405"/>
                        <a:ext cx="452437" cy="515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9" name="图片 1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947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9475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3" name="文本框 37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9464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5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93788" y="1507512"/>
            <a:ext cx="73644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对于两步试验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两个条件或两次操作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且可能出现的结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果比较多时，用直接列举法易出错，为了不重不漏地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列出所有可能的结果，用列表法较好．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150000"/>
              </a:lnSpc>
              <a:buFontTx/>
              <a:buAutoNum type="arabicParenBoth" startAt="2"/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用列表法求概率的步骤：①列表；②通过表格计数，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确定所有等可能的结果数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和关注的结果数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③利用概率公式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P(A)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      计算出事件的概率．</a:t>
            </a:r>
          </a:p>
        </p:txBody>
      </p:sp>
      <p:graphicFrame>
        <p:nvGraphicFramePr>
          <p:cNvPr id="34818" name="Object 19"/>
          <p:cNvGraphicFramePr>
            <a:graphicFrameLocks noChangeAspect="1"/>
          </p:cNvGraphicFramePr>
          <p:nvPr/>
        </p:nvGraphicFramePr>
        <p:xfrm>
          <a:off x="4343400" y="4113084"/>
          <a:ext cx="457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7" imgW="203200" imgH="405765" progId="Equation.DSMT4">
                  <p:embed/>
                </p:oleObj>
              </mc:Choice>
              <mc:Fallback>
                <p:oleObj name="Equation" r:id="rId7" imgW="203200" imgH="4057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3084"/>
                        <a:ext cx="457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146175" y="3278982"/>
            <a:ext cx="690403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(3)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在列出并计算各种情况出现的总次数和某事件   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发生的次数时不能重复也不能遗漏．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内容占位符 7"/>
          <p:cNvSpPr txBox="1"/>
          <p:nvPr/>
        </p:nvSpPr>
        <p:spPr>
          <a:xfrm>
            <a:off x="722316" y="844155"/>
            <a:ext cx="7348537" cy="268724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列表法与树状图法的联系与区别：</a:t>
            </a:r>
          </a:p>
          <a:p>
            <a:pPr marL="457200" indent="-457200" algn="l"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联系：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应用列表法或树状图法求概率的共同前提是：</a:t>
            </a:r>
          </a:p>
          <a:p>
            <a:pPr marL="457200" indent="-457200" algn="l"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各种情况出现的可能性是相等的；</a:t>
            </a:r>
          </a:p>
          <a:p>
            <a:pPr marL="457200" indent="-457200" algn="l" defTabSz="914400" eaLnBrk="0" hangingPunct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(2) 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某事件发生的概率公式均为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文本框 45"/>
          <p:cNvSpPr txBox="1">
            <a:spLocks noChangeArrowheads="1"/>
          </p:cNvSpPr>
          <p:nvPr/>
        </p:nvSpPr>
        <p:spPr bwMode="auto">
          <a:xfrm>
            <a:off x="6292852" y="436126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4115" name="Object 5"/>
          <p:cNvGraphicFramePr>
            <a:graphicFrameLocks noChangeAspect="1"/>
          </p:cNvGraphicFramePr>
          <p:nvPr/>
        </p:nvGraphicFramePr>
        <p:xfrm>
          <a:off x="1841503" y="2658666"/>
          <a:ext cx="5364163" cy="59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6" imgW="2133600" imgH="419100" progId="Equation.DSMT4">
                  <p:embed/>
                </p:oleObj>
              </mc:Choice>
              <mc:Fallback>
                <p:oleObj name="Equation" r:id="rId6" imgW="21336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3" y="2658666"/>
                        <a:ext cx="5364163" cy="598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91" y="1606154"/>
            <a:ext cx="3381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用枚举法求概率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用列表法求概率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624016" y="1258491"/>
            <a:ext cx="658018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用树状图法或列表法时，当随机事件包含两步时，尤其是转转盘游戏问题，当其中一个转盘被等分成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份以上时，选用列表法比较方便，当然此时也可用树状图法；当随机事件包含三步或三步以上时，用树状图法方便，此时难以列表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860427" y="133945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区别：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4" name="文本框 45"/>
          <p:cNvSpPr txBox="1">
            <a:spLocks noChangeArrowheads="1"/>
          </p:cNvSpPr>
          <p:nvPr/>
        </p:nvSpPr>
        <p:spPr bwMode="auto">
          <a:xfrm>
            <a:off x="6292852" y="436126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21515" name="图片 5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24000" y="1391843"/>
            <a:ext cx="6757988" cy="10203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中任意选两个数，记作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，那么点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在函数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的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图象上的概率是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文本框 26"/>
          <p:cNvSpPr txBox="1">
            <a:spLocks noChangeArrowheads="1"/>
          </p:cNvSpPr>
          <p:nvPr/>
        </p:nvSpPr>
        <p:spPr bwMode="auto">
          <a:xfrm>
            <a:off x="5919791" y="441007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2540" name="Object 19"/>
          <p:cNvGraphicFramePr>
            <a:graphicFrameLocks noChangeAspect="1"/>
          </p:cNvGraphicFramePr>
          <p:nvPr/>
        </p:nvGraphicFramePr>
        <p:xfrm>
          <a:off x="1670050" y="2412206"/>
          <a:ext cx="556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5" imgW="2781300" imgH="406400" progId="Equation.DSMT4">
                  <p:embed/>
                </p:oleObj>
              </mc:Choice>
              <mc:Fallback>
                <p:oleObj name="Equation" r:id="rId5" imgW="27813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412206"/>
                        <a:ext cx="5562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1" name="组合 4"/>
          <p:cNvGrpSpPr/>
          <p:nvPr/>
        </p:nvGrpSpPr>
        <p:grpSpPr bwMode="auto">
          <a:xfrm>
            <a:off x="982666" y="1448990"/>
            <a:ext cx="446087" cy="461665"/>
            <a:chOff x="809625" y="1475104"/>
            <a:chExt cx="446088" cy="615135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7" y="1475104"/>
              <a:ext cx="338555" cy="615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2542" name="对象 5"/>
          <p:cNvGraphicFramePr>
            <a:graphicFrameLocks noChangeAspect="1"/>
          </p:cNvGraphicFramePr>
          <p:nvPr/>
        </p:nvGraphicFramePr>
        <p:xfrm>
          <a:off x="4133850" y="1757363"/>
          <a:ext cx="43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7" imgW="215900" imgH="405765" progId="Equation.DSMT4">
                  <p:embed/>
                </p:oleObj>
              </mc:Choice>
              <mc:Fallback>
                <p:oleObj name="Equation" r:id="rId7" imgW="2159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757363"/>
                        <a:ext cx="43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3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24000" y="1391842"/>
            <a:ext cx="6813550" cy="155257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小明和小华参加社会实践活动，随机选择“打扫社区卫生”和“参加社会调查”其中一项，那么两人同时选择“参加社会调查”的概率为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文本框 26"/>
          <p:cNvSpPr txBox="1">
            <a:spLocks noChangeArrowheads="1"/>
          </p:cNvSpPr>
          <p:nvPr/>
        </p:nvSpPr>
        <p:spPr bwMode="auto">
          <a:xfrm>
            <a:off x="5919791" y="441007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3564" name="Object 19"/>
          <p:cNvGraphicFramePr>
            <a:graphicFrameLocks noChangeAspect="1"/>
          </p:cNvGraphicFramePr>
          <p:nvPr/>
        </p:nvGraphicFramePr>
        <p:xfrm>
          <a:off x="1657350" y="2930129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5" imgW="2794000" imgH="406400" progId="Equation.DSMT4">
                  <p:embed/>
                </p:oleObj>
              </mc:Choice>
              <mc:Fallback>
                <p:oleObj name="Equation" r:id="rId5" imgW="27940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930129"/>
                        <a:ext cx="558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5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组合 4"/>
          <p:cNvGrpSpPr/>
          <p:nvPr/>
        </p:nvGrpSpPr>
        <p:grpSpPr bwMode="auto">
          <a:xfrm>
            <a:off x="982666" y="1448990"/>
            <a:ext cx="446087" cy="461665"/>
            <a:chOff x="809625" y="1475104"/>
            <a:chExt cx="446088" cy="615135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7" y="1475104"/>
              <a:ext cx="338555" cy="615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2713" y="1226344"/>
            <a:ext cx="7097712" cy="182403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若十位上的数字比个位上的数字、百位上的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数字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大的三位数叫做中高数，如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796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就是一个“中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”．若十位上的数字为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中任选两数，与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组成“中高数”的概率是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文本框 26"/>
          <p:cNvSpPr txBox="1">
            <a:spLocks noChangeArrowheads="1"/>
          </p:cNvSpPr>
          <p:nvPr/>
        </p:nvSpPr>
        <p:spPr bwMode="auto">
          <a:xfrm>
            <a:off x="5919791" y="441007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4588" name="Object 19"/>
          <p:cNvGraphicFramePr>
            <a:graphicFrameLocks noChangeAspect="1"/>
          </p:cNvGraphicFramePr>
          <p:nvPr/>
        </p:nvGraphicFramePr>
        <p:xfrm>
          <a:off x="1397000" y="3050381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5" imgW="2794000" imgH="406400" progId="Equation.DSMT4">
                  <p:embed/>
                </p:oleObj>
              </mc:Choice>
              <mc:Fallback>
                <p:oleObj name="Equation" r:id="rId5" imgW="27940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050381"/>
                        <a:ext cx="558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9" name="组合 4"/>
          <p:cNvGrpSpPr/>
          <p:nvPr/>
        </p:nvGrpSpPr>
        <p:grpSpPr bwMode="auto">
          <a:xfrm>
            <a:off x="920750" y="1307306"/>
            <a:ext cx="446088" cy="461665"/>
            <a:chOff x="809625" y="1475104"/>
            <a:chExt cx="446088" cy="615133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8" y="1475104"/>
              <a:ext cx="338554" cy="615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4590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2716" y="1226344"/>
            <a:ext cx="6853237" cy="182403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张看上去无差别的卡片，上面分别写着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，随机抽取一张后，放回并混在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一起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随机抽取一张，两次抽取的数字的积为奇数的概率是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5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文本框 26"/>
          <p:cNvSpPr txBox="1">
            <a:spLocks noChangeArrowheads="1"/>
          </p:cNvSpPr>
          <p:nvPr/>
        </p:nvSpPr>
        <p:spPr bwMode="auto">
          <a:xfrm>
            <a:off x="5919791" y="441007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5612" name="Object 19"/>
          <p:cNvGraphicFramePr>
            <a:graphicFrameLocks noChangeAspect="1"/>
          </p:cNvGraphicFramePr>
          <p:nvPr/>
        </p:nvGraphicFramePr>
        <p:xfrm>
          <a:off x="1412875" y="3050381"/>
          <a:ext cx="571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5" imgW="2857500" imgH="406400" progId="Equation.DSMT4">
                  <p:embed/>
                </p:oleObj>
              </mc:Choice>
              <mc:Fallback>
                <p:oleObj name="Equation" r:id="rId5" imgW="28575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050381"/>
                        <a:ext cx="571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组合 4"/>
          <p:cNvGrpSpPr/>
          <p:nvPr/>
        </p:nvGrpSpPr>
        <p:grpSpPr bwMode="auto">
          <a:xfrm>
            <a:off x="920750" y="1307306"/>
            <a:ext cx="446088" cy="461665"/>
            <a:chOff x="809625" y="1475104"/>
            <a:chExt cx="446088" cy="615133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8" y="1475104"/>
              <a:ext cx="338554" cy="615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24"/>
          <p:cNvSpPr>
            <a:spLocks noChangeArrowheads="1"/>
          </p:cNvSpPr>
          <p:nvPr/>
        </p:nvSpPr>
        <p:spPr bwMode="auto">
          <a:xfrm>
            <a:off x="1206500" y="1832372"/>
            <a:ext cx="6997700" cy="15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枚举法和列表法一般适用于两个元素进行两步试验的题目，在列举可能的结果时，要分清“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放回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”与“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不放回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”两种情况．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17638" y="2349103"/>
            <a:ext cx="674846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、什么叫事件的概率？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、一般地，如果在一次试验中有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种可能结果，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并且它们发生的可能性都相等，事件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包含其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种结果，那么事件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发生的概率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= </a:t>
            </a:r>
            <a:r>
              <a:rPr lang="en-US" altLang="zh-CN" sz="24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1" name="椭圆 20"/>
          <p:cNvSpPr/>
          <p:nvPr/>
        </p:nvSpPr>
        <p:spPr>
          <a:xfrm>
            <a:off x="2553288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复</a:t>
            </a:r>
          </a:p>
        </p:txBody>
      </p:sp>
      <p:sp>
        <p:nvSpPr>
          <p:cNvPr id="22" name="椭圆 21"/>
          <p:cNvSpPr/>
          <p:nvPr/>
        </p:nvSpPr>
        <p:spPr>
          <a:xfrm>
            <a:off x="3823704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习</a:t>
            </a:r>
          </a:p>
        </p:txBody>
      </p:sp>
      <p:sp>
        <p:nvSpPr>
          <p:cNvPr id="23" name="椭圆 22"/>
          <p:cNvSpPr/>
          <p:nvPr/>
        </p:nvSpPr>
        <p:spPr>
          <a:xfrm>
            <a:off x="5098533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回</a:t>
            </a:r>
          </a:p>
        </p:txBody>
      </p:sp>
      <p:sp>
        <p:nvSpPr>
          <p:cNvPr id="28" name="椭圆 27"/>
          <p:cNvSpPr/>
          <p:nvPr/>
        </p:nvSpPr>
        <p:spPr>
          <a:xfrm>
            <a:off x="6360833" y="1473702"/>
            <a:ext cx="731520" cy="5486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71614"/>
            <a:ext cx="285273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71614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3323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8" y="1454945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47975" y="1379936"/>
            <a:ext cx="3011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用枚举法求概率  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6"/>
          <p:cNvSpPr txBox="1">
            <a:spLocks noChangeArrowheads="1"/>
          </p:cNvSpPr>
          <p:nvPr/>
        </p:nvSpPr>
        <p:spPr bwMode="auto">
          <a:xfrm>
            <a:off x="877888" y="2012158"/>
            <a:ext cx="73787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枚举法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一个问题中，如果有优先的几种可能的情况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往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往需要将这些可能的情况全部列举出来，逐个进行讨论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这种方法就称为枚举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用枚举法求概率的步骤：</a:t>
            </a:r>
          </a:p>
          <a:p>
            <a:pPr lvl="1"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）列举出所有可能出现的结果；</a:t>
            </a:r>
          </a:p>
          <a:p>
            <a:pPr lvl="1"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）找出要求的事件的结果；</a:t>
            </a:r>
          </a:p>
          <a:p>
            <a:pPr lvl="1"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）利用公式求概率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枚举时，考虑要全面，做到不重复、不遗漏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21603" y="115133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764465" y="1141810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7"/>
          <p:cNvSpPr txBox="1">
            <a:spLocks noChangeArrowheads="1"/>
          </p:cNvSpPr>
          <p:nvPr/>
        </p:nvSpPr>
        <p:spPr bwMode="auto">
          <a:xfrm>
            <a:off x="981075" y="2209801"/>
            <a:ext cx="7526338" cy="262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975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袋中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个珠子可以分别标记为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用“一一列举法”法求概率．</a:t>
            </a:r>
          </a:p>
          <a:p>
            <a:pPr lvl="1"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从袋中任取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个珠子的所有等可能的结果为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，共六种，其中都是蓝色珠子的结果只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一种，故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都是蓝色珠子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8" name="内容占位符 7"/>
          <p:cNvSpPr txBox="1">
            <a:spLocks noChangeArrowheads="1"/>
          </p:cNvSpPr>
          <p:nvPr/>
        </p:nvSpPr>
        <p:spPr bwMode="auto">
          <a:xfrm>
            <a:off x="869950" y="988220"/>
            <a:ext cx="7062788" cy="133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一个袋中有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个珠子，其中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个红色，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个蓝色，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除颜色外其余特征均相同，若从这个袋中任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个珠子，求都是蓝色珠子的概率．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0" name="文本框 30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37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1" name="Object 19"/>
          <p:cNvGraphicFramePr>
            <a:graphicFrameLocks noChangeAspect="1"/>
          </p:cNvGraphicFramePr>
          <p:nvPr/>
        </p:nvGraphicFramePr>
        <p:xfrm>
          <a:off x="5892007" y="4238912"/>
          <a:ext cx="528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7" imgW="203200" imgH="405765" progId="Equation.DSMT4">
                  <p:embed/>
                </p:oleObj>
              </mc:Choice>
              <mc:Fallback>
                <p:oleObj name="Equation" r:id="rId7" imgW="203200" imgH="4057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007" y="4238912"/>
                        <a:ext cx="5286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24000" y="1391843"/>
            <a:ext cx="6757988" cy="10203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甲、乙、丙三人站成一排拍照，则甲站在中间的概率是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文本框 26"/>
          <p:cNvSpPr txBox="1">
            <a:spLocks noChangeArrowheads="1"/>
          </p:cNvSpPr>
          <p:nvPr/>
        </p:nvSpPr>
        <p:spPr bwMode="auto">
          <a:xfrm>
            <a:off x="5919791" y="441007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7180" name="Object 19"/>
          <p:cNvGraphicFramePr>
            <a:graphicFrameLocks noChangeAspect="1"/>
          </p:cNvGraphicFramePr>
          <p:nvPr/>
        </p:nvGraphicFramePr>
        <p:xfrm>
          <a:off x="1657350" y="2412206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2794000" imgH="406400" progId="Equation.DSMT4">
                  <p:embed/>
                </p:oleObj>
              </mc:Choice>
              <mc:Fallback>
                <p:oleObj name="Equation" r:id="rId5" imgW="27940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412206"/>
                        <a:ext cx="558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组合 4"/>
          <p:cNvGrpSpPr/>
          <p:nvPr/>
        </p:nvGrpSpPr>
        <p:grpSpPr bwMode="auto">
          <a:xfrm>
            <a:off x="982666" y="1448990"/>
            <a:ext cx="446087" cy="461665"/>
            <a:chOff x="809625" y="1475104"/>
            <a:chExt cx="446088" cy="615135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7" y="1475104"/>
              <a:ext cx="338555" cy="615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24000" y="1250158"/>
            <a:ext cx="6711950" cy="151685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张看上去无差别的卡片，上面分别写着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，随机抽取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张，用抽到的三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个数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作为边长，恰能构成三角形的概率是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文本框 26"/>
          <p:cNvSpPr txBox="1">
            <a:spLocks noChangeArrowheads="1"/>
          </p:cNvSpPr>
          <p:nvPr/>
        </p:nvSpPr>
        <p:spPr bwMode="auto">
          <a:xfrm>
            <a:off x="5880103" y="432435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8204" name="Object 19"/>
          <p:cNvGraphicFramePr>
            <a:graphicFrameLocks noChangeAspect="1"/>
          </p:cNvGraphicFramePr>
          <p:nvPr/>
        </p:nvGraphicFramePr>
        <p:xfrm>
          <a:off x="1584325" y="2908697"/>
          <a:ext cx="614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3073400" imgH="406400" progId="Equation.DSMT4">
                  <p:embed/>
                </p:oleObj>
              </mc:Choice>
              <mc:Fallback>
                <p:oleObj name="Equation" r:id="rId5" imgW="30734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908697"/>
                        <a:ext cx="614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5" name="组合 4"/>
          <p:cNvGrpSpPr/>
          <p:nvPr/>
        </p:nvGrpSpPr>
        <p:grpSpPr bwMode="auto">
          <a:xfrm>
            <a:off x="982666" y="1331119"/>
            <a:ext cx="446087" cy="461665"/>
            <a:chOff x="809625" y="1475104"/>
            <a:chExt cx="446088" cy="615133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7" y="1475104"/>
              <a:ext cx="338555" cy="615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820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1524000" y="1250158"/>
            <a:ext cx="6711950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如图，随机闭合开关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中的两个，则能让灯泡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发光的概率是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99353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7621590" y="73699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文本框 26"/>
          <p:cNvSpPr txBox="1">
            <a:spLocks noChangeArrowheads="1"/>
          </p:cNvSpPr>
          <p:nvPr/>
        </p:nvSpPr>
        <p:spPr bwMode="auto">
          <a:xfrm>
            <a:off x="5880103" y="432435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9228" name="Object 19"/>
          <p:cNvGraphicFramePr>
            <a:graphicFrameLocks noChangeAspect="1"/>
          </p:cNvGraphicFramePr>
          <p:nvPr/>
        </p:nvGraphicFramePr>
        <p:xfrm>
          <a:off x="1636713" y="2299097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" imgW="2794000" imgH="406400" progId="Equation.DSMT4">
                  <p:embed/>
                </p:oleObj>
              </mc:Choice>
              <mc:Fallback>
                <p:oleObj name="Equation" r:id="rId5" imgW="2794000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299097"/>
                        <a:ext cx="558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9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组合 4"/>
          <p:cNvGrpSpPr/>
          <p:nvPr/>
        </p:nvGrpSpPr>
        <p:grpSpPr bwMode="auto">
          <a:xfrm>
            <a:off x="982666" y="1331119"/>
            <a:ext cx="446087" cy="461665"/>
            <a:chOff x="809625" y="1475104"/>
            <a:chExt cx="446088" cy="615133"/>
          </a:xfrm>
        </p:grpSpPr>
        <p:sp>
          <p:nvSpPr>
            <p:cNvPr id="3" name="矩形 2"/>
            <p:cNvSpPr/>
            <p:nvPr/>
          </p:nvSpPr>
          <p:spPr>
            <a:xfrm>
              <a:off x="809625" y="1494141"/>
              <a:ext cx="446088" cy="4457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46137" y="1475104"/>
              <a:ext cx="338555" cy="615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9231" name="Picture 2" descr="CD137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3828" y="1802607"/>
            <a:ext cx="379413" cy="2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3" descr="CD13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4716" y="3063479"/>
            <a:ext cx="2873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289083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0246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10247" name="文本框 40"/>
          <p:cNvSpPr txBox="1">
            <a:spLocks noChangeArrowheads="1"/>
          </p:cNvSpPr>
          <p:nvPr/>
        </p:nvSpPr>
        <p:spPr bwMode="auto">
          <a:xfrm>
            <a:off x="2863853" y="1002508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用列表法求概率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52" name="文本框 48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025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33"/>
          <p:cNvSpPr txBox="1">
            <a:spLocks noChangeArrowheads="1"/>
          </p:cNvSpPr>
          <p:nvPr/>
        </p:nvSpPr>
        <p:spPr bwMode="auto">
          <a:xfrm>
            <a:off x="841378" y="1997870"/>
            <a:ext cx="3057525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掷两枚普通的正方体骰子，掷得的点数之积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多少种可能？点数之积为多少的概率最大，其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概率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是多少?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我们用表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25. 2.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6来列举所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可能得到的点数之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5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文本框 3"/>
          <p:cNvSpPr txBox="1">
            <a:spLocks noChangeArrowheads="1"/>
          </p:cNvSpPr>
          <p:nvPr/>
        </p:nvSpPr>
        <p:spPr bwMode="auto">
          <a:xfrm>
            <a:off x="3948113" y="1538288"/>
            <a:ext cx="1268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  题</a:t>
            </a:r>
          </a:p>
        </p:txBody>
      </p:sp>
      <p:pic>
        <p:nvPicPr>
          <p:cNvPr id="10258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51225" y="1600201"/>
            <a:ext cx="503238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8263" y="2226470"/>
            <a:ext cx="4191000" cy="20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云形标注 29"/>
          <p:cNvSpPr/>
          <p:nvPr/>
        </p:nvSpPr>
        <p:spPr>
          <a:xfrm>
            <a:off x="6769291" y="992272"/>
            <a:ext cx="2500952" cy="1247066"/>
          </a:xfrm>
          <a:prstGeom prst="cloudCallout">
            <a:avLst>
              <a:gd name="adj1" fmla="val -14896"/>
              <a:gd name="adj2" fmla="val 746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这一问题的树状图不如列表的结果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Microsoft Office PowerPoint</Application>
  <PresentationFormat>全屏显示(16:9)</PresentationFormat>
  <Paragraphs>223</Paragraphs>
  <Slides>25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Courier New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3D1DEC58F31440D2B0D87B5178FEF7E1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