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92" r:id="rId2"/>
    <p:sldId id="257" r:id="rId3"/>
    <p:sldId id="327" r:id="rId4"/>
    <p:sldId id="258" r:id="rId5"/>
    <p:sldId id="260" r:id="rId6"/>
    <p:sldId id="267" r:id="rId7"/>
    <p:sldId id="299" r:id="rId8"/>
    <p:sldId id="268" r:id="rId9"/>
    <p:sldId id="269" r:id="rId10"/>
    <p:sldId id="315" r:id="rId11"/>
    <p:sldId id="330" r:id="rId12"/>
    <p:sldId id="331" r:id="rId13"/>
    <p:sldId id="332" r:id="rId14"/>
    <p:sldId id="272" r:id="rId15"/>
    <p:sldId id="300" r:id="rId16"/>
    <p:sldId id="318" r:id="rId17"/>
    <p:sldId id="271" r:id="rId18"/>
    <p:sldId id="284" r:id="rId19"/>
    <p:sldId id="317" r:id="rId20"/>
    <p:sldId id="319" r:id="rId21"/>
    <p:sldId id="320" r:id="rId22"/>
    <p:sldId id="323" r:id="rId23"/>
    <p:sldId id="322" r:id="rId24"/>
    <p:sldId id="324" r:id="rId25"/>
    <p:sldId id="328" r:id="rId26"/>
    <p:sldId id="325" r:id="rId27"/>
    <p:sldId id="333" r:id="rId28"/>
    <p:sldId id="334" r:id="rId29"/>
    <p:sldId id="321" r:id="rId30"/>
    <p:sldId id="326" r:id="rId31"/>
    <p:sldId id="336" r:id="rId32"/>
    <p:sldId id="337" r:id="rId33"/>
    <p:sldId id="338" r:id="rId34"/>
    <p:sldId id="339" r:id="rId3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D589C6-1DEC-4D5A-8680-2042D092599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2506B8-482C-4E28-BB2D-30D1D215D3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FBCC-3477-4327-9519-44B8E6E2DE0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325F-BCFE-4A23-90A0-E6C9B23B2E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9A64-20F9-402A-BA1F-88FCE2DD12B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17D-9829-41E4-A638-33528DC549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09EB-F5FD-4BA2-826C-2FCD930F78E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14F9-E905-41DD-ACBE-BBB9CA426A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86BE-F7C9-44DD-A4CE-391A502197B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64A5-5217-4E0E-B7EC-CF0C6EF2E2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E395-EC54-4698-A457-07658D6A764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1C0A-6338-4203-8757-779695EC2C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B556-745B-42EC-94C0-306544E8A8E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28C4-CDE0-44BD-80BF-3BE0229F99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C7B3-78FA-44AA-84CD-715F0829B10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19F2-4417-4CB9-B89C-76E789C853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80AD-BAEC-4DBE-ACA7-E35D09752B4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CB6-3812-4169-B650-AF4384F506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E25D-A8B2-4444-B993-332EBBEAF1F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989D-7CF6-4CA8-9D70-E33418C002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B8F8-E0F9-4DD6-981C-39B96B36B00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8890-C093-4E2D-A275-46CB76644F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55CFB2-E45A-4144-B1BF-0B5BFA4F84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8697E4-F6D9-4E06-92EB-B08020061E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file:///D:\&#35838;&#20214;\&#20061;&#19979;BS&#35838;&#20214;&#21046;&#20316;&#25991;&#20214;\Word\15&#19979;&#28857;&#25320;9&#25968;&#23398;BS%20word\D33.t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file:///D:\&#35838;&#20214;\&#20061;&#19979;BS&#35838;&#20214;&#21046;&#20316;&#25991;&#20214;\Word\15&#19979;&#28857;&#25320;9&#25968;&#23398;BS%20word\D35.tif" TargetMode="External"/><Relationship Id="rId5" Type="http://schemas.openxmlformats.org/officeDocument/2006/relationships/image" Target="file:///D:\&#35838;&#20214;\&#20061;&#19979;BS&#35838;&#20214;&#21046;&#20316;&#25991;&#20214;\Word\15&#19979;&#28857;&#25320;9&#25968;&#23398;BS%20word\D32.tif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file:///D:\&#35838;&#20214;\&#20061;&#19979;BS&#35838;&#20214;&#21046;&#20316;&#25991;&#20214;\Word\15&#19979;&#28857;&#25320;9&#25968;&#23398;BS%20word\D34.t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10" Type="http://schemas.openxmlformats.org/officeDocument/2006/relationships/image" Target="../media/image2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&#20108;&#27425;&#20989;&#25968;%20&#30340;&#24179;&#31227;.g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D:\&#35838;&#20214;\&#20061;&#19979;BS&#35838;&#20214;&#21046;&#20316;&#25991;&#20214;\Word\15&#19979;&#28857;&#25320;9&#25968;&#23398;BS%20word\D27.ti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/D:\&#35838;&#20214;\&#20061;&#19979;BS&#35838;&#20214;&#21046;&#20316;&#25991;&#20214;\Word\15&#19979;&#28857;&#25320;9&#25968;&#23398;BS%20word\D26.ti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3" y="725874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第二章</a:t>
            </a: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二次函数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725863" y="2017753"/>
            <a:ext cx="48013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次函数的图象与性质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4762" y="2846640"/>
            <a:ext cx="51235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3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" y="4429578"/>
            <a:ext cx="9143999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31866" y="1557338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974725" y="1481138"/>
            <a:ext cx="737235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在平面直角坐标系中，抛物线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轴的交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点的个数是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                    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           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441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8" name="文本框 33"/>
          <p:cNvSpPr txBox="1">
            <a:spLocks noChangeArrowheads="1"/>
          </p:cNvSpPr>
          <p:nvPr/>
        </p:nvSpPr>
        <p:spPr bwMode="auto">
          <a:xfrm>
            <a:off x="7669215" y="84415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328989" y="199191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1517650" y="1273969"/>
            <a:ext cx="6777038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在二次函数：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；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中，图象开口大小顺序用序号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①&gt;②&gt;③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①&gt;③&gt;②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②&gt;③&gt;①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②&gt;①&gt;③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33"/>
          <p:cNvSpPr txBox="1">
            <a:spLocks noChangeArrowheads="1"/>
          </p:cNvSpPr>
          <p:nvPr/>
        </p:nvSpPr>
        <p:spPr bwMode="auto">
          <a:xfrm>
            <a:off x="7669215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组合 3"/>
          <p:cNvGrpSpPr/>
          <p:nvPr/>
        </p:nvGrpSpPr>
        <p:grpSpPr bwMode="auto">
          <a:xfrm>
            <a:off x="1025525" y="1333499"/>
            <a:ext cx="446088" cy="461665"/>
            <a:chOff x="836613" y="1430635"/>
            <a:chExt cx="446087" cy="617280"/>
          </a:xfrm>
        </p:grpSpPr>
        <p:sp>
          <p:nvSpPr>
            <p:cNvPr id="21" name="矩形 20"/>
            <p:cNvSpPr/>
            <p:nvPr/>
          </p:nvSpPr>
          <p:spPr>
            <a:xfrm>
              <a:off x="836613" y="1446554"/>
              <a:ext cx="446087" cy="4457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4594" name="矩形 2"/>
            <p:cNvSpPr>
              <a:spLocks noChangeArrowheads="1"/>
            </p:cNvSpPr>
            <p:nvPr/>
          </p:nvSpPr>
          <p:spPr bwMode="auto">
            <a:xfrm>
              <a:off x="890379" y="1430635"/>
              <a:ext cx="338553" cy="61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graphicFrame>
        <p:nvGraphicFramePr>
          <p:cNvPr id="24589" name="Object 2"/>
          <p:cNvGraphicFramePr>
            <a:graphicFrameLocks noChangeAspect="1"/>
          </p:cNvGraphicFramePr>
          <p:nvPr/>
        </p:nvGraphicFramePr>
        <p:xfrm>
          <a:off x="6013450" y="1213247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213247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对象 4"/>
          <p:cNvGraphicFramePr>
            <a:graphicFrameLocks noChangeAspect="1"/>
          </p:cNvGraphicFramePr>
          <p:nvPr/>
        </p:nvGraphicFramePr>
        <p:xfrm>
          <a:off x="2725738" y="1632347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1632347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795589" y="219432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1470028" y="1285876"/>
            <a:ext cx="690086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泰安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】在同一坐标系中，一次函数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的图象可能是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5" name="文本框 33"/>
          <p:cNvSpPr txBox="1">
            <a:spLocks noChangeArrowheads="1"/>
          </p:cNvSpPr>
          <p:nvPr/>
        </p:nvSpPr>
        <p:spPr bwMode="auto">
          <a:xfrm>
            <a:off x="7669215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3" name="组合 3"/>
          <p:cNvGrpSpPr/>
          <p:nvPr/>
        </p:nvGrpSpPr>
        <p:grpSpPr bwMode="auto">
          <a:xfrm>
            <a:off x="977900" y="1345405"/>
            <a:ext cx="446088" cy="461665"/>
            <a:chOff x="836613" y="1430635"/>
            <a:chExt cx="446087" cy="617280"/>
          </a:xfrm>
        </p:grpSpPr>
        <p:sp>
          <p:nvSpPr>
            <p:cNvPr id="21" name="矩形 20"/>
            <p:cNvSpPr/>
            <p:nvPr/>
          </p:nvSpPr>
          <p:spPr>
            <a:xfrm>
              <a:off x="836613" y="1446554"/>
              <a:ext cx="446087" cy="4457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5617" name="矩形 2"/>
            <p:cNvSpPr>
              <a:spLocks noChangeArrowheads="1"/>
            </p:cNvSpPr>
            <p:nvPr/>
          </p:nvSpPr>
          <p:spPr bwMode="auto">
            <a:xfrm>
              <a:off x="890379" y="1430635"/>
              <a:ext cx="338553" cy="61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pic>
        <p:nvPicPr>
          <p:cNvPr id="25614" name="Picture 2" descr="CD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0" y="2605088"/>
            <a:ext cx="7151688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423150" y="180379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1470028" y="1415654"/>
            <a:ext cx="6900863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成都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的图象是一条抛物线，下列关于该抛物线的说法，正确的是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．抛物线开口向下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．抛物线经过点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．抛物线的对称轴是直线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．抛物线与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轴有两个交点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29" name="文本框 33"/>
          <p:cNvSpPr txBox="1">
            <a:spLocks noChangeArrowheads="1"/>
          </p:cNvSpPr>
          <p:nvPr/>
        </p:nvSpPr>
        <p:spPr bwMode="auto">
          <a:xfrm>
            <a:off x="7669215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组合 3"/>
          <p:cNvGrpSpPr/>
          <p:nvPr/>
        </p:nvGrpSpPr>
        <p:grpSpPr bwMode="auto">
          <a:xfrm>
            <a:off x="977900" y="1475183"/>
            <a:ext cx="446088" cy="461665"/>
            <a:chOff x="836613" y="1430635"/>
            <a:chExt cx="446087" cy="615157"/>
          </a:xfrm>
        </p:grpSpPr>
        <p:sp>
          <p:nvSpPr>
            <p:cNvPr id="21" name="矩形 20"/>
            <p:cNvSpPr/>
            <p:nvPr/>
          </p:nvSpPr>
          <p:spPr>
            <a:xfrm>
              <a:off x="836613" y="1446500"/>
              <a:ext cx="446087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6640" name="矩形 2"/>
            <p:cNvSpPr>
              <a:spLocks noChangeArrowheads="1"/>
            </p:cNvSpPr>
            <p:nvPr/>
          </p:nvSpPr>
          <p:spPr bwMode="auto">
            <a:xfrm>
              <a:off x="890379" y="1430635"/>
              <a:ext cx="338553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626350" y="192881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gray">
          <a:xfrm flipH="1">
            <a:off x="2376491" y="959644"/>
            <a:ext cx="4624387" cy="32980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7652" name="AutoShape 2"/>
          <p:cNvSpPr>
            <a:spLocks noChangeArrowheads="1"/>
          </p:cNvSpPr>
          <p:nvPr/>
        </p:nvSpPr>
        <p:spPr bwMode="gray">
          <a:xfrm flipH="1">
            <a:off x="850900" y="95964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gray">
          <a:xfrm>
            <a:off x="2157416" y="82153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7654" name="文本框 39"/>
          <p:cNvSpPr txBox="1">
            <a:spLocks noChangeArrowheads="1"/>
          </p:cNvSpPr>
          <p:nvPr/>
        </p:nvSpPr>
        <p:spPr bwMode="auto">
          <a:xfrm>
            <a:off x="963616" y="919164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27655" name="文本框 40"/>
          <p:cNvSpPr txBox="1">
            <a:spLocks noChangeArrowheads="1"/>
          </p:cNvSpPr>
          <p:nvPr/>
        </p:nvSpPr>
        <p:spPr bwMode="auto">
          <a:xfrm>
            <a:off x="2898775" y="925117"/>
            <a:ext cx="4102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ax</a:t>
            </a:r>
            <a:r>
              <a:rPr lang="en-US" altLang="zh-CN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的性质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660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766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1133475" y="1464470"/>
            <a:ext cx="5867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的图象和性质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996953" y="1810942"/>
          <a:ext cx="7243763" cy="2869406"/>
        </p:xfrm>
        <a:graphic>
          <a:graphicData uri="http://schemas.openxmlformats.org/drawingml/2006/table">
            <a:tbl>
              <a:tblPr/>
              <a:tblGrid>
                <a:gridCol w="124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函数</a:t>
                      </a:r>
                      <a:endParaRPr lang="zh-CN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5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500" b="1" kern="100" baseline="30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7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alt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zh-CN" sz="15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0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15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zh-CN" sz="15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500"/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开口方向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向上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向下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顶点坐标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</a:t>
                      </a: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</a:t>
                      </a:r>
                      <a:r>
                        <a:rPr lang="zh-CN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5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5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420" name="Picture 60" descr="D:\课件\九下BS课件制作文件\Word\15下点拨9数学BS word\D32.tif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3790953" y="2190750"/>
            <a:ext cx="11287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59" descr="D:\课件\九下BS课件制作文件\Word\15下点拨9数学BS word\D33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6116641" y="2159794"/>
            <a:ext cx="1214437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8" name="Picture 58" descr="D:\课件\九下BS课件制作文件\Word\15下点拨9数学BS word\D34.tif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3698875" y="3044430"/>
            <a:ext cx="130968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7" name="Picture 57" descr="D:\课件\九下BS课件制作文件\Word\15下点拨9数学BS word\D35.tif"/>
          <p:cNvPicPr>
            <a:picLocks noChangeAspect="1" noChangeArrowheads="1"/>
          </p:cNvPicPr>
          <p:nvPr/>
        </p:nvPicPr>
        <p:blipFill>
          <a:blip r:embed="rId10" r:link="rId11" cstate="email"/>
          <a:srcRect/>
          <a:stretch>
            <a:fillRect/>
          </a:stretch>
        </p:blipFill>
        <p:spPr bwMode="auto">
          <a:xfrm>
            <a:off x="6130925" y="3015854"/>
            <a:ext cx="1200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902495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79" name="文本框 48"/>
          <p:cNvSpPr txBox="1">
            <a:spLocks noChangeArrowheads="1"/>
          </p:cNvSpPr>
          <p:nvPr/>
        </p:nvSpPr>
        <p:spPr bwMode="auto">
          <a:xfrm>
            <a:off x="7669216" y="90249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868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706441" y="1656161"/>
          <a:ext cx="7847013" cy="2188855"/>
        </p:xfrm>
        <a:graphic>
          <a:graphicData uri="http://schemas.openxmlformats.org/drawingml/2006/table">
            <a:tbl>
              <a:tblPr/>
              <a:tblGrid>
                <a:gridCol w="132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函数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7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700" b="1" kern="100" baseline="30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对称轴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轴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或直线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轴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或直线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5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增减性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的增大而减小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而增大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的增大而增大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；当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的增大而减小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最值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baseline="-25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最小值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baseline="-25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最大值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4063" y="1253730"/>
            <a:ext cx="942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latin typeface="Arial" panose="020B0604020202020204" pitchFamily="34" charset="0"/>
              </a:rPr>
              <a:t>续表：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877889" y="512604"/>
            <a:ext cx="7932737" cy="487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已知点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都在抛物线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3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ax</a:t>
            </a:r>
            <a:r>
              <a:rPr lang="en-US" altLang="zh-CN" sz="23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上，则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3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A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B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D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zh-CN" altLang="zh-CN" sz="23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∵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3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轴对称，且点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在抛物线上，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也在抛物线上．</a:t>
            </a:r>
            <a:endParaRPr lang="en-US" altLang="zh-CN" sz="23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∵(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三点都在对称轴左</a:t>
            </a:r>
            <a:endParaRPr lang="en-US" altLang="zh-CN" sz="23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侧，在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轴左侧时，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的增大而减小，且－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＜－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3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2628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9703" name="文本框 48"/>
          <p:cNvSpPr txBox="1">
            <a:spLocks noChangeArrowheads="1"/>
          </p:cNvSpPr>
          <p:nvPr/>
        </p:nvSpPr>
        <p:spPr bwMode="auto">
          <a:xfrm>
            <a:off x="7669216" y="72628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970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01490" y="1238250"/>
            <a:ext cx="5413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0" name="矩形 2"/>
          <p:cNvSpPr>
            <a:spLocks noChangeArrowheads="1"/>
          </p:cNvSpPr>
          <p:nvPr/>
        </p:nvSpPr>
        <p:spPr bwMode="auto">
          <a:xfrm>
            <a:off x="598490" y="2724150"/>
            <a:ext cx="114807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3073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3073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2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072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1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84250" y="1918098"/>
            <a:ext cx="7353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zh-CN" sz="2400" b="1" dirty="0">
                <a:latin typeface="+mn-ea"/>
                <a:ea typeface="+mn-ea"/>
              </a:rPr>
              <a:t>对于在抛物线的对称轴两侧的函数值的大小比较，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+mn-ea"/>
                <a:ea typeface="+mn-ea"/>
              </a:rPr>
              <a:t>运用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  <a:ea typeface="+mn-ea"/>
              </a:rPr>
              <a:t>转化思想</a:t>
            </a:r>
            <a:r>
              <a:rPr lang="zh-CN" altLang="zh-CN" sz="2400" b="1" dirty="0">
                <a:latin typeface="+mn-ea"/>
                <a:ea typeface="+mn-ea"/>
              </a:rPr>
              <a:t>．先根据对称性将不在对称轴同侧的点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+mn-ea"/>
                <a:ea typeface="+mn-ea"/>
              </a:rPr>
              <a:t>转化为在对称轴同侧的点，再运用二次函数的增减性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+mn-ea"/>
                <a:ea typeface="+mn-ea"/>
              </a:rPr>
              <a:t>比较大小．</a:t>
            </a:r>
            <a:endParaRPr lang="zh-CN" altLang="en-US" sz="2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49316" y="947738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6616" y="27872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892175" y="713662"/>
            <a:ext cx="7689850" cy="44812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对于二次函数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，下列说法错误的是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3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．最小值为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．图象与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轴没有公共点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．当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的增大而增大</a:t>
            </a:r>
            <a:endParaRPr lang="en-US" altLang="zh-CN" sz="23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．图象的对称轴是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lang="zh-CN" altLang="zh-CN" sz="2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中考</a:t>
            </a:r>
            <a:r>
              <a:rPr lang="en-US" altLang="zh-CN" sz="2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zh-CN" sz="2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绍兴</a:t>
            </a:r>
            <a:r>
              <a:rPr lang="en-US" altLang="zh-CN" sz="2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已知点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均在抛物线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3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x</a:t>
            </a:r>
            <a:r>
              <a:rPr lang="en-US" altLang="zh-CN" sz="23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上，下列说法正确的是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3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3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0&lt;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 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．若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lang="zh-CN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lang="en-US" altLang="zh-CN" sz="23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5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300914" y="94178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394325" y="366109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771" name="内容占位符 7"/>
          <p:cNvSpPr txBox="1">
            <a:spLocks noChangeArrowheads="1"/>
          </p:cNvSpPr>
          <p:nvPr/>
        </p:nvSpPr>
        <p:spPr bwMode="auto">
          <a:xfrm>
            <a:off x="1150941" y="463710"/>
            <a:ext cx="74517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2017·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泸州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】已知抛物线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具有如下性质：该抛物线上任意一点到定点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的距离与到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轴的距离始终相等，如图，点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的坐标为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是抛物线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上一个动点，则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PMF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周长的最小值是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2773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1" name="组合 4"/>
          <p:cNvGrpSpPr/>
          <p:nvPr/>
        </p:nvGrpSpPr>
        <p:grpSpPr bwMode="auto">
          <a:xfrm>
            <a:off x="728666" y="1104902"/>
            <a:ext cx="446087" cy="461665"/>
            <a:chOff x="1012716" y="1772593"/>
            <a:chExt cx="446088" cy="615827"/>
          </a:xfrm>
        </p:grpSpPr>
        <p:sp>
          <p:nvSpPr>
            <p:cNvPr id="3" name="矩形 2"/>
            <p:cNvSpPr/>
            <p:nvPr/>
          </p:nvSpPr>
          <p:spPr>
            <a:xfrm>
              <a:off x="1012716" y="1796417"/>
              <a:ext cx="446088" cy="4462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2788" name="矩形 3"/>
            <p:cNvSpPr>
              <a:spLocks noChangeArrowheads="1"/>
            </p:cNvSpPr>
            <p:nvPr/>
          </p:nvSpPr>
          <p:spPr bwMode="auto">
            <a:xfrm>
              <a:off x="1067386" y="1772593"/>
              <a:ext cx="338555" cy="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pic>
        <p:nvPicPr>
          <p:cNvPr id="32782" name="Picture 15" descr="TQ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94050" y="3002757"/>
            <a:ext cx="2935288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83" name="对象 5"/>
          <p:cNvGraphicFramePr>
            <a:graphicFrameLocks noChangeAspect="1"/>
          </p:cNvGraphicFramePr>
          <p:nvPr/>
        </p:nvGraphicFramePr>
        <p:xfrm>
          <a:off x="5143500" y="963216"/>
          <a:ext cx="27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6" imgW="139700" imgH="406400" progId="Equation.DSMT4">
                  <p:embed/>
                </p:oleObj>
              </mc:Choice>
              <mc:Fallback>
                <p:oleObj name="Equation" r:id="rId6" imgW="1397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963216"/>
                        <a:ext cx="279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对象 6"/>
          <p:cNvGraphicFramePr>
            <a:graphicFrameLocks noChangeAspect="1"/>
          </p:cNvGraphicFramePr>
          <p:nvPr/>
        </p:nvGraphicFramePr>
        <p:xfrm>
          <a:off x="2236788" y="2200275"/>
          <a:ext cx="27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8" imgW="139700" imgH="406400" progId="Equation.DSMT4">
                  <p:embed/>
                </p:oleObj>
              </mc:Choice>
              <mc:Fallback>
                <p:oleObj name="Equation" r:id="rId8" imgW="1397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2200275"/>
                        <a:ext cx="279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对象 7"/>
          <p:cNvGraphicFramePr>
            <a:graphicFrameLocks noChangeAspect="1"/>
          </p:cNvGraphicFramePr>
          <p:nvPr/>
        </p:nvGraphicFramePr>
        <p:xfrm>
          <a:off x="6148388" y="1928813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1928813"/>
                        <a:ext cx="48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711325" y="2771777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AutoShape 2"/>
          <p:cNvSpPr>
            <a:spLocks noChangeArrowheads="1"/>
          </p:cNvSpPr>
          <p:nvPr/>
        </p:nvSpPr>
        <p:spPr bwMode="gray">
          <a:xfrm>
            <a:off x="876303" y="1650207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gray">
          <a:xfrm>
            <a:off x="527053" y="151090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5368" name="文本框 27"/>
          <p:cNvSpPr txBox="1">
            <a:spLocks noChangeArrowheads="1"/>
          </p:cNvSpPr>
          <p:nvPr/>
        </p:nvSpPr>
        <p:spPr bwMode="auto">
          <a:xfrm>
            <a:off x="1309688" y="159543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86065" y="1589485"/>
            <a:ext cx="6391493" cy="1606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性质</a:t>
            </a:r>
            <a:r>
              <a:rPr lang="zh-CN" altLang="zh-CN" sz="2400" b="1" dirty="0">
                <a:latin typeface="+mn-ea"/>
                <a:ea typeface="+mn-ea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/>
              <a:t> </a:t>
            </a:r>
            <a:r>
              <a:rPr lang="zh-CN" altLang="zh-CN" sz="2400" b="1" dirty="0">
                <a:latin typeface="+mn-ea"/>
                <a:ea typeface="+mn-ea"/>
              </a:rPr>
              <a:t>之间的关系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70" name="AutoShape 2"/>
          <p:cNvSpPr>
            <a:spLocks noChangeArrowheads="1"/>
          </p:cNvSpPr>
          <p:nvPr/>
        </p:nvSpPr>
        <p:spPr bwMode="gray">
          <a:xfrm>
            <a:off x="876303" y="269200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>
            <a:off x="527053" y="2552701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5372" name="文本框 36"/>
          <p:cNvSpPr txBox="1">
            <a:spLocks noChangeArrowheads="1"/>
          </p:cNvSpPr>
          <p:nvPr/>
        </p:nvSpPr>
        <p:spPr bwMode="auto">
          <a:xfrm>
            <a:off x="1309688" y="2634855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课时流程</a:t>
            </a:r>
          </a:p>
        </p:txBody>
      </p:sp>
      <p:pic>
        <p:nvPicPr>
          <p:cNvPr id="15374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gray">
          <a:xfrm flipH="1">
            <a:off x="2376488" y="1373981"/>
            <a:ext cx="6042025" cy="334566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796" name="AutoShape 2"/>
          <p:cNvSpPr>
            <a:spLocks noChangeArrowheads="1"/>
          </p:cNvSpPr>
          <p:nvPr/>
        </p:nvSpPr>
        <p:spPr bwMode="gray">
          <a:xfrm flipH="1">
            <a:off x="850900" y="1373982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AutoShape 11"/>
          <p:cNvSpPr>
            <a:spLocks noChangeArrowheads="1"/>
          </p:cNvSpPr>
          <p:nvPr/>
        </p:nvSpPr>
        <p:spPr bwMode="gray">
          <a:xfrm>
            <a:off x="2157416" y="123586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33798" name="文本框 39"/>
          <p:cNvSpPr txBox="1">
            <a:spLocks noChangeArrowheads="1"/>
          </p:cNvSpPr>
          <p:nvPr/>
        </p:nvSpPr>
        <p:spPr bwMode="auto">
          <a:xfrm>
            <a:off x="963616" y="1333501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33799" name="文本框 40"/>
          <p:cNvSpPr txBox="1">
            <a:spLocks noChangeArrowheads="1"/>
          </p:cNvSpPr>
          <p:nvPr/>
        </p:nvSpPr>
        <p:spPr bwMode="auto">
          <a:xfrm>
            <a:off x="2884491" y="1350169"/>
            <a:ext cx="60229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5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5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5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5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ax</a:t>
            </a:r>
            <a:r>
              <a:rPr lang="en-US" altLang="zh-CN" sz="2500" b="1" baseline="30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5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5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5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5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zh-CN" sz="25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5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ax</a:t>
            </a:r>
            <a:r>
              <a:rPr lang="en-US" altLang="zh-CN" sz="2500" b="1" baseline="30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5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之间的关系</a:t>
            </a:r>
            <a:endParaRPr lang="en-US" altLang="zh-CN" sz="25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80843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3804" name="文本框 48"/>
          <p:cNvSpPr txBox="1">
            <a:spLocks noChangeArrowheads="1"/>
          </p:cNvSpPr>
          <p:nvPr/>
        </p:nvSpPr>
        <p:spPr bwMode="auto">
          <a:xfrm>
            <a:off x="7669216" y="80843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380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Box 23"/>
          <p:cNvSpPr txBox="1">
            <a:spLocks noChangeArrowheads="1"/>
          </p:cNvSpPr>
          <p:nvPr/>
        </p:nvSpPr>
        <p:spPr bwMode="auto">
          <a:xfrm>
            <a:off x="1171575" y="2526507"/>
            <a:ext cx="6992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观察知</a:t>
            </a:r>
            <a:r>
              <a:rPr lang="zh-CN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中抛物线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与抛物线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，它们之间有什么关系？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482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482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3"/>
          <p:cNvSpPr txBox="1">
            <a:spLocks noChangeArrowheads="1"/>
          </p:cNvSpPr>
          <p:nvPr/>
        </p:nvSpPr>
        <p:spPr bwMode="auto">
          <a:xfrm>
            <a:off x="433391" y="884635"/>
            <a:ext cx="7273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与抛物线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的关系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4828" name="Group 4"/>
          <p:cNvGrpSpPr/>
          <p:nvPr/>
        </p:nvGrpSpPr>
        <p:grpSpPr bwMode="auto">
          <a:xfrm>
            <a:off x="4405313" y="1783558"/>
            <a:ext cx="4081462" cy="2969419"/>
            <a:chOff x="2835" y="1480"/>
            <a:chExt cx="2571" cy="2494"/>
          </a:xfrm>
        </p:grpSpPr>
        <p:sp>
          <p:nvSpPr>
            <p:cNvPr id="34865" name="Line 5"/>
            <p:cNvSpPr>
              <a:spLocks noChangeShapeType="1"/>
            </p:cNvSpPr>
            <p:nvPr/>
          </p:nvSpPr>
          <p:spPr bwMode="auto">
            <a:xfrm>
              <a:off x="2835" y="3565"/>
              <a:ext cx="2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Line 6"/>
            <p:cNvSpPr>
              <a:spLocks noChangeShapeType="1"/>
            </p:cNvSpPr>
            <p:nvPr/>
          </p:nvSpPr>
          <p:spPr bwMode="auto">
            <a:xfrm flipV="1">
              <a:off x="4058" y="1570"/>
              <a:ext cx="0" cy="24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Line 7"/>
            <p:cNvSpPr>
              <a:spLocks noChangeShapeType="1"/>
            </p:cNvSpPr>
            <p:nvPr/>
          </p:nvSpPr>
          <p:spPr bwMode="auto">
            <a:xfrm>
              <a:off x="2880" y="338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Line 8"/>
            <p:cNvSpPr>
              <a:spLocks noChangeShapeType="1"/>
            </p:cNvSpPr>
            <p:nvPr/>
          </p:nvSpPr>
          <p:spPr bwMode="auto">
            <a:xfrm>
              <a:off x="2880" y="3203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Line 9"/>
            <p:cNvSpPr>
              <a:spLocks noChangeShapeType="1"/>
            </p:cNvSpPr>
            <p:nvPr/>
          </p:nvSpPr>
          <p:spPr bwMode="auto">
            <a:xfrm>
              <a:off x="2880" y="302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Line 10"/>
            <p:cNvSpPr>
              <a:spLocks noChangeShapeType="1"/>
            </p:cNvSpPr>
            <p:nvPr/>
          </p:nvSpPr>
          <p:spPr bwMode="auto">
            <a:xfrm>
              <a:off x="2880" y="2839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Line 11"/>
            <p:cNvSpPr>
              <a:spLocks noChangeShapeType="1"/>
            </p:cNvSpPr>
            <p:nvPr/>
          </p:nvSpPr>
          <p:spPr bwMode="auto">
            <a:xfrm>
              <a:off x="2880" y="2658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Line 12"/>
            <p:cNvSpPr>
              <a:spLocks noChangeShapeType="1"/>
            </p:cNvSpPr>
            <p:nvPr/>
          </p:nvSpPr>
          <p:spPr bwMode="auto">
            <a:xfrm>
              <a:off x="2880" y="2476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Line 13"/>
            <p:cNvSpPr>
              <a:spLocks noChangeShapeType="1"/>
            </p:cNvSpPr>
            <p:nvPr/>
          </p:nvSpPr>
          <p:spPr bwMode="auto">
            <a:xfrm>
              <a:off x="2880" y="2295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Line 14"/>
            <p:cNvSpPr>
              <a:spLocks noChangeShapeType="1"/>
            </p:cNvSpPr>
            <p:nvPr/>
          </p:nvSpPr>
          <p:spPr bwMode="auto">
            <a:xfrm>
              <a:off x="2880" y="211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Line 15"/>
            <p:cNvSpPr>
              <a:spLocks noChangeShapeType="1"/>
            </p:cNvSpPr>
            <p:nvPr/>
          </p:nvSpPr>
          <p:spPr bwMode="auto">
            <a:xfrm>
              <a:off x="2880" y="1932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Line 16"/>
            <p:cNvSpPr>
              <a:spLocks noChangeShapeType="1"/>
            </p:cNvSpPr>
            <p:nvPr/>
          </p:nvSpPr>
          <p:spPr bwMode="auto">
            <a:xfrm>
              <a:off x="2880" y="175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Line 17"/>
            <p:cNvSpPr>
              <a:spLocks noChangeShapeType="1"/>
            </p:cNvSpPr>
            <p:nvPr/>
          </p:nvSpPr>
          <p:spPr bwMode="auto">
            <a:xfrm>
              <a:off x="2880" y="3747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Line 18"/>
            <p:cNvSpPr>
              <a:spLocks noChangeShapeType="1"/>
            </p:cNvSpPr>
            <p:nvPr/>
          </p:nvSpPr>
          <p:spPr bwMode="auto">
            <a:xfrm>
              <a:off x="4240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Line 19"/>
            <p:cNvSpPr>
              <a:spLocks noChangeShapeType="1"/>
            </p:cNvSpPr>
            <p:nvPr/>
          </p:nvSpPr>
          <p:spPr bwMode="auto">
            <a:xfrm>
              <a:off x="4421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Line 20"/>
            <p:cNvSpPr>
              <a:spLocks noChangeShapeType="1"/>
            </p:cNvSpPr>
            <p:nvPr/>
          </p:nvSpPr>
          <p:spPr bwMode="auto">
            <a:xfrm>
              <a:off x="4603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Line 21"/>
            <p:cNvSpPr>
              <a:spLocks noChangeShapeType="1"/>
            </p:cNvSpPr>
            <p:nvPr/>
          </p:nvSpPr>
          <p:spPr bwMode="auto">
            <a:xfrm>
              <a:off x="4784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Line 22"/>
            <p:cNvSpPr>
              <a:spLocks noChangeShapeType="1"/>
            </p:cNvSpPr>
            <p:nvPr/>
          </p:nvSpPr>
          <p:spPr bwMode="auto">
            <a:xfrm>
              <a:off x="4966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Line 23"/>
            <p:cNvSpPr>
              <a:spLocks noChangeShapeType="1"/>
            </p:cNvSpPr>
            <p:nvPr/>
          </p:nvSpPr>
          <p:spPr bwMode="auto">
            <a:xfrm>
              <a:off x="5147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Line 24"/>
            <p:cNvSpPr>
              <a:spLocks noChangeShapeType="1"/>
            </p:cNvSpPr>
            <p:nvPr/>
          </p:nvSpPr>
          <p:spPr bwMode="auto">
            <a:xfrm>
              <a:off x="3333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Line 25"/>
            <p:cNvSpPr>
              <a:spLocks noChangeShapeType="1"/>
            </p:cNvSpPr>
            <p:nvPr/>
          </p:nvSpPr>
          <p:spPr bwMode="auto">
            <a:xfrm>
              <a:off x="3514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Line 26"/>
            <p:cNvSpPr>
              <a:spLocks noChangeShapeType="1"/>
            </p:cNvSpPr>
            <p:nvPr/>
          </p:nvSpPr>
          <p:spPr bwMode="auto">
            <a:xfrm>
              <a:off x="3696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Line 27"/>
            <p:cNvSpPr>
              <a:spLocks noChangeShapeType="1"/>
            </p:cNvSpPr>
            <p:nvPr/>
          </p:nvSpPr>
          <p:spPr bwMode="auto">
            <a:xfrm>
              <a:off x="3877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Line 28"/>
            <p:cNvSpPr>
              <a:spLocks noChangeShapeType="1"/>
            </p:cNvSpPr>
            <p:nvPr/>
          </p:nvSpPr>
          <p:spPr bwMode="auto">
            <a:xfrm>
              <a:off x="2970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Line 29"/>
            <p:cNvSpPr>
              <a:spLocks noChangeShapeType="1"/>
            </p:cNvSpPr>
            <p:nvPr/>
          </p:nvSpPr>
          <p:spPr bwMode="auto">
            <a:xfrm>
              <a:off x="3151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Text Box 30"/>
            <p:cNvSpPr txBox="1">
              <a:spLocks noChangeArrowheads="1"/>
            </p:cNvSpPr>
            <p:nvPr/>
          </p:nvSpPr>
          <p:spPr bwMode="auto">
            <a:xfrm>
              <a:off x="4132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91" name="Text Box 31"/>
            <p:cNvSpPr txBox="1">
              <a:spLocks noChangeArrowheads="1"/>
            </p:cNvSpPr>
            <p:nvPr/>
          </p:nvSpPr>
          <p:spPr bwMode="auto">
            <a:xfrm>
              <a:off x="4317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892" name="Text Box 32"/>
            <p:cNvSpPr txBox="1">
              <a:spLocks noChangeArrowheads="1"/>
            </p:cNvSpPr>
            <p:nvPr/>
          </p:nvSpPr>
          <p:spPr bwMode="auto">
            <a:xfrm>
              <a:off x="4498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893" name="Text Box 33"/>
            <p:cNvSpPr txBox="1">
              <a:spLocks noChangeArrowheads="1"/>
            </p:cNvSpPr>
            <p:nvPr/>
          </p:nvSpPr>
          <p:spPr bwMode="auto">
            <a:xfrm>
              <a:off x="4680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894" name="Text Box 34"/>
            <p:cNvSpPr txBox="1">
              <a:spLocks noChangeArrowheads="1"/>
            </p:cNvSpPr>
            <p:nvPr/>
          </p:nvSpPr>
          <p:spPr bwMode="auto">
            <a:xfrm>
              <a:off x="4861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895" name="Text Box 35"/>
            <p:cNvSpPr txBox="1">
              <a:spLocks noChangeArrowheads="1"/>
            </p:cNvSpPr>
            <p:nvPr/>
          </p:nvSpPr>
          <p:spPr bwMode="auto">
            <a:xfrm>
              <a:off x="5193" y="3521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4896" name="Text Box 36"/>
            <p:cNvSpPr txBox="1">
              <a:spLocks noChangeArrowheads="1"/>
            </p:cNvSpPr>
            <p:nvPr/>
          </p:nvSpPr>
          <p:spPr bwMode="auto">
            <a:xfrm>
              <a:off x="3878" y="324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897" name="Text Box 37"/>
            <p:cNvSpPr txBox="1">
              <a:spLocks noChangeArrowheads="1"/>
            </p:cNvSpPr>
            <p:nvPr/>
          </p:nvSpPr>
          <p:spPr bwMode="auto">
            <a:xfrm>
              <a:off x="3878" y="3067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898" name="Text Box 38"/>
            <p:cNvSpPr txBox="1">
              <a:spLocks noChangeArrowheads="1"/>
            </p:cNvSpPr>
            <p:nvPr/>
          </p:nvSpPr>
          <p:spPr bwMode="auto">
            <a:xfrm>
              <a:off x="3878" y="289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899" name="Text Box 39"/>
            <p:cNvSpPr txBox="1">
              <a:spLocks noChangeArrowheads="1"/>
            </p:cNvSpPr>
            <p:nvPr/>
          </p:nvSpPr>
          <p:spPr bwMode="auto">
            <a:xfrm>
              <a:off x="3887" y="2704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900" name="Text Box 40"/>
            <p:cNvSpPr txBox="1">
              <a:spLocks noChangeArrowheads="1"/>
            </p:cNvSpPr>
            <p:nvPr/>
          </p:nvSpPr>
          <p:spPr bwMode="auto">
            <a:xfrm>
              <a:off x="3878" y="2523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901" name="Text Box 41"/>
            <p:cNvSpPr txBox="1">
              <a:spLocks noChangeArrowheads="1"/>
            </p:cNvSpPr>
            <p:nvPr/>
          </p:nvSpPr>
          <p:spPr bwMode="auto">
            <a:xfrm>
              <a:off x="3878" y="2350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4902" name="Text Box 42"/>
            <p:cNvSpPr txBox="1">
              <a:spLocks noChangeArrowheads="1"/>
            </p:cNvSpPr>
            <p:nvPr/>
          </p:nvSpPr>
          <p:spPr bwMode="auto">
            <a:xfrm>
              <a:off x="3887" y="216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4903" name="Text Box 43"/>
            <p:cNvSpPr txBox="1">
              <a:spLocks noChangeArrowheads="1"/>
            </p:cNvSpPr>
            <p:nvPr/>
          </p:nvSpPr>
          <p:spPr bwMode="auto">
            <a:xfrm>
              <a:off x="3878" y="1988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4904" name="Text Box 44"/>
            <p:cNvSpPr txBox="1">
              <a:spLocks noChangeArrowheads="1"/>
            </p:cNvSpPr>
            <p:nvPr/>
          </p:nvSpPr>
          <p:spPr bwMode="auto">
            <a:xfrm>
              <a:off x="3887" y="1815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4905" name="Text Box 45"/>
            <p:cNvSpPr txBox="1">
              <a:spLocks noChangeArrowheads="1"/>
            </p:cNvSpPr>
            <p:nvPr/>
          </p:nvSpPr>
          <p:spPr bwMode="auto">
            <a:xfrm>
              <a:off x="3787" y="1616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4906" name="Text Box 46"/>
            <p:cNvSpPr txBox="1">
              <a:spLocks noChangeArrowheads="1"/>
            </p:cNvSpPr>
            <p:nvPr/>
          </p:nvSpPr>
          <p:spPr bwMode="auto">
            <a:xfrm>
              <a:off x="4069" y="1480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4907" name="Text Box 47"/>
            <p:cNvSpPr txBox="1">
              <a:spLocks noChangeArrowheads="1"/>
            </p:cNvSpPr>
            <p:nvPr/>
          </p:nvSpPr>
          <p:spPr bwMode="auto">
            <a:xfrm>
              <a:off x="4014" y="351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4908" name="Text Box 48"/>
            <p:cNvSpPr txBox="1">
              <a:spLocks noChangeArrowheads="1"/>
            </p:cNvSpPr>
            <p:nvPr/>
          </p:nvSpPr>
          <p:spPr bwMode="auto">
            <a:xfrm>
              <a:off x="3751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4909" name="Text Box 49"/>
            <p:cNvSpPr txBox="1">
              <a:spLocks noChangeArrowheads="1"/>
            </p:cNvSpPr>
            <p:nvPr/>
          </p:nvSpPr>
          <p:spPr bwMode="auto">
            <a:xfrm>
              <a:off x="3560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4910" name="Text Box 50"/>
            <p:cNvSpPr txBox="1">
              <a:spLocks noChangeArrowheads="1"/>
            </p:cNvSpPr>
            <p:nvPr/>
          </p:nvSpPr>
          <p:spPr bwMode="auto">
            <a:xfrm>
              <a:off x="3393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34911" name="Text Box 51"/>
            <p:cNvSpPr txBox="1">
              <a:spLocks noChangeArrowheads="1"/>
            </p:cNvSpPr>
            <p:nvPr/>
          </p:nvSpPr>
          <p:spPr bwMode="auto">
            <a:xfrm>
              <a:off x="3212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34912" name="Text Box 52"/>
            <p:cNvSpPr txBox="1">
              <a:spLocks noChangeArrowheads="1"/>
            </p:cNvSpPr>
            <p:nvPr/>
          </p:nvSpPr>
          <p:spPr bwMode="auto">
            <a:xfrm>
              <a:off x="3016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</p:grpSp>
      <p:sp>
        <p:nvSpPr>
          <p:cNvPr id="34829" name="Freeform 53"/>
          <p:cNvSpPr/>
          <p:nvPr/>
        </p:nvSpPr>
        <p:spPr bwMode="auto">
          <a:xfrm flipH="1">
            <a:off x="5427663" y="1766889"/>
            <a:ext cx="927100" cy="2284810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806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0" name="Freeform 54"/>
          <p:cNvSpPr/>
          <p:nvPr/>
        </p:nvSpPr>
        <p:spPr bwMode="auto">
          <a:xfrm>
            <a:off x="6350000" y="1766889"/>
            <a:ext cx="927100" cy="2284810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806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Oval 55"/>
          <p:cNvSpPr>
            <a:spLocks noChangeArrowheads="1"/>
          </p:cNvSpPr>
          <p:nvPr/>
        </p:nvSpPr>
        <p:spPr bwMode="auto">
          <a:xfrm>
            <a:off x="5456241" y="2064545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2" name="Oval 56"/>
          <p:cNvSpPr>
            <a:spLocks noChangeArrowheads="1"/>
          </p:cNvSpPr>
          <p:nvPr/>
        </p:nvSpPr>
        <p:spPr bwMode="auto">
          <a:xfrm>
            <a:off x="7170741" y="207526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57"/>
          <p:cNvGrpSpPr/>
          <p:nvPr/>
        </p:nvGrpSpPr>
        <p:grpSpPr bwMode="auto">
          <a:xfrm>
            <a:off x="5427663" y="1982392"/>
            <a:ext cx="1833562" cy="2290763"/>
            <a:chOff x="3796" y="1946"/>
            <a:chExt cx="1155" cy="1924"/>
          </a:xfrm>
        </p:grpSpPr>
        <p:sp>
          <p:nvSpPr>
            <p:cNvPr id="34863" name="Freeform 58"/>
            <p:cNvSpPr/>
            <p:nvPr/>
          </p:nvSpPr>
          <p:spPr bwMode="auto">
            <a:xfrm>
              <a:off x="4367" y="1951"/>
              <a:ext cx="584" cy="1919"/>
            </a:xfrm>
            <a:custGeom>
              <a:avLst/>
              <a:gdLst>
                <a:gd name="T0" fmla="*/ 0 w 584"/>
                <a:gd name="T1" fmla="*/ 1919 h 1919"/>
                <a:gd name="T2" fmla="*/ 182 w 584"/>
                <a:gd name="T3" fmla="*/ 1737 h 1919"/>
                <a:gd name="T4" fmla="*/ 363 w 584"/>
                <a:gd name="T5" fmla="*/ 1193 h 1919"/>
                <a:gd name="T6" fmla="*/ 545 w 584"/>
                <a:gd name="T7" fmla="*/ 286 h 1919"/>
                <a:gd name="T8" fmla="*/ 584 w 584"/>
                <a:gd name="T9" fmla="*/ 0 h 19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1919">
                  <a:moveTo>
                    <a:pt x="0" y="1919"/>
                  </a:moveTo>
                  <a:cubicBezTo>
                    <a:pt x="61" y="1888"/>
                    <a:pt x="122" y="1858"/>
                    <a:pt x="182" y="1737"/>
                  </a:cubicBezTo>
                  <a:cubicBezTo>
                    <a:pt x="242" y="1616"/>
                    <a:pt x="303" y="1435"/>
                    <a:pt x="363" y="1193"/>
                  </a:cubicBezTo>
                  <a:cubicBezTo>
                    <a:pt x="423" y="951"/>
                    <a:pt x="508" y="485"/>
                    <a:pt x="545" y="286"/>
                  </a:cubicBezTo>
                  <a:cubicBezTo>
                    <a:pt x="582" y="87"/>
                    <a:pt x="576" y="60"/>
                    <a:pt x="58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59"/>
            <p:cNvSpPr/>
            <p:nvPr/>
          </p:nvSpPr>
          <p:spPr bwMode="auto">
            <a:xfrm flipH="1">
              <a:off x="3796" y="1946"/>
              <a:ext cx="584" cy="1919"/>
            </a:xfrm>
            <a:custGeom>
              <a:avLst/>
              <a:gdLst>
                <a:gd name="T0" fmla="*/ 0 w 584"/>
                <a:gd name="T1" fmla="*/ 1919 h 1919"/>
                <a:gd name="T2" fmla="*/ 182 w 584"/>
                <a:gd name="T3" fmla="*/ 1737 h 1919"/>
                <a:gd name="T4" fmla="*/ 363 w 584"/>
                <a:gd name="T5" fmla="*/ 1193 h 1919"/>
                <a:gd name="T6" fmla="*/ 545 w 584"/>
                <a:gd name="T7" fmla="*/ 286 h 1919"/>
                <a:gd name="T8" fmla="*/ 584 w 584"/>
                <a:gd name="T9" fmla="*/ 0 h 19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1919">
                  <a:moveTo>
                    <a:pt x="0" y="1919"/>
                  </a:moveTo>
                  <a:cubicBezTo>
                    <a:pt x="61" y="1888"/>
                    <a:pt x="122" y="1858"/>
                    <a:pt x="182" y="1737"/>
                  </a:cubicBezTo>
                  <a:cubicBezTo>
                    <a:pt x="242" y="1616"/>
                    <a:pt x="303" y="1435"/>
                    <a:pt x="363" y="1193"/>
                  </a:cubicBezTo>
                  <a:cubicBezTo>
                    <a:pt x="423" y="951"/>
                    <a:pt x="508" y="485"/>
                    <a:pt x="545" y="286"/>
                  </a:cubicBezTo>
                  <a:cubicBezTo>
                    <a:pt x="582" y="87"/>
                    <a:pt x="576" y="60"/>
                    <a:pt x="58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4" name="Freeform 60"/>
          <p:cNvSpPr/>
          <p:nvPr/>
        </p:nvSpPr>
        <p:spPr bwMode="auto">
          <a:xfrm>
            <a:off x="6364288" y="2194322"/>
            <a:ext cx="927100" cy="2284809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569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5" name="Freeform 61"/>
          <p:cNvSpPr/>
          <p:nvPr/>
        </p:nvSpPr>
        <p:spPr bwMode="auto">
          <a:xfrm flipH="1">
            <a:off x="5422900" y="2199086"/>
            <a:ext cx="927100" cy="2284809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569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6" name="Oval 62"/>
          <p:cNvSpPr>
            <a:spLocks noChangeArrowheads="1"/>
          </p:cNvSpPr>
          <p:nvPr/>
        </p:nvSpPr>
        <p:spPr bwMode="auto">
          <a:xfrm>
            <a:off x="5743578" y="315396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7" name="Oval 63"/>
          <p:cNvSpPr>
            <a:spLocks noChangeArrowheads="1"/>
          </p:cNvSpPr>
          <p:nvPr/>
        </p:nvSpPr>
        <p:spPr bwMode="auto">
          <a:xfrm>
            <a:off x="6016628" y="380285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8" name="Oval 64"/>
          <p:cNvSpPr>
            <a:spLocks noChangeArrowheads="1"/>
          </p:cNvSpPr>
          <p:nvPr/>
        </p:nvSpPr>
        <p:spPr bwMode="auto">
          <a:xfrm>
            <a:off x="6305553" y="401955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9" name="Oval 65"/>
          <p:cNvSpPr>
            <a:spLocks noChangeArrowheads="1"/>
          </p:cNvSpPr>
          <p:nvPr/>
        </p:nvSpPr>
        <p:spPr bwMode="auto">
          <a:xfrm>
            <a:off x="6880228" y="315515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0" name="Oval 66"/>
          <p:cNvSpPr>
            <a:spLocks noChangeArrowheads="1"/>
          </p:cNvSpPr>
          <p:nvPr/>
        </p:nvSpPr>
        <p:spPr bwMode="auto">
          <a:xfrm>
            <a:off x="6594478" y="380285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1" name="Oval 67"/>
          <p:cNvSpPr>
            <a:spLocks noChangeArrowheads="1"/>
          </p:cNvSpPr>
          <p:nvPr/>
        </p:nvSpPr>
        <p:spPr bwMode="auto">
          <a:xfrm>
            <a:off x="5441953" y="2516983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2" name="Oval 68"/>
          <p:cNvSpPr>
            <a:spLocks noChangeArrowheads="1"/>
          </p:cNvSpPr>
          <p:nvPr/>
        </p:nvSpPr>
        <p:spPr bwMode="auto">
          <a:xfrm>
            <a:off x="7197728" y="2506267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3" name="Oval 69"/>
          <p:cNvSpPr>
            <a:spLocks noChangeArrowheads="1"/>
          </p:cNvSpPr>
          <p:nvPr/>
        </p:nvSpPr>
        <p:spPr bwMode="auto">
          <a:xfrm>
            <a:off x="5730878" y="3596880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Oval 70"/>
          <p:cNvSpPr>
            <a:spLocks noChangeArrowheads="1"/>
          </p:cNvSpPr>
          <p:nvPr/>
        </p:nvSpPr>
        <p:spPr bwMode="auto">
          <a:xfrm>
            <a:off x="6896103" y="3596880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5" name="Oval 71"/>
          <p:cNvSpPr>
            <a:spLocks noChangeArrowheads="1"/>
          </p:cNvSpPr>
          <p:nvPr/>
        </p:nvSpPr>
        <p:spPr bwMode="auto">
          <a:xfrm>
            <a:off x="6016628" y="423505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6" name="Oval 72"/>
          <p:cNvSpPr>
            <a:spLocks noChangeArrowheads="1"/>
          </p:cNvSpPr>
          <p:nvPr/>
        </p:nvSpPr>
        <p:spPr bwMode="auto">
          <a:xfrm>
            <a:off x="6592891" y="423505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7" name="Oval 73"/>
          <p:cNvSpPr>
            <a:spLocks noChangeArrowheads="1"/>
          </p:cNvSpPr>
          <p:nvPr/>
        </p:nvSpPr>
        <p:spPr bwMode="auto">
          <a:xfrm>
            <a:off x="6305553" y="4461274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74"/>
          <p:cNvGrpSpPr/>
          <p:nvPr/>
        </p:nvGrpSpPr>
        <p:grpSpPr bwMode="auto">
          <a:xfrm>
            <a:off x="5438778" y="1991917"/>
            <a:ext cx="1833563" cy="2290763"/>
            <a:chOff x="3796" y="1946"/>
            <a:chExt cx="1155" cy="1924"/>
          </a:xfrm>
        </p:grpSpPr>
        <p:sp>
          <p:nvSpPr>
            <p:cNvPr id="34861" name="Freeform 75"/>
            <p:cNvSpPr/>
            <p:nvPr/>
          </p:nvSpPr>
          <p:spPr bwMode="auto">
            <a:xfrm>
              <a:off x="4367" y="1951"/>
              <a:ext cx="584" cy="1919"/>
            </a:xfrm>
            <a:custGeom>
              <a:avLst/>
              <a:gdLst>
                <a:gd name="T0" fmla="*/ 0 w 584"/>
                <a:gd name="T1" fmla="*/ 1919 h 1919"/>
                <a:gd name="T2" fmla="*/ 182 w 584"/>
                <a:gd name="T3" fmla="*/ 1737 h 1919"/>
                <a:gd name="T4" fmla="*/ 363 w 584"/>
                <a:gd name="T5" fmla="*/ 1193 h 1919"/>
                <a:gd name="T6" fmla="*/ 545 w 584"/>
                <a:gd name="T7" fmla="*/ 286 h 1919"/>
                <a:gd name="T8" fmla="*/ 584 w 584"/>
                <a:gd name="T9" fmla="*/ 0 h 19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1919">
                  <a:moveTo>
                    <a:pt x="0" y="1919"/>
                  </a:moveTo>
                  <a:cubicBezTo>
                    <a:pt x="61" y="1888"/>
                    <a:pt x="122" y="1858"/>
                    <a:pt x="182" y="1737"/>
                  </a:cubicBezTo>
                  <a:cubicBezTo>
                    <a:pt x="242" y="1616"/>
                    <a:pt x="303" y="1435"/>
                    <a:pt x="363" y="1193"/>
                  </a:cubicBezTo>
                  <a:cubicBezTo>
                    <a:pt x="423" y="951"/>
                    <a:pt x="508" y="485"/>
                    <a:pt x="545" y="286"/>
                  </a:cubicBezTo>
                  <a:cubicBezTo>
                    <a:pt x="582" y="87"/>
                    <a:pt x="576" y="60"/>
                    <a:pt x="58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Freeform 76"/>
            <p:cNvSpPr/>
            <p:nvPr/>
          </p:nvSpPr>
          <p:spPr bwMode="auto">
            <a:xfrm flipH="1">
              <a:off x="3796" y="1946"/>
              <a:ext cx="584" cy="1919"/>
            </a:xfrm>
            <a:custGeom>
              <a:avLst/>
              <a:gdLst>
                <a:gd name="T0" fmla="*/ 0 w 584"/>
                <a:gd name="T1" fmla="*/ 1919 h 1919"/>
                <a:gd name="T2" fmla="*/ 182 w 584"/>
                <a:gd name="T3" fmla="*/ 1737 h 1919"/>
                <a:gd name="T4" fmla="*/ 363 w 584"/>
                <a:gd name="T5" fmla="*/ 1193 h 1919"/>
                <a:gd name="T6" fmla="*/ 545 w 584"/>
                <a:gd name="T7" fmla="*/ 286 h 1919"/>
                <a:gd name="T8" fmla="*/ 584 w 584"/>
                <a:gd name="T9" fmla="*/ 0 h 19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1919">
                  <a:moveTo>
                    <a:pt x="0" y="1919"/>
                  </a:moveTo>
                  <a:cubicBezTo>
                    <a:pt x="61" y="1888"/>
                    <a:pt x="122" y="1858"/>
                    <a:pt x="182" y="1737"/>
                  </a:cubicBezTo>
                  <a:cubicBezTo>
                    <a:pt x="242" y="1616"/>
                    <a:pt x="303" y="1435"/>
                    <a:pt x="363" y="1193"/>
                  </a:cubicBezTo>
                  <a:cubicBezTo>
                    <a:pt x="423" y="951"/>
                    <a:pt x="508" y="485"/>
                    <a:pt x="545" y="286"/>
                  </a:cubicBezTo>
                  <a:cubicBezTo>
                    <a:pt x="582" y="87"/>
                    <a:pt x="576" y="60"/>
                    <a:pt x="58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9" name="Text Box 77"/>
          <p:cNvSpPr txBox="1">
            <a:spLocks noChangeArrowheads="1"/>
          </p:cNvSpPr>
          <p:nvPr/>
        </p:nvSpPr>
        <p:spPr bwMode="auto">
          <a:xfrm>
            <a:off x="7307266" y="1712119"/>
            <a:ext cx="133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99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99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99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99" name="Text Box 78"/>
          <p:cNvSpPr txBox="1">
            <a:spLocks noChangeArrowheads="1"/>
          </p:cNvSpPr>
          <p:nvPr/>
        </p:nvSpPr>
        <p:spPr bwMode="auto">
          <a:xfrm>
            <a:off x="433391" y="1453754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b="1" i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rgbClr val="CC006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79"/>
          <p:cNvSpPr txBox="1">
            <a:spLocks noChangeArrowheads="1"/>
          </p:cNvSpPr>
          <p:nvPr/>
        </p:nvSpPr>
        <p:spPr bwMode="auto">
          <a:xfrm>
            <a:off x="863600" y="301942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1" name="AutoShape 80"/>
          <p:cNvSpPr>
            <a:spLocks noChangeArrowheads="1"/>
          </p:cNvSpPr>
          <p:nvPr/>
        </p:nvSpPr>
        <p:spPr bwMode="auto">
          <a:xfrm>
            <a:off x="2593978" y="1639492"/>
            <a:ext cx="1655763" cy="107156"/>
          </a:xfrm>
          <a:prstGeom prst="rightArrow">
            <a:avLst>
              <a:gd name="adj1" fmla="val 50000"/>
              <a:gd name="adj2" fmla="val 289722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Text Box 81"/>
          <p:cNvSpPr txBox="1">
            <a:spLocks noChangeArrowheads="1"/>
          </p:cNvSpPr>
          <p:nvPr/>
        </p:nvSpPr>
        <p:spPr bwMode="auto">
          <a:xfrm>
            <a:off x="2514314" y="1262063"/>
            <a:ext cx="18325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平移</a:t>
            </a:r>
          </a:p>
          <a:p>
            <a:pPr algn="ctr"/>
            <a:r>
              <a:rPr lang="en-US" altLang="zh-CN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103" name="Text Box 83"/>
          <p:cNvSpPr txBox="1">
            <a:spLocks noChangeArrowheads="1"/>
          </p:cNvSpPr>
          <p:nvPr/>
        </p:nvSpPr>
        <p:spPr bwMode="auto">
          <a:xfrm>
            <a:off x="433391" y="2438400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</a:t>
            </a:r>
            <a:r>
              <a:rPr lang="en-US" altLang="zh-CN" sz="2800" b="1" i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CC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rgbClr val="CC0066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AutoShape 84"/>
          <p:cNvSpPr>
            <a:spLocks noChangeArrowheads="1"/>
          </p:cNvSpPr>
          <p:nvPr/>
        </p:nvSpPr>
        <p:spPr bwMode="auto">
          <a:xfrm>
            <a:off x="2593978" y="2624138"/>
            <a:ext cx="1655763" cy="107156"/>
          </a:xfrm>
          <a:prstGeom prst="rightArrow">
            <a:avLst>
              <a:gd name="adj1" fmla="val 50000"/>
              <a:gd name="adj2" fmla="val 289722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Text Box 85"/>
          <p:cNvSpPr txBox="1">
            <a:spLocks noChangeArrowheads="1"/>
          </p:cNvSpPr>
          <p:nvPr/>
        </p:nvSpPr>
        <p:spPr bwMode="auto">
          <a:xfrm>
            <a:off x="2514314" y="2246710"/>
            <a:ext cx="18325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平移</a:t>
            </a:r>
          </a:p>
          <a:p>
            <a:pPr algn="ctr"/>
            <a:r>
              <a:rPr lang="en-US" altLang="zh-CN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>
                <a:solidFill>
                  <a:srgbClr val="666633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34857" name="Text Box 89"/>
          <p:cNvSpPr txBox="1">
            <a:spLocks noChangeArrowheads="1"/>
          </p:cNvSpPr>
          <p:nvPr/>
        </p:nvSpPr>
        <p:spPr bwMode="auto">
          <a:xfrm>
            <a:off x="6853241" y="3537347"/>
            <a:ext cx="1620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858" name="Text Box 90"/>
          <p:cNvSpPr txBox="1">
            <a:spLocks noChangeArrowheads="1"/>
          </p:cNvSpPr>
          <p:nvPr/>
        </p:nvSpPr>
        <p:spPr bwMode="auto">
          <a:xfrm>
            <a:off x="7286627" y="2144316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Text Box 91"/>
          <p:cNvSpPr txBox="1">
            <a:spLocks noChangeArrowheads="1"/>
          </p:cNvSpPr>
          <p:nvPr/>
        </p:nvSpPr>
        <p:spPr bwMode="auto">
          <a:xfrm>
            <a:off x="4249738" y="1478757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Rectangle 9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84225" y="3593306"/>
            <a:ext cx="3352800" cy="628650"/>
          </a:xfrm>
          <a:prstGeom prst="rect">
            <a:avLst/>
          </a:prstGeom>
          <a:solidFill>
            <a:srgbClr val="FFCCCC"/>
          </a:solidFill>
          <a:ln w="9525">
            <a:solidFill>
              <a:srgbClr val="99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>
                <a:solidFill>
                  <a:schemeClr val="hlink"/>
                </a:solidFill>
                <a:ea typeface="隶书" panose="02010509060101010101" pitchFamily="49" charset="-122"/>
              </a:rPr>
              <a:t>函数的上下移动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648 L 0.00156 -0.03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44 L 0.00156 0.00024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/>
      <p:bldP spid="103" grpId="0"/>
      <p:bldP spid="104" grpId="0" animBg="1"/>
      <p:bldP spid="105" grpId="0"/>
      <p:bldP spid="108" grpId="0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84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584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663578" y="1054894"/>
            <a:ext cx="767397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〈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广州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〉将二次函数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的图象向下平移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则平移后的图象对应的二次函数的表达式为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导引：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上加下减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的原则可知，将二次函数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象向下平移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个单位，则平移后的图象对应的二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次函数的表达式为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88266" y="1538289"/>
            <a:ext cx="9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36882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36883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871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6873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7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5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41388" y="2200276"/>
            <a:ext cx="73533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/>
              <a:t>        </a:t>
            </a:r>
            <a:r>
              <a:rPr lang="zh-CN" altLang="zh-CN" sz="2400" b="1" dirty="0"/>
              <a:t>平移的方向决定是加还是减，平移的距离决定加</a:t>
            </a:r>
            <a:endParaRPr lang="en-US" altLang="zh-CN" sz="2400" b="1" dirty="0"/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/>
              <a:t>或减的数值．</a:t>
            </a:r>
            <a:endParaRPr lang="zh-CN" altLang="en-US" sz="2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572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5" name="文本框 48"/>
          <p:cNvSpPr txBox="1">
            <a:spLocks noChangeArrowheads="1"/>
          </p:cNvSpPr>
          <p:nvPr/>
        </p:nvSpPr>
        <p:spPr bwMode="auto">
          <a:xfrm>
            <a:off x="7669216" y="7572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789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633416" y="1260873"/>
            <a:ext cx="788987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的形状相同，开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口方向一样，且顶点坐标为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，则其所对应的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函数表达式是什么？它是由抛物线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怎样平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移得到的？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导引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由两抛物线的形状、开口方向相同，可确定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再由顶点坐标为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可确定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的值，从而可确定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平移的方向和距离．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1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892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663578" y="1397794"/>
            <a:ext cx="7889875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的形状相同，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开口方向一样，所以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又因为抛物线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的顶点坐标为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，所以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，其所对应的函数表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达式为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，它是由抛物线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向上平移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个单位得到的．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3995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3995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3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994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7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879475" y="1987154"/>
            <a:ext cx="7353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的图象和性质来解此类问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确定抛物线的形状及开口方向，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的正负和绝对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值大小确定上下平移的方向和距离．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96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06503" y="770495"/>
            <a:ext cx="7286625" cy="15881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                    的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图象与二次函数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3x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的图象有什么关系？它是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轴对称图形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吗？它的开口方向、对称轴和顶点坐标分别是什么？画图看一看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0971" name="Object 2"/>
          <p:cNvGraphicFramePr>
            <a:graphicFrameLocks noChangeAspect="1"/>
          </p:cNvGraphicFramePr>
          <p:nvPr/>
        </p:nvGraphicFramePr>
        <p:xfrm>
          <a:off x="2547938" y="983457"/>
          <a:ext cx="1452562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5" imgW="774065" imgH="406400" progId="Equation.DSMT4">
                  <p:embed/>
                </p:oleObj>
              </mc:Choice>
              <mc:Fallback>
                <p:oleObj name="Equation" r:id="rId5" imgW="7740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983457"/>
                        <a:ext cx="1452562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2" name="组合 4"/>
          <p:cNvGrpSpPr/>
          <p:nvPr/>
        </p:nvGrpSpPr>
        <p:grpSpPr bwMode="auto">
          <a:xfrm>
            <a:off x="693741" y="1089422"/>
            <a:ext cx="446087" cy="461665"/>
            <a:chOff x="819150" y="1547813"/>
            <a:chExt cx="446088" cy="615157"/>
          </a:xfrm>
        </p:grpSpPr>
        <p:sp>
          <p:nvSpPr>
            <p:cNvPr id="3" name="矩形 2"/>
            <p:cNvSpPr/>
            <p:nvPr/>
          </p:nvSpPr>
          <p:spPr>
            <a:xfrm>
              <a:off x="819150" y="1547813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0983" name="矩形 3"/>
            <p:cNvSpPr>
              <a:spLocks noChangeArrowheads="1"/>
            </p:cNvSpPr>
            <p:nvPr/>
          </p:nvSpPr>
          <p:spPr bwMode="auto">
            <a:xfrm>
              <a:off x="877888" y="1547813"/>
              <a:ext cx="338555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8" name="内容占位符 7"/>
          <p:cNvSpPr txBox="1">
            <a:spLocks noChangeArrowheads="1"/>
          </p:cNvSpPr>
          <p:nvPr/>
        </p:nvSpPr>
        <p:spPr bwMode="auto">
          <a:xfrm>
            <a:off x="1206500" y="2156222"/>
            <a:ext cx="73723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的图象与二次函数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的图象都是抛物线，并且形状相同，只是位置不同．将二次函数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的图象向上平移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个单位长度，就得到二次函数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的图象．二次函数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的图象是轴对称图形，开口向上，对称轴为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轴，顶点坐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画图略．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4678" y="221813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962150" y="4179094"/>
          <a:ext cx="12382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7" imgW="660400" imgH="444500" progId="Equation.DSMT4">
                  <p:embed/>
                </p:oleObj>
              </mc:Choice>
              <mc:Fallback>
                <p:oleObj name="Equation" r:id="rId7" imgW="6604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179094"/>
                        <a:ext cx="12382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697288" y="2118122"/>
          <a:ext cx="2857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9" imgW="152400" imgH="405765" progId="Equation.DSMT4">
                  <p:embed/>
                </p:oleObj>
              </mc:Choice>
              <mc:Fallback>
                <p:oleObj name="Equation" r:id="rId9" imgW="1524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118122"/>
                        <a:ext cx="2857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081338" y="2940845"/>
          <a:ext cx="285750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11" imgW="152400" imgH="405765" progId="Equation.DSMT4">
                  <p:embed/>
                </p:oleObj>
              </mc:Choice>
              <mc:Fallback>
                <p:oleObj name="Equation" r:id="rId11" imgW="1524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940845"/>
                        <a:ext cx="285750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18163" y="2938464"/>
          <a:ext cx="285750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12" imgW="152400" imgH="405765" progId="Equation.DSMT4">
                  <p:embed/>
                </p:oleObj>
              </mc:Choice>
              <mc:Fallback>
                <p:oleObj name="Equation" r:id="rId12" imgW="152400" imgH="405765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2938464"/>
                        <a:ext cx="285750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339013" y="3338514"/>
          <a:ext cx="285750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13" imgW="152400" imgH="405765" progId="Equation.DSMT4">
                  <p:embed/>
                </p:oleObj>
              </mc:Choice>
              <mc:Fallback>
                <p:oleObj name="Equation" r:id="rId13" imgW="152400" imgH="405765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338514"/>
                        <a:ext cx="285750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98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06503" y="1257301"/>
            <a:ext cx="7286625" cy="10895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                      的图象与二次函数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图象有什么关系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1996" name="Object 2"/>
          <p:cNvGraphicFramePr>
            <a:graphicFrameLocks noChangeAspect="1"/>
          </p:cNvGraphicFramePr>
          <p:nvPr/>
        </p:nvGraphicFramePr>
        <p:xfrm>
          <a:off x="2465388" y="1196579"/>
          <a:ext cx="16192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5" imgW="862965" imgH="406400" progId="Equation.DSMT4">
                  <p:embed/>
                </p:oleObj>
              </mc:Choice>
              <mc:Fallback>
                <p:oleObj name="Equation" r:id="rId5" imgW="8629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196579"/>
                        <a:ext cx="16192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7" name="组合 4"/>
          <p:cNvGrpSpPr/>
          <p:nvPr/>
        </p:nvGrpSpPr>
        <p:grpSpPr bwMode="auto">
          <a:xfrm>
            <a:off x="693741" y="1302544"/>
            <a:ext cx="446087" cy="461665"/>
            <a:chOff x="819150" y="1547813"/>
            <a:chExt cx="446088" cy="615157"/>
          </a:xfrm>
        </p:grpSpPr>
        <p:sp>
          <p:nvSpPr>
            <p:cNvPr id="3" name="矩形 2"/>
            <p:cNvSpPr/>
            <p:nvPr/>
          </p:nvSpPr>
          <p:spPr>
            <a:xfrm>
              <a:off x="819150" y="1547813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2007" name="矩形 3"/>
            <p:cNvSpPr>
              <a:spLocks noChangeArrowheads="1"/>
            </p:cNvSpPr>
            <p:nvPr/>
          </p:nvSpPr>
          <p:spPr bwMode="auto">
            <a:xfrm>
              <a:off x="877888" y="1547813"/>
              <a:ext cx="338555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28" name="内容占位符 7"/>
          <p:cNvSpPr txBox="1">
            <a:spLocks noChangeArrowheads="1"/>
          </p:cNvSpPr>
          <p:nvPr/>
        </p:nvSpPr>
        <p:spPr bwMode="auto">
          <a:xfrm>
            <a:off x="1206500" y="2156223"/>
            <a:ext cx="7372350" cy="24560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图象与二次函数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图象都是抛物线，并且形状相同，只是位置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图象向上平移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个单位长度，就得到二次函数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图象．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4678" y="221813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75113" y="2106217"/>
          <a:ext cx="2857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2106217"/>
                        <a:ext cx="2857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77950" y="2564607"/>
          <a:ext cx="285750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9" imgW="152400" imgH="405765" progId="Equation.DSMT4">
                  <p:embed/>
                </p:oleObj>
              </mc:Choice>
              <mc:Fallback>
                <p:oleObj name="Equation" r:id="rId9" imgW="1524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64607"/>
                        <a:ext cx="285750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48238" y="3053954"/>
          <a:ext cx="2857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0" imgW="152400" imgH="405765" progId="Equation.DSMT4">
                  <p:embed/>
                </p:oleObj>
              </mc:Choice>
              <mc:Fallback>
                <p:oleObj name="Equation" r:id="rId10" imgW="152400" imgH="405765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053954"/>
                        <a:ext cx="2857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242050" y="3475436"/>
          <a:ext cx="2857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1" imgW="152400" imgH="405765" progId="Equation.DSMT4">
                  <p:embed/>
                </p:oleObj>
              </mc:Choice>
              <mc:Fallback>
                <p:oleObj name="Equation" r:id="rId11" imgW="152400" imgH="405765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3475436"/>
                        <a:ext cx="2857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对象 18"/>
          <p:cNvGraphicFramePr>
            <a:graphicFrameLocks noChangeAspect="1"/>
          </p:cNvGraphicFramePr>
          <p:nvPr/>
        </p:nvGraphicFramePr>
        <p:xfrm>
          <a:off x="6718300" y="1184672"/>
          <a:ext cx="1619250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2" imgW="862965" imgH="406400" progId="Equation.DSMT4">
                  <p:embed/>
                </p:oleObj>
              </mc:Choice>
              <mc:Fallback>
                <p:oleObj name="Equation" r:id="rId12" imgW="862965" imgH="4064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1184672"/>
                        <a:ext cx="1619250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36616" y="967980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2325" y="3012281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863600" y="906145"/>
            <a:ext cx="7800340" cy="4123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是由抛物线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得到的．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．向上平移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．向下平移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．向上平移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zh-CN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．向下平移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(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2016·</a:t>
            </a:r>
            <a:r>
              <a:rPr lang="zh-CN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上海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如果将抛物线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向下平移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个单位长度，那么所得新抛物线的表达式是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  B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   D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3015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284789" y="104417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57664" y="359608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6389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7"/>
          <p:cNvSpPr txBox="1">
            <a:spLocks noChangeArrowheads="1"/>
          </p:cNvSpPr>
          <p:nvPr/>
        </p:nvSpPr>
        <p:spPr bwMode="auto">
          <a:xfrm>
            <a:off x="817566" y="1144191"/>
            <a:ext cx="7754937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复习回顾：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²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的性质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842963" y="1883570"/>
          <a:ext cx="7435850" cy="2802637"/>
        </p:xfrm>
        <a:graphic>
          <a:graphicData uri="http://schemas.openxmlformats.org/drawingml/2006/table">
            <a:tbl>
              <a:tblPr/>
              <a:tblGrid>
                <a:gridCol w="120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4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函数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7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开口</a:t>
                      </a:r>
                      <a:endParaRPr lang="en-US" altLang="zh-CN" sz="17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方向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顶点坐标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对称轴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3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700" b="1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700" b="1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向上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轴</a:t>
                      </a:r>
                      <a:r>
                        <a:rPr lang="en-US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17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700" b="1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向下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轴</a:t>
                      </a:r>
                      <a:r>
                        <a:rPr lang="en-US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17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213" name="Picture 20" descr="D:\课件\九下BS课件制作文件\Word\15下点拨9数学BS word\D26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125663" y="2520554"/>
            <a:ext cx="146685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19" descr="D:\课件\九下BS课件制作文件\Word\15下点拨9数学BS word\D27.tif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2178050" y="3692130"/>
            <a:ext cx="1308100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45" name="组合 24"/>
          <p:cNvGrpSpPr/>
          <p:nvPr/>
        </p:nvGrpSpPr>
        <p:grpSpPr bwMode="auto">
          <a:xfrm>
            <a:off x="801691" y="770018"/>
            <a:ext cx="7540625" cy="4265783"/>
            <a:chOff x="818833" y="1086912"/>
            <a:chExt cx="7540625" cy="5688347"/>
          </a:xfrm>
        </p:grpSpPr>
        <p:grpSp>
          <p:nvGrpSpPr>
            <p:cNvPr id="44048" name="组合 22"/>
            <p:cNvGrpSpPr/>
            <p:nvPr/>
          </p:nvGrpSpPr>
          <p:grpSpPr bwMode="auto">
            <a:xfrm>
              <a:off x="818833" y="1086912"/>
              <a:ext cx="7540625" cy="5688347"/>
              <a:chOff x="818833" y="1086912"/>
              <a:chExt cx="7540625" cy="5688347"/>
            </a:xfrm>
          </p:grpSpPr>
          <p:sp>
            <p:nvSpPr>
              <p:cNvPr id="15364" name="内容占位符 7"/>
              <p:cNvSpPr txBox="1">
                <a:spLocks noChangeArrowheads="1"/>
              </p:cNvSpPr>
              <p:nvPr/>
            </p:nvSpPr>
            <p:spPr bwMode="auto">
              <a:xfrm>
                <a:off x="818833" y="1086912"/>
                <a:ext cx="7540625" cy="5688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457200" indent="-4572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    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如图，两条抛物线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baseline="-25000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30000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baseline="-25000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30000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与分别经过点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且平行于</a:t>
                </a:r>
                <a:r>
                  <a:rPr lang="en-US" altLang="zh-CN" sz="2400" b="1" i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轴的两条平行线围成的阴影部分的面积为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lang="zh-CN" altLang="zh-CN" sz="2400" b="1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A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8           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B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     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C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   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D</a:t>
                </a:r>
                <a:r>
                  <a:rPr lang="zh-CN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endParaRPr lang="zh-CN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4051" name="Object 2"/>
              <p:cNvGraphicFramePr>
                <a:graphicFrameLocks noChangeAspect="1"/>
              </p:cNvGraphicFramePr>
              <p:nvPr/>
            </p:nvGraphicFramePr>
            <p:xfrm>
              <a:off x="4794801" y="1400108"/>
              <a:ext cx="285154" cy="760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61" name="Equation" r:id="rId3" imgW="152400" imgH="405765" progId="Equation.DSMT4">
                      <p:embed/>
                    </p:oleObj>
                  </mc:Choice>
                  <mc:Fallback>
                    <p:oleObj name="Equation" r:id="rId3" imgW="152400" imgH="405765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4801" y="1400108"/>
                            <a:ext cx="285154" cy="760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4049" name="Object 3"/>
            <p:cNvGraphicFramePr>
              <a:graphicFrameLocks noChangeAspect="1"/>
            </p:cNvGraphicFramePr>
            <p:nvPr/>
          </p:nvGraphicFramePr>
          <p:xfrm>
            <a:off x="7007528" y="1419366"/>
            <a:ext cx="285154" cy="760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2" name="Equation" r:id="rId5" imgW="152400" imgH="405765" progId="Equation.DSMT4">
                    <p:embed/>
                  </p:oleObj>
                </mc:Choice>
                <mc:Fallback>
                  <p:oleObj name="Equation" r:id="rId5" imgW="152400" imgH="40576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7528" y="1419366"/>
                          <a:ext cx="285154" cy="760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矩形 2"/>
          <p:cNvSpPr/>
          <p:nvPr/>
        </p:nvSpPr>
        <p:spPr>
          <a:xfrm>
            <a:off x="819150" y="116086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037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42" descr="上条蓝窄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4" descr="CD14B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62263" y="2530079"/>
            <a:ext cx="319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999164" y="198477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Group 47"/>
          <p:cNvGraphicFramePr/>
          <p:nvPr/>
        </p:nvGraphicFramePr>
        <p:xfrm>
          <a:off x="720725" y="1960960"/>
          <a:ext cx="7608888" cy="2738436"/>
        </p:xfrm>
        <a:graphic>
          <a:graphicData uri="http://schemas.openxmlformats.org/drawingml/2006/table">
            <a:tbl>
              <a:tblPr/>
              <a:tblGrid>
                <a:gridCol w="219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≠0)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&gt;0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开口方向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顶点坐标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对称轴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</a:t>
                      </a: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740150" y="2297908"/>
            <a:ext cx="129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向上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615116" y="2297908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向下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3646488" y="2668192"/>
            <a:ext cx="119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(0 ,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588128" y="2657477"/>
            <a:ext cx="936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(0 ,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708403" y="2995614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6804027" y="2995614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2962275" y="3376613"/>
            <a:ext cx="24590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随着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&gt;0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随着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的增大而增大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5599116" y="3387329"/>
            <a:ext cx="27781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随着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的增大而增大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1" lang="zh-CN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&gt;0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随着</a:t>
            </a:r>
            <a:r>
              <a:rPr kumimoji="1"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</a:t>
            </a:r>
            <a:r>
              <a:rPr kumimoji="1"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1"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2913065" y="1501379"/>
            <a:ext cx="4310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二次函数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ax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的图象与性质</a:t>
            </a:r>
            <a:endParaRPr lang="zh-CN" altLang="en-US" sz="2400" noProof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01" name="AutoShape 2"/>
          <p:cNvSpPr>
            <a:spLocks noChangeArrowheads="1"/>
          </p:cNvSpPr>
          <p:nvPr/>
        </p:nvSpPr>
        <p:spPr bwMode="gray">
          <a:xfrm>
            <a:off x="985838" y="1356123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02" name="AutoShape 11"/>
          <p:cNvSpPr>
            <a:spLocks noChangeArrowheads="1"/>
          </p:cNvSpPr>
          <p:nvPr/>
        </p:nvSpPr>
        <p:spPr bwMode="gray">
          <a:xfrm>
            <a:off x="596903" y="1229917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45103" name="文本框 27"/>
          <p:cNvSpPr txBox="1">
            <a:spLocks noChangeArrowheads="1"/>
          </p:cNvSpPr>
          <p:nvPr/>
        </p:nvSpPr>
        <p:spPr bwMode="auto">
          <a:xfrm>
            <a:off x="1419225" y="133707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Group 47"/>
          <p:cNvGraphicFramePr/>
          <p:nvPr/>
        </p:nvGraphicFramePr>
        <p:xfrm>
          <a:off x="720725" y="1960961"/>
          <a:ext cx="7608888" cy="2202657"/>
        </p:xfrm>
        <a:graphic>
          <a:graphicData uri="http://schemas.openxmlformats.org/drawingml/2006/table">
            <a:tbl>
              <a:tblPr/>
              <a:tblGrid>
                <a:gridCol w="219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≠0)</a:t>
                      </a: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&gt;0</a:t>
                      </a: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</a:t>
                      </a: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极值</a:t>
                      </a: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95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5" name="文本框 2"/>
          <p:cNvSpPr txBox="1">
            <a:spLocks noChangeArrowheads="1"/>
          </p:cNvSpPr>
          <p:nvPr/>
        </p:nvSpPr>
        <p:spPr bwMode="auto">
          <a:xfrm>
            <a:off x="717553" y="1407320"/>
            <a:ext cx="8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续表</a:t>
            </a:r>
            <a:endParaRPr lang="zh-CN" altLang="en-US" sz="2400" noProof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027363" y="2347914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=0</a:t>
            </a:r>
            <a:r>
              <a:rPr kumimoji="1"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时，</a:t>
            </a: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  <a:r>
              <a:rPr kumimoji="1" lang="zh-CN" altLang="en-US" sz="24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最小</a:t>
            </a:r>
            <a:r>
              <a:rPr kumimoji="1"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= </a:t>
            </a: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400" b="1" i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832475" y="2347914"/>
            <a:ext cx="2303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=0</a:t>
            </a:r>
            <a:r>
              <a:rPr kumimoji="1"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时，</a:t>
            </a: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  <a:r>
              <a:rPr kumimoji="1" lang="zh-CN" altLang="en-US" sz="24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最大</a:t>
            </a:r>
            <a:r>
              <a:rPr kumimoji="1"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400" b="1" i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1001716" y="2965848"/>
            <a:ext cx="6962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抛物线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ax</a:t>
            </a:r>
            <a:r>
              <a:rPr kumimoji="1" lang="en-US" altLang="zh-CN" sz="240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+c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≠0)</a:t>
            </a: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的图象可由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ax</a:t>
            </a:r>
            <a:r>
              <a:rPr kumimoji="1" lang="en-US" altLang="zh-CN" sz="240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的图象通过上下平移</a:t>
            </a:r>
            <a:r>
              <a:rPr kumimoji="1" lang="en-US" altLang="zh-CN" sz="2400" b="1" dirty="0">
                <a:solidFill>
                  <a:srgbClr val="FF0066"/>
                </a:solidFill>
                <a:latin typeface="Arial" panose="020B0604020202020204" pitchFamily="34" charset="0"/>
              </a:rPr>
              <a:t>|</a:t>
            </a:r>
            <a:r>
              <a:rPr kumimoji="1" lang="en-US" altLang="zh-CN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dirty="0">
                <a:solidFill>
                  <a:srgbClr val="FF0066"/>
                </a:solidFill>
                <a:latin typeface="Arial" panose="020B0604020202020204" pitchFamily="34" charset="0"/>
              </a:rPr>
              <a:t>|</a:t>
            </a:r>
            <a:r>
              <a:rPr kumimoji="1" lang="zh-CN" altLang="en-US" sz="2400" b="1" dirty="0">
                <a:solidFill>
                  <a:srgbClr val="FF0066"/>
                </a:solidFill>
                <a:latin typeface="Arial" panose="020B0604020202020204" pitchFamily="34" charset="0"/>
              </a:rPr>
              <a:t>个单位</a:t>
            </a:r>
            <a:r>
              <a:rPr kumimoji="1"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得到</a:t>
            </a:r>
            <a:r>
              <a:rPr kumimoji="1"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3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文本框 2"/>
          <p:cNvSpPr txBox="1">
            <a:spLocks noChangeArrowheads="1"/>
          </p:cNvSpPr>
          <p:nvPr/>
        </p:nvSpPr>
        <p:spPr bwMode="auto">
          <a:xfrm>
            <a:off x="596900" y="1732361"/>
            <a:ext cx="7740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能否通过上下平移二次函数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的图象，使得到的新的函数图象过点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？若能，说出平移的方向和距离；若不能，说明理由．</a:t>
            </a: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6116" y="3714752"/>
            <a:ext cx="760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易错点：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对平移的规律理解不透彻</a:t>
            </a:r>
          </a:p>
        </p:txBody>
      </p:sp>
      <p:sp>
        <p:nvSpPr>
          <p:cNvPr id="47115" name="AutoShape 2"/>
          <p:cNvSpPr>
            <a:spLocks noChangeArrowheads="1"/>
          </p:cNvSpPr>
          <p:nvPr/>
        </p:nvSpPr>
        <p:spPr bwMode="gray">
          <a:xfrm>
            <a:off x="1022353" y="11632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gray">
          <a:xfrm>
            <a:off x="673103" y="102393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47117" name="文本框 27"/>
          <p:cNvSpPr txBox="1">
            <a:spLocks noChangeArrowheads="1"/>
          </p:cNvSpPr>
          <p:nvPr/>
        </p:nvSpPr>
        <p:spPr bwMode="auto">
          <a:xfrm>
            <a:off x="1455738" y="112038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易错小结</a:t>
            </a:r>
          </a:p>
        </p:txBody>
      </p:sp>
      <p:graphicFrame>
        <p:nvGraphicFramePr>
          <p:cNvPr id="47118" name="对象 2"/>
          <p:cNvGraphicFramePr>
            <a:graphicFrameLocks noChangeAspect="1"/>
          </p:cNvGraphicFramePr>
          <p:nvPr/>
        </p:nvGraphicFramePr>
        <p:xfrm>
          <a:off x="4810128" y="1760936"/>
          <a:ext cx="327025" cy="65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8" y="1760936"/>
                        <a:ext cx="327025" cy="654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8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2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03350" y="1378744"/>
            <a:ext cx="6705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能．设平移后的图象对应的二次函数表达式为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将点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的坐标代入表达式，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 eaLnBrk="1" hangingPunct="1">
              <a:lnSpc>
                <a:spcPct val="14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所以平移的方向是向下，平移的距离是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个单位长度．</a:t>
            </a:r>
          </a:p>
        </p:txBody>
      </p:sp>
      <p:sp>
        <p:nvSpPr>
          <p:cNvPr id="48138" name="矩形 5"/>
          <p:cNvSpPr>
            <a:spLocks noChangeArrowheads="1"/>
          </p:cNvSpPr>
          <p:nvPr/>
        </p:nvSpPr>
        <p:spPr bwMode="auto">
          <a:xfrm>
            <a:off x="746128" y="1344216"/>
            <a:ext cx="70326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zh-CN" sz="2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68503" y="1690689"/>
          <a:ext cx="284163" cy="6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3" y="1690689"/>
                        <a:ext cx="284163" cy="616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7413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7"/>
          <p:cNvSpPr txBox="1">
            <a:spLocks noChangeArrowheads="1"/>
          </p:cNvSpPr>
          <p:nvPr/>
        </p:nvSpPr>
        <p:spPr bwMode="auto">
          <a:xfrm>
            <a:off x="817566" y="1144192"/>
            <a:ext cx="775493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续表：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817563" y="1646636"/>
          <a:ext cx="7389812" cy="2727723"/>
        </p:xfrm>
        <a:graphic>
          <a:graphicData uri="http://schemas.openxmlformats.org/drawingml/2006/table">
            <a:tbl>
              <a:tblPr/>
              <a:tblGrid>
                <a:gridCol w="121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5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函数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18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增减性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最值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</a:t>
                      </a:r>
                      <a:r>
                        <a:rPr 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增大当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的增大而减小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baseline="-25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最小值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3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</a:t>
                      </a:r>
                      <a:r>
                        <a:rPr 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减小当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的增大而增大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baseline="-25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最大值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Box 26"/>
          <p:cNvSpPr txBox="1">
            <a:spLocks noChangeArrowheads="1"/>
          </p:cNvSpPr>
          <p:nvPr/>
        </p:nvSpPr>
        <p:spPr bwMode="auto">
          <a:xfrm>
            <a:off x="784225" y="2305051"/>
            <a:ext cx="7886700" cy="2853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画二次函数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3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的图象，你是怎样画的？与同伴进行</a:t>
            </a:r>
            <a:endParaRPr lang="en-US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交流.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3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+1的图象与二次函数</a:t>
            </a: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的图象有什么关</a:t>
            </a:r>
            <a:endParaRPr lang="en-US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系？它是轴对称图形吗？它的开口方向、对称轴和顶点坐</a:t>
            </a:r>
            <a:endParaRPr lang="en-US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标分别是什么？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lang="en-US" altLang="zh-CN" sz="23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3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3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zh-CN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1的图象呢？</a:t>
            </a:r>
            <a:endParaRPr lang="en-US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gray">
          <a:xfrm flipH="1">
            <a:off x="2428875" y="1421606"/>
            <a:ext cx="3930650" cy="305991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35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7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8439" name="文本框 27"/>
          <p:cNvSpPr txBox="1">
            <a:spLocks noChangeArrowheads="1"/>
          </p:cNvSpPr>
          <p:nvPr/>
        </p:nvSpPr>
        <p:spPr bwMode="auto">
          <a:xfrm>
            <a:off x="904878" y="1369220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18440" name="文本框 28"/>
          <p:cNvSpPr txBox="1">
            <a:spLocks noChangeArrowheads="1"/>
          </p:cNvSpPr>
          <p:nvPr/>
        </p:nvSpPr>
        <p:spPr bwMode="auto">
          <a:xfrm>
            <a:off x="2844800" y="1381127"/>
            <a:ext cx="3345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ax</a:t>
            </a:r>
            <a:r>
              <a:rPr lang="en-US" altLang="zh-CN" sz="2400" b="1" baseline="30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的图象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1" name="文本框 3"/>
          <p:cNvSpPr txBox="1">
            <a:spLocks noChangeArrowheads="1"/>
          </p:cNvSpPr>
          <p:nvPr/>
        </p:nvSpPr>
        <p:spPr bwMode="auto">
          <a:xfrm>
            <a:off x="822325" y="196929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8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27078" y="1857375"/>
            <a:ext cx="31035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在同一直角坐标系中，画出二次函数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y=x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的图像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27078" y="3303985"/>
            <a:ext cx="1907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</a:t>
            </a:r>
            <a:r>
              <a:rPr kumimoji="1" lang="en-US" altLang="zh-CN" sz="28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 </a:t>
            </a:r>
            <a:r>
              <a:rPr kumimoji="1" lang="zh-CN" altLang="en-US" sz="2800" b="1">
                <a:solidFill>
                  <a:srgbClr val="99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列表；</a:t>
            </a:r>
          </a:p>
        </p:txBody>
      </p:sp>
      <p:graphicFrame>
        <p:nvGraphicFramePr>
          <p:cNvPr id="23" name="Group 5"/>
          <p:cNvGraphicFramePr>
            <a:graphicFrameLocks noGrp="1"/>
          </p:cNvGraphicFramePr>
          <p:nvPr/>
        </p:nvGraphicFramePr>
        <p:xfrm>
          <a:off x="611188" y="660797"/>
          <a:ext cx="6540500" cy="1028700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6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-2       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altLang="zh-CN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51"/>
          <p:cNvGraphicFramePr>
            <a:graphicFrameLocks noGrp="1"/>
          </p:cNvGraphicFramePr>
          <p:nvPr/>
        </p:nvGraphicFramePr>
        <p:xfrm>
          <a:off x="1979616" y="984648"/>
          <a:ext cx="5184775" cy="432197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81"/>
          <p:cNvGraphicFramePr>
            <a:graphicFrameLocks noGrp="1"/>
          </p:cNvGraphicFramePr>
          <p:nvPr/>
        </p:nvGraphicFramePr>
        <p:xfrm>
          <a:off x="1979616" y="1363267"/>
          <a:ext cx="5184775" cy="432197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Group 112"/>
          <p:cNvGrpSpPr/>
          <p:nvPr/>
        </p:nvGrpSpPr>
        <p:grpSpPr bwMode="auto">
          <a:xfrm>
            <a:off x="4314828" y="1814514"/>
            <a:ext cx="4081463" cy="2969419"/>
            <a:chOff x="2835" y="1480"/>
            <a:chExt cx="2571" cy="2494"/>
          </a:xfrm>
        </p:grpSpPr>
        <p:sp>
          <p:nvSpPr>
            <p:cNvPr id="19561" name="Line 113"/>
            <p:cNvSpPr>
              <a:spLocks noChangeShapeType="1"/>
            </p:cNvSpPr>
            <p:nvPr/>
          </p:nvSpPr>
          <p:spPr bwMode="auto">
            <a:xfrm>
              <a:off x="2835" y="3565"/>
              <a:ext cx="2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2" name="Line 114"/>
            <p:cNvSpPr>
              <a:spLocks noChangeShapeType="1"/>
            </p:cNvSpPr>
            <p:nvPr/>
          </p:nvSpPr>
          <p:spPr bwMode="auto">
            <a:xfrm flipV="1">
              <a:off x="4058" y="1570"/>
              <a:ext cx="0" cy="24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3" name="Line 115"/>
            <p:cNvSpPr>
              <a:spLocks noChangeShapeType="1"/>
            </p:cNvSpPr>
            <p:nvPr/>
          </p:nvSpPr>
          <p:spPr bwMode="auto">
            <a:xfrm>
              <a:off x="2880" y="338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4" name="Line 116"/>
            <p:cNvSpPr>
              <a:spLocks noChangeShapeType="1"/>
            </p:cNvSpPr>
            <p:nvPr/>
          </p:nvSpPr>
          <p:spPr bwMode="auto">
            <a:xfrm>
              <a:off x="2880" y="3203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5" name="Line 117"/>
            <p:cNvSpPr>
              <a:spLocks noChangeShapeType="1"/>
            </p:cNvSpPr>
            <p:nvPr/>
          </p:nvSpPr>
          <p:spPr bwMode="auto">
            <a:xfrm>
              <a:off x="2880" y="302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6" name="Line 118"/>
            <p:cNvSpPr>
              <a:spLocks noChangeShapeType="1"/>
            </p:cNvSpPr>
            <p:nvPr/>
          </p:nvSpPr>
          <p:spPr bwMode="auto">
            <a:xfrm>
              <a:off x="2880" y="2839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7" name="Line 119"/>
            <p:cNvSpPr>
              <a:spLocks noChangeShapeType="1"/>
            </p:cNvSpPr>
            <p:nvPr/>
          </p:nvSpPr>
          <p:spPr bwMode="auto">
            <a:xfrm>
              <a:off x="2880" y="2658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8" name="Line 120"/>
            <p:cNvSpPr>
              <a:spLocks noChangeShapeType="1"/>
            </p:cNvSpPr>
            <p:nvPr/>
          </p:nvSpPr>
          <p:spPr bwMode="auto">
            <a:xfrm>
              <a:off x="2880" y="2476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Line 121"/>
            <p:cNvSpPr>
              <a:spLocks noChangeShapeType="1"/>
            </p:cNvSpPr>
            <p:nvPr/>
          </p:nvSpPr>
          <p:spPr bwMode="auto">
            <a:xfrm>
              <a:off x="2880" y="2295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0" name="Line 122"/>
            <p:cNvSpPr>
              <a:spLocks noChangeShapeType="1"/>
            </p:cNvSpPr>
            <p:nvPr/>
          </p:nvSpPr>
          <p:spPr bwMode="auto">
            <a:xfrm>
              <a:off x="2880" y="211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1" name="Line 123"/>
            <p:cNvSpPr>
              <a:spLocks noChangeShapeType="1"/>
            </p:cNvSpPr>
            <p:nvPr/>
          </p:nvSpPr>
          <p:spPr bwMode="auto">
            <a:xfrm>
              <a:off x="2880" y="1932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Line 124"/>
            <p:cNvSpPr>
              <a:spLocks noChangeShapeType="1"/>
            </p:cNvSpPr>
            <p:nvPr/>
          </p:nvSpPr>
          <p:spPr bwMode="auto">
            <a:xfrm>
              <a:off x="2880" y="175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Line 125"/>
            <p:cNvSpPr>
              <a:spLocks noChangeShapeType="1"/>
            </p:cNvSpPr>
            <p:nvPr/>
          </p:nvSpPr>
          <p:spPr bwMode="auto">
            <a:xfrm>
              <a:off x="2880" y="3747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Line 126"/>
            <p:cNvSpPr>
              <a:spLocks noChangeShapeType="1"/>
            </p:cNvSpPr>
            <p:nvPr/>
          </p:nvSpPr>
          <p:spPr bwMode="auto">
            <a:xfrm>
              <a:off x="4240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5" name="Line 127"/>
            <p:cNvSpPr>
              <a:spLocks noChangeShapeType="1"/>
            </p:cNvSpPr>
            <p:nvPr/>
          </p:nvSpPr>
          <p:spPr bwMode="auto">
            <a:xfrm>
              <a:off x="4421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6" name="Line 128"/>
            <p:cNvSpPr>
              <a:spLocks noChangeShapeType="1"/>
            </p:cNvSpPr>
            <p:nvPr/>
          </p:nvSpPr>
          <p:spPr bwMode="auto">
            <a:xfrm>
              <a:off x="4603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Line 129"/>
            <p:cNvSpPr>
              <a:spLocks noChangeShapeType="1"/>
            </p:cNvSpPr>
            <p:nvPr/>
          </p:nvSpPr>
          <p:spPr bwMode="auto">
            <a:xfrm>
              <a:off x="4784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Line 130"/>
            <p:cNvSpPr>
              <a:spLocks noChangeShapeType="1"/>
            </p:cNvSpPr>
            <p:nvPr/>
          </p:nvSpPr>
          <p:spPr bwMode="auto">
            <a:xfrm>
              <a:off x="4966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Line 131"/>
            <p:cNvSpPr>
              <a:spLocks noChangeShapeType="1"/>
            </p:cNvSpPr>
            <p:nvPr/>
          </p:nvSpPr>
          <p:spPr bwMode="auto">
            <a:xfrm>
              <a:off x="5147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0" name="Line 132"/>
            <p:cNvSpPr>
              <a:spLocks noChangeShapeType="1"/>
            </p:cNvSpPr>
            <p:nvPr/>
          </p:nvSpPr>
          <p:spPr bwMode="auto">
            <a:xfrm>
              <a:off x="3333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1" name="Line 133"/>
            <p:cNvSpPr>
              <a:spLocks noChangeShapeType="1"/>
            </p:cNvSpPr>
            <p:nvPr/>
          </p:nvSpPr>
          <p:spPr bwMode="auto">
            <a:xfrm>
              <a:off x="3514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2" name="Line 134"/>
            <p:cNvSpPr>
              <a:spLocks noChangeShapeType="1"/>
            </p:cNvSpPr>
            <p:nvPr/>
          </p:nvSpPr>
          <p:spPr bwMode="auto">
            <a:xfrm>
              <a:off x="3696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3" name="Line 135"/>
            <p:cNvSpPr>
              <a:spLocks noChangeShapeType="1"/>
            </p:cNvSpPr>
            <p:nvPr/>
          </p:nvSpPr>
          <p:spPr bwMode="auto">
            <a:xfrm>
              <a:off x="3877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4" name="Line 136"/>
            <p:cNvSpPr>
              <a:spLocks noChangeShapeType="1"/>
            </p:cNvSpPr>
            <p:nvPr/>
          </p:nvSpPr>
          <p:spPr bwMode="auto">
            <a:xfrm>
              <a:off x="2970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5" name="Line 137"/>
            <p:cNvSpPr>
              <a:spLocks noChangeShapeType="1"/>
            </p:cNvSpPr>
            <p:nvPr/>
          </p:nvSpPr>
          <p:spPr bwMode="auto">
            <a:xfrm>
              <a:off x="3151" y="170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6" name="Text Box 138"/>
            <p:cNvSpPr txBox="1">
              <a:spLocks noChangeArrowheads="1"/>
            </p:cNvSpPr>
            <p:nvPr/>
          </p:nvSpPr>
          <p:spPr bwMode="auto">
            <a:xfrm>
              <a:off x="4132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587" name="Text Box 139"/>
            <p:cNvSpPr txBox="1">
              <a:spLocks noChangeArrowheads="1"/>
            </p:cNvSpPr>
            <p:nvPr/>
          </p:nvSpPr>
          <p:spPr bwMode="auto">
            <a:xfrm>
              <a:off x="4317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88" name="Text Box 140"/>
            <p:cNvSpPr txBox="1">
              <a:spLocks noChangeArrowheads="1"/>
            </p:cNvSpPr>
            <p:nvPr/>
          </p:nvSpPr>
          <p:spPr bwMode="auto">
            <a:xfrm>
              <a:off x="4498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589" name="Text Box 141"/>
            <p:cNvSpPr txBox="1">
              <a:spLocks noChangeArrowheads="1"/>
            </p:cNvSpPr>
            <p:nvPr/>
          </p:nvSpPr>
          <p:spPr bwMode="auto">
            <a:xfrm>
              <a:off x="4680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590" name="Text Box 142"/>
            <p:cNvSpPr txBox="1">
              <a:spLocks noChangeArrowheads="1"/>
            </p:cNvSpPr>
            <p:nvPr/>
          </p:nvSpPr>
          <p:spPr bwMode="auto">
            <a:xfrm>
              <a:off x="4861" y="352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591" name="Text Box 143"/>
            <p:cNvSpPr txBox="1">
              <a:spLocks noChangeArrowheads="1"/>
            </p:cNvSpPr>
            <p:nvPr/>
          </p:nvSpPr>
          <p:spPr bwMode="auto">
            <a:xfrm>
              <a:off x="5193" y="3521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592" name="Text Box 144"/>
            <p:cNvSpPr txBox="1">
              <a:spLocks noChangeArrowheads="1"/>
            </p:cNvSpPr>
            <p:nvPr/>
          </p:nvSpPr>
          <p:spPr bwMode="auto">
            <a:xfrm>
              <a:off x="3878" y="324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593" name="Text Box 145"/>
            <p:cNvSpPr txBox="1">
              <a:spLocks noChangeArrowheads="1"/>
            </p:cNvSpPr>
            <p:nvPr/>
          </p:nvSpPr>
          <p:spPr bwMode="auto">
            <a:xfrm>
              <a:off x="3878" y="3067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94" name="Text Box 146"/>
            <p:cNvSpPr txBox="1">
              <a:spLocks noChangeArrowheads="1"/>
            </p:cNvSpPr>
            <p:nvPr/>
          </p:nvSpPr>
          <p:spPr bwMode="auto">
            <a:xfrm>
              <a:off x="3878" y="289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595" name="Text Box 147"/>
            <p:cNvSpPr txBox="1">
              <a:spLocks noChangeArrowheads="1"/>
            </p:cNvSpPr>
            <p:nvPr/>
          </p:nvSpPr>
          <p:spPr bwMode="auto">
            <a:xfrm>
              <a:off x="3887" y="2704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596" name="Text Box 148"/>
            <p:cNvSpPr txBox="1">
              <a:spLocks noChangeArrowheads="1"/>
            </p:cNvSpPr>
            <p:nvPr/>
          </p:nvSpPr>
          <p:spPr bwMode="auto">
            <a:xfrm>
              <a:off x="3878" y="2523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597" name="Text Box 149"/>
            <p:cNvSpPr txBox="1">
              <a:spLocks noChangeArrowheads="1"/>
            </p:cNvSpPr>
            <p:nvPr/>
          </p:nvSpPr>
          <p:spPr bwMode="auto">
            <a:xfrm>
              <a:off x="3878" y="2350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9598" name="Text Box 150"/>
            <p:cNvSpPr txBox="1">
              <a:spLocks noChangeArrowheads="1"/>
            </p:cNvSpPr>
            <p:nvPr/>
          </p:nvSpPr>
          <p:spPr bwMode="auto">
            <a:xfrm>
              <a:off x="3887" y="2169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9599" name="Text Box 151"/>
            <p:cNvSpPr txBox="1">
              <a:spLocks noChangeArrowheads="1"/>
            </p:cNvSpPr>
            <p:nvPr/>
          </p:nvSpPr>
          <p:spPr bwMode="auto">
            <a:xfrm>
              <a:off x="3878" y="1988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9600" name="Text Box 152"/>
            <p:cNvSpPr txBox="1">
              <a:spLocks noChangeArrowheads="1"/>
            </p:cNvSpPr>
            <p:nvPr/>
          </p:nvSpPr>
          <p:spPr bwMode="auto">
            <a:xfrm>
              <a:off x="3887" y="1815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601" name="Text Box 153"/>
            <p:cNvSpPr txBox="1">
              <a:spLocks noChangeArrowheads="1"/>
            </p:cNvSpPr>
            <p:nvPr/>
          </p:nvSpPr>
          <p:spPr bwMode="auto">
            <a:xfrm>
              <a:off x="3787" y="1616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602" name="Text Box 154"/>
            <p:cNvSpPr txBox="1">
              <a:spLocks noChangeArrowheads="1"/>
            </p:cNvSpPr>
            <p:nvPr/>
          </p:nvSpPr>
          <p:spPr bwMode="auto">
            <a:xfrm>
              <a:off x="4059" y="1480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603" name="Text Box 155"/>
            <p:cNvSpPr txBox="1">
              <a:spLocks noChangeArrowheads="1"/>
            </p:cNvSpPr>
            <p:nvPr/>
          </p:nvSpPr>
          <p:spPr bwMode="auto">
            <a:xfrm>
              <a:off x="4014" y="3511"/>
              <a:ext cx="19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604" name="Text Box 156"/>
            <p:cNvSpPr txBox="1">
              <a:spLocks noChangeArrowheads="1"/>
            </p:cNvSpPr>
            <p:nvPr/>
          </p:nvSpPr>
          <p:spPr bwMode="auto">
            <a:xfrm>
              <a:off x="3751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9605" name="Text Box 157"/>
            <p:cNvSpPr txBox="1">
              <a:spLocks noChangeArrowheads="1"/>
            </p:cNvSpPr>
            <p:nvPr/>
          </p:nvSpPr>
          <p:spPr bwMode="auto">
            <a:xfrm>
              <a:off x="3560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9606" name="Text Box 158"/>
            <p:cNvSpPr txBox="1">
              <a:spLocks noChangeArrowheads="1"/>
            </p:cNvSpPr>
            <p:nvPr/>
          </p:nvSpPr>
          <p:spPr bwMode="auto">
            <a:xfrm>
              <a:off x="3393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9607" name="Text Box 159"/>
            <p:cNvSpPr txBox="1">
              <a:spLocks noChangeArrowheads="1"/>
            </p:cNvSpPr>
            <p:nvPr/>
          </p:nvSpPr>
          <p:spPr bwMode="auto">
            <a:xfrm>
              <a:off x="3212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9608" name="Text Box 160"/>
            <p:cNvSpPr txBox="1">
              <a:spLocks noChangeArrowheads="1"/>
            </p:cNvSpPr>
            <p:nvPr/>
          </p:nvSpPr>
          <p:spPr bwMode="auto">
            <a:xfrm>
              <a:off x="3016" y="3521"/>
              <a:ext cx="25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</p:grpSp>
      <p:sp>
        <p:nvSpPr>
          <p:cNvPr id="77" name="Freeform 161"/>
          <p:cNvSpPr/>
          <p:nvPr/>
        </p:nvSpPr>
        <p:spPr bwMode="auto">
          <a:xfrm flipH="1">
            <a:off x="5337175" y="1797845"/>
            <a:ext cx="927100" cy="2284810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806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Freeform 162"/>
          <p:cNvSpPr/>
          <p:nvPr/>
        </p:nvSpPr>
        <p:spPr bwMode="auto">
          <a:xfrm>
            <a:off x="6259513" y="1797845"/>
            <a:ext cx="927100" cy="2284810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806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Oval 163"/>
          <p:cNvSpPr>
            <a:spLocks noChangeArrowheads="1"/>
          </p:cNvSpPr>
          <p:nvPr/>
        </p:nvSpPr>
        <p:spPr bwMode="auto">
          <a:xfrm>
            <a:off x="5365753" y="209550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164"/>
          <p:cNvSpPr>
            <a:spLocks noChangeArrowheads="1"/>
          </p:cNvSpPr>
          <p:nvPr/>
        </p:nvSpPr>
        <p:spPr bwMode="auto">
          <a:xfrm>
            <a:off x="7080253" y="210621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Freeform 165"/>
          <p:cNvSpPr/>
          <p:nvPr/>
        </p:nvSpPr>
        <p:spPr bwMode="auto">
          <a:xfrm>
            <a:off x="6243638" y="2034779"/>
            <a:ext cx="927100" cy="2284809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569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Freeform 166"/>
          <p:cNvSpPr/>
          <p:nvPr/>
        </p:nvSpPr>
        <p:spPr bwMode="auto">
          <a:xfrm flipH="1">
            <a:off x="5337175" y="2028825"/>
            <a:ext cx="927100" cy="2284810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806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Freeform 167"/>
          <p:cNvSpPr/>
          <p:nvPr/>
        </p:nvSpPr>
        <p:spPr bwMode="auto">
          <a:xfrm>
            <a:off x="6273800" y="2225279"/>
            <a:ext cx="927100" cy="2284809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569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Freeform 168"/>
          <p:cNvSpPr/>
          <p:nvPr/>
        </p:nvSpPr>
        <p:spPr bwMode="auto">
          <a:xfrm flipH="1">
            <a:off x="5332413" y="2230042"/>
            <a:ext cx="927100" cy="2284809"/>
          </a:xfrm>
          <a:custGeom>
            <a:avLst/>
            <a:gdLst>
              <a:gd name="T0" fmla="*/ 0 w 584"/>
              <a:gd name="T1" fmla="*/ 2147483647 h 1919"/>
              <a:gd name="T2" fmla="*/ 458668438 w 584"/>
              <a:gd name="T3" fmla="*/ 2147483647 h 1919"/>
              <a:gd name="T4" fmla="*/ 914817513 w 584"/>
              <a:gd name="T5" fmla="*/ 2147483647 h 1919"/>
              <a:gd name="T6" fmla="*/ 1373485950 w 584"/>
              <a:gd name="T7" fmla="*/ 720764569 h 1919"/>
              <a:gd name="T8" fmla="*/ 1471771250 w 584"/>
              <a:gd name="T9" fmla="*/ 0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4" h="1919">
                <a:moveTo>
                  <a:pt x="0" y="1919"/>
                </a:moveTo>
                <a:cubicBezTo>
                  <a:pt x="61" y="1888"/>
                  <a:pt x="122" y="1858"/>
                  <a:pt x="182" y="1737"/>
                </a:cubicBezTo>
                <a:cubicBezTo>
                  <a:pt x="242" y="1616"/>
                  <a:pt x="303" y="1435"/>
                  <a:pt x="363" y="1193"/>
                </a:cubicBezTo>
                <a:cubicBezTo>
                  <a:pt x="423" y="951"/>
                  <a:pt x="508" y="485"/>
                  <a:pt x="545" y="286"/>
                </a:cubicBezTo>
                <a:cubicBezTo>
                  <a:pt x="582" y="87"/>
                  <a:pt x="576" y="60"/>
                  <a:pt x="584" y="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Oval 169"/>
          <p:cNvSpPr>
            <a:spLocks noChangeArrowheads="1"/>
          </p:cNvSpPr>
          <p:nvPr/>
        </p:nvSpPr>
        <p:spPr bwMode="auto">
          <a:xfrm>
            <a:off x="5653088" y="3184923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170"/>
          <p:cNvSpPr>
            <a:spLocks noChangeArrowheads="1"/>
          </p:cNvSpPr>
          <p:nvPr/>
        </p:nvSpPr>
        <p:spPr bwMode="auto">
          <a:xfrm>
            <a:off x="5926141" y="383381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171"/>
          <p:cNvSpPr>
            <a:spLocks noChangeArrowheads="1"/>
          </p:cNvSpPr>
          <p:nvPr/>
        </p:nvSpPr>
        <p:spPr bwMode="auto">
          <a:xfrm>
            <a:off x="6215066" y="405050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72"/>
          <p:cNvSpPr>
            <a:spLocks noChangeArrowheads="1"/>
          </p:cNvSpPr>
          <p:nvPr/>
        </p:nvSpPr>
        <p:spPr bwMode="auto">
          <a:xfrm>
            <a:off x="6789738" y="318611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173"/>
          <p:cNvSpPr>
            <a:spLocks noChangeArrowheads="1"/>
          </p:cNvSpPr>
          <p:nvPr/>
        </p:nvSpPr>
        <p:spPr bwMode="auto">
          <a:xfrm>
            <a:off x="6503988" y="383381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174"/>
          <p:cNvSpPr>
            <a:spLocks noChangeArrowheads="1"/>
          </p:cNvSpPr>
          <p:nvPr/>
        </p:nvSpPr>
        <p:spPr bwMode="auto">
          <a:xfrm>
            <a:off x="5351466" y="2547939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175"/>
          <p:cNvSpPr>
            <a:spLocks noChangeArrowheads="1"/>
          </p:cNvSpPr>
          <p:nvPr/>
        </p:nvSpPr>
        <p:spPr bwMode="auto">
          <a:xfrm>
            <a:off x="7107241" y="2537224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5640391" y="3627836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177"/>
          <p:cNvSpPr>
            <a:spLocks noChangeArrowheads="1"/>
          </p:cNvSpPr>
          <p:nvPr/>
        </p:nvSpPr>
        <p:spPr bwMode="auto">
          <a:xfrm>
            <a:off x="6805616" y="3627836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178"/>
          <p:cNvSpPr>
            <a:spLocks noChangeArrowheads="1"/>
          </p:cNvSpPr>
          <p:nvPr/>
        </p:nvSpPr>
        <p:spPr bwMode="auto">
          <a:xfrm>
            <a:off x="5926141" y="4266011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179"/>
          <p:cNvSpPr>
            <a:spLocks noChangeArrowheads="1"/>
          </p:cNvSpPr>
          <p:nvPr/>
        </p:nvSpPr>
        <p:spPr bwMode="auto">
          <a:xfrm>
            <a:off x="6502403" y="4266011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180"/>
          <p:cNvSpPr>
            <a:spLocks noChangeArrowheads="1"/>
          </p:cNvSpPr>
          <p:nvPr/>
        </p:nvSpPr>
        <p:spPr bwMode="auto">
          <a:xfrm>
            <a:off x="6215066" y="4492230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91"/>
          <p:cNvSpPr txBox="1">
            <a:spLocks noChangeArrowheads="1"/>
          </p:cNvSpPr>
          <p:nvPr/>
        </p:nvSpPr>
        <p:spPr bwMode="auto">
          <a:xfrm>
            <a:off x="6875463" y="1799035"/>
            <a:ext cx="1439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98" name="Text Box 193"/>
          <p:cNvSpPr txBox="1">
            <a:spLocks noChangeArrowheads="1"/>
          </p:cNvSpPr>
          <p:nvPr/>
        </p:nvSpPr>
        <p:spPr bwMode="auto">
          <a:xfrm>
            <a:off x="1406525" y="3674269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描点；</a:t>
            </a:r>
          </a:p>
        </p:txBody>
      </p:sp>
      <p:sp>
        <p:nvSpPr>
          <p:cNvPr id="99" name="Text Box 194"/>
          <p:cNvSpPr txBox="1">
            <a:spLocks noChangeArrowheads="1"/>
          </p:cNvSpPr>
          <p:nvPr/>
        </p:nvSpPr>
        <p:spPr bwMode="auto">
          <a:xfrm>
            <a:off x="1414463" y="407551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连线</a:t>
            </a:r>
            <a:r>
              <a:rPr lang="en-US" altLang="zh-CN" sz="2800" b="1">
                <a:solidFill>
                  <a:srgbClr val="990000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.</a:t>
            </a:r>
            <a:endParaRPr lang="zh-CN" altLang="en-US" sz="2800" b="1">
              <a:solidFill>
                <a:srgbClr val="990000"/>
              </a:solidFill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00" name="Text Box 192"/>
          <p:cNvSpPr txBox="1">
            <a:spLocks noChangeArrowheads="1"/>
          </p:cNvSpPr>
          <p:nvPr/>
        </p:nvSpPr>
        <p:spPr bwMode="auto">
          <a:xfrm>
            <a:off x="7126291" y="2463404"/>
            <a:ext cx="151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1" name="AutoShape 81"/>
          <p:cNvSpPr>
            <a:spLocks noChangeArrowheads="1"/>
          </p:cNvSpPr>
          <p:nvPr/>
        </p:nvSpPr>
        <p:spPr bwMode="auto">
          <a:xfrm>
            <a:off x="2547938" y="3246836"/>
            <a:ext cx="2260600" cy="1082278"/>
          </a:xfrm>
          <a:prstGeom prst="cloudCallout">
            <a:avLst>
              <a:gd name="adj1" fmla="val 79105"/>
              <a:gd name="adj2" fmla="val -54675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虚线为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4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内容占位符 7"/>
          <p:cNvSpPr txBox="1">
            <a:spLocks noChangeArrowheads="1"/>
          </p:cNvSpPr>
          <p:nvPr/>
        </p:nvSpPr>
        <p:spPr bwMode="auto">
          <a:xfrm>
            <a:off x="650878" y="2688431"/>
            <a:ext cx="7459663" cy="1348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导引：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根据二次函数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的图象的对称轴是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轴直接选择．</a:t>
            </a:r>
          </a:p>
        </p:txBody>
      </p:sp>
      <p:grpSp>
        <p:nvGrpSpPr>
          <p:cNvPr id="20493" name="组合 40"/>
          <p:cNvGrpSpPr/>
          <p:nvPr/>
        </p:nvGrpSpPr>
        <p:grpSpPr bwMode="auto">
          <a:xfrm>
            <a:off x="817563" y="1070373"/>
            <a:ext cx="7726362" cy="2123658"/>
            <a:chOff x="863599" y="1473957"/>
            <a:chExt cx="7726363" cy="2830988"/>
          </a:xfrm>
        </p:grpSpPr>
        <p:grpSp>
          <p:nvGrpSpPr>
            <p:cNvPr id="20495" name="组合 38"/>
            <p:cNvGrpSpPr/>
            <p:nvPr/>
          </p:nvGrpSpPr>
          <p:grpSpPr bwMode="auto">
            <a:xfrm>
              <a:off x="863599" y="1473957"/>
              <a:ext cx="7726363" cy="2830988"/>
              <a:chOff x="863599" y="1473957"/>
              <a:chExt cx="7726363" cy="2830988"/>
            </a:xfrm>
          </p:grpSpPr>
          <p:sp>
            <p:nvSpPr>
              <p:cNvPr id="11267" name="内容占位符 7"/>
              <p:cNvSpPr txBox="1">
                <a:spLocks noChangeArrowheads="1"/>
              </p:cNvSpPr>
              <p:nvPr/>
            </p:nvSpPr>
            <p:spPr bwMode="auto">
              <a:xfrm>
                <a:off x="863599" y="1473957"/>
                <a:ext cx="7726363" cy="2830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 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〈</a:t>
                </a: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兰州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〉抛物线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30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的对称轴是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A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．直线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　　　　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．直线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＝－</a:t>
                </a: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C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     D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．直线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endParaRPr lang="zh-CN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0498" name="Object 24"/>
              <p:cNvGraphicFramePr>
                <a:graphicFrameLocks noChangeAspect="1"/>
              </p:cNvGraphicFramePr>
              <p:nvPr/>
            </p:nvGraphicFramePr>
            <p:xfrm>
              <a:off x="3382368" y="1993712"/>
              <a:ext cx="343469" cy="9159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8" name="Equation" r:id="rId5" imgW="152400" imgH="405765" progId="Equation.DSMT4">
                      <p:embed/>
                    </p:oleObj>
                  </mc:Choice>
                  <mc:Fallback>
                    <p:oleObj name="Equation" r:id="rId5" imgW="152400" imgH="405765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2368" y="1993712"/>
                            <a:ext cx="343469" cy="9159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496" name="Object 26"/>
            <p:cNvGraphicFramePr>
              <a:graphicFrameLocks noChangeAspect="1"/>
            </p:cNvGraphicFramePr>
            <p:nvPr/>
          </p:nvGraphicFramePr>
          <p:xfrm>
            <a:off x="6613477" y="2008949"/>
            <a:ext cx="343469" cy="915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9" name="Equation" r:id="rId7" imgW="152400" imgH="405765" progId="Equation.DSMT4">
                    <p:embed/>
                  </p:oleObj>
                </mc:Choice>
                <mc:Fallback>
                  <p:oleObj name="Equation" r:id="rId7" imgW="152400" imgH="405765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3477" y="2008949"/>
                          <a:ext cx="343469" cy="915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42166" y="1188245"/>
            <a:ext cx="695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3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2152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2152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4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1516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03288" y="2115741"/>
            <a:ext cx="74739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图象特征：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只有顶点坐标不同，其他都相同．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23916" y="124182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9150" y="2058593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849313" y="1131094"/>
            <a:ext cx="7624762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的顶点在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轴的下方，则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的取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值范围是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茂名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在平面直角坐标系中，下列函数的图象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经过原点的是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5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2500313" y="2806305"/>
          <a:ext cx="341312" cy="62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5" imgW="165100" imgH="405765" progId="Equation.DSMT4">
                  <p:embed/>
                </p:oleObj>
              </mc:Choice>
              <mc:Fallback>
                <p:oleObj name="Equation" r:id="rId5" imgW="165100" imgH="40576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806305"/>
                        <a:ext cx="341312" cy="629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62250" y="1624014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524250" y="247292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Office PowerPoint</Application>
  <PresentationFormat>全屏显示(16:9)</PresentationFormat>
  <Paragraphs>383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Adobe 黑体 Std R</vt:lpstr>
      <vt:lpstr>Adobe 楷体 Std R</vt:lpstr>
      <vt:lpstr>Gulim</vt:lpstr>
      <vt:lpstr>黑体</vt:lpstr>
      <vt:lpstr>华文楷体</vt:lpstr>
      <vt:lpstr>华文新魏</vt:lpstr>
      <vt:lpstr>楷体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F848950F251940008A797778ED2ABF81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