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8" r:id="rId2"/>
    <p:sldId id="269" r:id="rId3"/>
    <p:sldId id="292" r:id="rId4"/>
    <p:sldId id="295" r:id="rId5"/>
    <p:sldId id="271" r:id="rId6"/>
    <p:sldId id="331" r:id="rId7"/>
    <p:sldId id="277" r:id="rId8"/>
    <p:sldId id="315" r:id="rId9"/>
    <p:sldId id="332" r:id="rId10"/>
    <p:sldId id="317" r:id="rId11"/>
    <p:sldId id="340" r:id="rId12"/>
    <p:sldId id="318" r:id="rId13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28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1E7A47-1BAF-4A3E-91CD-3980274C8F5D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A854B8-FE39-488E-A8D1-94B78035F8A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969520" y="2081058"/>
            <a:ext cx="7720480" cy="1812706"/>
            <a:chOff x="3963" y="1553"/>
            <a:chExt cx="11593" cy="2637"/>
          </a:xfrm>
        </p:grpSpPr>
        <p:sp>
          <p:nvSpPr>
            <p:cNvPr id="3" name="Rectangle 5"/>
            <p:cNvSpPr/>
            <p:nvPr/>
          </p:nvSpPr>
          <p:spPr>
            <a:xfrm>
              <a:off x="4201" y="3250"/>
              <a:ext cx="11117" cy="94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36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Lesson 23</a:t>
              </a:r>
              <a:r>
                <a:rPr lang="zh-CN" altLang="en-US" sz="3600" b="1" dirty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zh-CN" altLang="en-US" sz="36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36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The Corner Store</a:t>
              </a:r>
              <a:endParaRPr lang="zh-CN" altLang="en-US" sz="36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63" y="1553"/>
              <a:ext cx="11593" cy="8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b="1" dirty="0" smtClean="0">
                  <a:latin typeface="微软雅黑" panose="020B0503020204020204" charset="-122"/>
                  <a:ea typeface="微软雅黑" panose="020B0503020204020204" charset="-122"/>
                </a:rPr>
                <a:t>Unit 4  Food and Restaurants</a:t>
              </a:r>
              <a:endParaRPr lang="zh-CN" altLang="en-US" sz="32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2303" y="2209947"/>
            <a:ext cx="284559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5511738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40831" y="1500212"/>
            <a:ext cx="8650151" cy="65684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I help you? 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你想要点儿什么？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需要帮忙吗？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31423" y="2407788"/>
            <a:ext cx="8130291" cy="39002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“Can I help you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？”是商店、饭店、旅馆、邮局、办事处等场所的服务人员对顾客的招呼语。类似的表达还有“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can I do for you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/May I help you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？”“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there anything I can do for you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？”。在不同的语境中可以表示不同的意思。在商店可译为“你想买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要点什么？”在饭店，可译为“你想吃点儿什么？”在售票处，可译为“你想要去哪里的票？”</a:t>
            </a:r>
          </a:p>
        </p:txBody>
      </p:sp>
      <p:sp>
        <p:nvSpPr>
          <p:cNvPr id="10" name="Rectangle 5"/>
          <p:cNvSpPr/>
          <p:nvPr/>
        </p:nvSpPr>
        <p:spPr>
          <a:xfrm>
            <a:off x="106536" y="97400"/>
            <a:ext cx="61144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The Corner Store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92837" y="2227367"/>
            <a:ext cx="8130291" cy="27959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常用的答语：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肯定回答：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Yes, please. I'm looking for…/I want to buy…/I'd like to buy…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否定回答：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No, thanks. I'm just looking around./I just have a look.</a:t>
            </a:r>
          </a:p>
        </p:txBody>
      </p:sp>
      <p:sp>
        <p:nvSpPr>
          <p:cNvPr id="5" name="Rectangle 5"/>
          <p:cNvSpPr/>
          <p:nvPr/>
        </p:nvSpPr>
        <p:spPr>
          <a:xfrm>
            <a:off x="106536" y="97400"/>
            <a:ext cx="61144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The Corner Store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624550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79078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45798" y="2517556"/>
            <a:ext cx="8066630" cy="23083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—Can I help you?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—________. I want to buy some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T­shirts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my children.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Yes, please		B. No, thanks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It doesn't matter	D. Of course I can </a:t>
            </a: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1094726" y="3132973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106536" y="97400"/>
            <a:ext cx="61144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The Corner Store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87154" y="1045211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21619" y="1978924"/>
          <a:ext cx="7471754" cy="3679635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331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 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钱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mʌnɪ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．冰箱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frɪdʒ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．二十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twentɪ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  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传递；经过；路过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pɑːs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．角；角落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kɔːnə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clerk[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klɜːk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]____________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3884729" y="2073095"/>
            <a:ext cx="10567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money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4016117" y="2628034"/>
            <a:ext cx="9701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fridge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4240870" y="3292476"/>
            <a:ext cx="10743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twenty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106536" y="97400"/>
            <a:ext cx="61144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The Corner Store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27"/>
          <p:cNvSpPr>
            <a:spLocks noChangeArrowheads="1"/>
          </p:cNvSpPr>
          <p:nvPr/>
        </p:nvSpPr>
        <p:spPr bwMode="auto">
          <a:xfrm>
            <a:off x="5829127" y="3890728"/>
            <a:ext cx="105990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pass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4787654" y="4480395"/>
            <a:ext cx="105509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corner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7"/>
          <p:cNvSpPr>
            <a:spLocks noChangeArrowheads="1"/>
          </p:cNvSpPr>
          <p:nvPr/>
        </p:nvSpPr>
        <p:spPr bwMode="auto">
          <a:xfrm>
            <a:off x="4039567" y="5112476"/>
            <a:ext cx="204094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店员；办事员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8" grpId="0"/>
      <p:bldP spid="11" grpId="0"/>
      <p:bldP spid="1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562159"/>
          <a:ext cx="7471754" cy="3749675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  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取下；拿下 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．分发；传送 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．在冰箱里 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   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便利店 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many bottles of coke ________________</a:t>
                      </a:r>
                      <a:endParaRPr kumimoji="0" lang="zh-CN" alt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424028" y="1948555"/>
            <a:ext cx="154561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take down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4306593" y="2556419"/>
            <a:ext cx="17804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pass around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矩形 38"/>
          <p:cNvSpPr>
            <a:spLocks noChangeArrowheads="1"/>
          </p:cNvSpPr>
          <p:nvPr/>
        </p:nvSpPr>
        <p:spPr bwMode="auto">
          <a:xfrm>
            <a:off x="4100105" y="3210692"/>
            <a:ext cx="179087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 the fridge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38"/>
          <p:cNvSpPr>
            <a:spLocks noChangeArrowheads="1"/>
          </p:cNvSpPr>
          <p:nvPr/>
        </p:nvSpPr>
        <p:spPr bwMode="auto">
          <a:xfrm>
            <a:off x="3740658" y="3813441"/>
            <a:ext cx="189032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corner stores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38"/>
          <p:cNvSpPr>
            <a:spLocks noChangeArrowheads="1"/>
          </p:cNvSpPr>
          <p:nvPr/>
        </p:nvSpPr>
        <p:spPr bwMode="auto">
          <a:xfrm>
            <a:off x="5417984" y="4439766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许多瓶可乐</a:t>
            </a:r>
          </a:p>
        </p:txBody>
      </p:sp>
      <p:sp>
        <p:nvSpPr>
          <p:cNvPr id="14" name="Rectangle 5"/>
          <p:cNvSpPr/>
          <p:nvPr/>
        </p:nvSpPr>
        <p:spPr>
          <a:xfrm>
            <a:off x="106536" y="97400"/>
            <a:ext cx="61144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The Corner Store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7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53130" y="1521215"/>
          <a:ext cx="7881187" cy="4756753"/>
        </p:xfrm>
        <a:graphic>
          <a:graphicData uri="http://schemas.openxmlformats.org/drawingml/2006/table">
            <a:tbl>
              <a:tblPr/>
              <a:tblGrid>
                <a:gridCol w="931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0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567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 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这是一些钱。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 ________ ________ some money.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．你想要点什么？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需要帮忙吗？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 ________ I ________ you?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．我想要一杯茶。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 I'd like ________ ________ ________ tea.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2359593" y="2703505"/>
            <a:ext cx="203215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Here             is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2359593" y="4077002"/>
            <a:ext cx="73289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Can</a:t>
            </a:r>
          </a:p>
        </p:txBody>
      </p:sp>
      <p:sp>
        <p:nvSpPr>
          <p:cNvPr id="16" name="矩形 28"/>
          <p:cNvSpPr>
            <a:spLocks noChangeArrowheads="1"/>
          </p:cNvSpPr>
          <p:nvPr/>
        </p:nvSpPr>
        <p:spPr bwMode="auto">
          <a:xfrm>
            <a:off x="3671477" y="4053082"/>
            <a:ext cx="7489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help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" name="矩形 28"/>
          <p:cNvSpPr>
            <a:spLocks noChangeArrowheads="1"/>
          </p:cNvSpPr>
          <p:nvPr/>
        </p:nvSpPr>
        <p:spPr bwMode="auto">
          <a:xfrm>
            <a:off x="3237935" y="5252407"/>
            <a:ext cx="33057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                cup            of</a:t>
            </a:r>
          </a:p>
        </p:txBody>
      </p:sp>
      <p:sp>
        <p:nvSpPr>
          <p:cNvPr id="11" name="Rectangle 5"/>
          <p:cNvSpPr/>
          <p:nvPr/>
        </p:nvSpPr>
        <p:spPr>
          <a:xfrm>
            <a:off x="106536" y="97400"/>
            <a:ext cx="61144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The Corner Store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102" y="894081"/>
            <a:ext cx="3323273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6007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559832" y="19018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8317" y="2616792"/>
            <a:ext cx="6535340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pass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传递；经过；路过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80243" y="3718951"/>
            <a:ext cx="8269025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 one down.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it around.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拿下来一个。把它传递下去。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book to me.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请把这本书递给我。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 the salt, please.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请把盐递给我。</a:t>
            </a:r>
          </a:p>
        </p:txBody>
      </p:sp>
      <p:sp>
        <p:nvSpPr>
          <p:cNvPr id="12" name="Rectangle 5"/>
          <p:cNvSpPr/>
          <p:nvPr/>
        </p:nvSpPr>
        <p:spPr>
          <a:xfrm>
            <a:off x="106536" y="97400"/>
            <a:ext cx="61144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The Corner Store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64488" y="2728624"/>
            <a:ext cx="8130291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pass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作动词，意为“传递；经过；路过”。当其作“传递”讲时，常构成短语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 sb.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to sb.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，意为“把某物传递给某人”。</a:t>
            </a:r>
          </a:p>
        </p:txBody>
      </p:sp>
      <p:sp>
        <p:nvSpPr>
          <p:cNvPr id="5" name="Rectangle 5"/>
          <p:cNvSpPr/>
          <p:nvPr/>
        </p:nvSpPr>
        <p:spPr>
          <a:xfrm>
            <a:off x="106536" y="97400"/>
            <a:ext cx="61144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The Corner Store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337942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504173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8392" y="2085896"/>
            <a:ext cx="8066630" cy="33462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根据汉语意思完成句子，每空一词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请把这些面包递给你的弟弟。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________ the bread ________ your brother.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同义句转换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you pass me the newspaper?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you pass ________ __________ ________ 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1623739" y="3100119"/>
            <a:ext cx="75052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pass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4271134" y="3123028"/>
            <a:ext cx="4411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2374265" y="4889783"/>
            <a:ext cx="519809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          newspaper        to             me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106536" y="97400"/>
            <a:ext cx="61144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The Corner Store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151185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28580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98858" y="1827862"/>
            <a:ext cx="8299235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 is some money.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这是一些钱。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88619" y="2803015"/>
            <a:ext cx="8109474" cy="33462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此句为倒装句，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引导倒装句的结构：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(1)“Here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＋主语．”该句中主语为名词，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动词的数由后面主语的单复数形式决定。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(2)“Here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＋主语＋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be.”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其中主语为人称代词，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动词在数上与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保持一致。例如：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 it is.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它在这儿。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830141" y="5290092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主语</a:t>
            </a:r>
          </a:p>
        </p:txBody>
      </p:sp>
      <p:sp>
        <p:nvSpPr>
          <p:cNvPr id="12" name="Rectangle 5"/>
          <p:cNvSpPr/>
          <p:nvPr/>
        </p:nvSpPr>
        <p:spPr>
          <a:xfrm>
            <a:off x="106536" y="97400"/>
            <a:ext cx="61144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The Corner Store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580304" y="1413658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75279" y="1579889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84383" y="2646754"/>
            <a:ext cx="8262528" cy="25958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这是四瓶牛奶。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________ four bottles of milk.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我们在这儿。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 ________ ________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8" name="矩形 28"/>
          <p:cNvSpPr>
            <a:spLocks noChangeArrowheads="1"/>
          </p:cNvSpPr>
          <p:nvPr/>
        </p:nvSpPr>
        <p:spPr bwMode="auto">
          <a:xfrm>
            <a:off x="758297" y="3404136"/>
            <a:ext cx="209390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Here           are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1496984" y="4744293"/>
            <a:ext cx="204177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we              are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106536" y="97400"/>
            <a:ext cx="61144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The Corner Store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679</Words>
  <Application>Microsoft Office PowerPoint</Application>
  <PresentationFormat>全屏显示(4:3)</PresentationFormat>
  <Paragraphs>102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288</cp:revision>
  <dcterms:created xsi:type="dcterms:W3CDTF">2018-02-07T00:47:00Z</dcterms:created>
  <dcterms:modified xsi:type="dcterms:W3CDTF">2023-01-16T13:32:52Z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33A337D3C3BC4D8A915B3B1A6191A257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