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09" r:id="rId2"/>
    <p:sldId id="339" r:id="rId3"/>
    <p:sldId id="360" r:id="rId4"/>
    <p:sldId id="340" r:id="rId5"/>
    <p:sldId id="359" r:id="rId6"/>
    <p:sldId id="343" r:id="rId7"/>
    <p:sldId id="342" r:id="rId8"/>
    <p:sldId id="345" r:id="rId9"/>
    <p:sldId id="346" r:id="rId10"/>
    <p:sldId id="347" r:id="rId11"/>
    <p:sldId id="348" r:id="rId12"/>
    <p:sldId id="356" r:id="rId13"/>
    <p:sldId id="350" r:id="rId14"/>
    <p:sldId id="351" r:id="rId15"/>
    <p:sldId id="358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D94C0D"/>
    <a:srgbClr val="AD60E6"/>
    <a:srgbClr val="0066CC"/>
    <a:srgbClr val="FF0000"/>
    <a:srgbClr val="000000"/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709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Tx/>
              <a:buNone/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Tx/>
              <a:buNone/>
              <a:defRPr sz="12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b="0" noProof="1"/>
            </a:lvl1pPr>
          </a:lstStyle>
          <a:p>
            <a:fld id="{A943A57E-6BED-4ABB-8F51-D1991521E034}" type="slidenum">
              <a:rPr altLang="zh-CN"/>
              <a:t>‹#›</a:t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3A57E-6BED-4ABB-8F51-D1991521E034}" type="slidenum">
              <a:rPr lang="en-US" altLang="zh-CN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409D3-962B-4015-B734-62E952226B57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58927-A55D-4F46-962C-FECCFDAD017B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585F8-BA2C-4AA0-9F11-257B2C9E7B37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CA58F-099D-42B7-89E3-978097CA6A14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7B5D73-94FD-472D-8259-041DE218399C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1DAE1-1B16-49C8-A3D5-EE2DCAC1D556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A1B32-E602-4616-9F44-C1F3BD3C784B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44F04-896B-4BD4-8834-CDA2E8BE24AE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B15B9-C1D8-4DA0-8947-FB53CAE25453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1FA74-801D-40F0-AEFA-E73F9FEEDCD6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4C85-6CA3-4E8E-BE0B-E15E8B63B02C}" type="slidenum">
              <a:rPr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Tx/>
              <a:buNone/>
              <a:defRPr sz="14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buFontTx/>
              <a:buNone/>
              <a:defRPr sz="1400" b="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z="1400" b="0" noProof="1"/>
            </a:lvl1pPr>
          </a:lstStyle>
          <a:p>
            <a:fld id="{CB9B8424-F3FA-4960-871A-A126B406B3C0}" type="slidenum">
              <a:rPr altLang="zh-CN"/>
              <a:t>‹#›</a:t>
            </a:fld>
            <a:endParaRPr lang="zh-CN" altLang="zh-CN"/>
          </a:p>
        </p:txBody>
      </p:sp>
      <p:grpSp>
        <p:nvGrpSpPr>
          <p:cNvPr id="1031" name="组合 13"/>
          <p:cNvGrpSpPr/>
          <p:nvPr userDrawn="1"/>
        </p:nvGrpSpPr>
        <p:grpSpPr bwMode="auto">
          <a:xfrm>
            <a:off x="0" y="0"/>
            <a:ext cx="9144000" cy="785813"/>
            <a:chOff x="0" y="-1"/>
            <a:chExt cx="9144000" cy="786135"/>
          </a:xfrm>
        </p:grpSpPr>
        <p:pic>
          <p:nvPicPr>
            <p:cNvPr id="1032" name="Picture 12"/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DED"/>
                </a:clrFrom>
                <a:clrTo>
                  <a:srgbClr val="FFFD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"/>
              <a:ext cx="4572000" cy="785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13"/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DED"/>
                </a:clrFrom>
                <a:clrTo>
                  <a:srgbClr val="FFFDE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-1"/>
              <a:ext cx="4572000" cy="786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084168" y="3757612"/>
            <a:ext cx="187325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第三课件</a:t>
            </a:r>
            <a:endParaRPr lang="zh-CN" altLang="en-US" sz="2800" dirty="0" smtClean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-16991" y="1268760"/>
            <a:ext cx="9160991" cy="1143000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defRPr/>
            </a:pPr>
            <a:r>
              <a:rPr lang="en-US" altLang="zh-CN" sz="6600" kern="0" dirty="0">
                <a:solidFill>
                  <a:srgbClr val="DF6D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Children’s </a:t>
            </a:r>
            <a:r>
              <a:rPr lang="en-US" altLang="zh-CN" sz="6600" kern="0" dirty="0" smtClean="0">
                <a:solidFill>
                  <a:srgbClr val="DF6D46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Day</a:t>
            </a:r>
            <a:endParaRPr lang="zh-CN" altLang="en-US" sz="6600" kern="0" dirty="0">
              <a:solidFill>
                <a:srgbClr val="DF6D46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4342" name="Picture 11" descr="C:\Users\Administrator\AppData\Roaming\Tencent\Users\1849363087\QQ\WinTemp\RichOle\D_7A3AI(((FCL2SV$[YS%)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411760"/>
            <a:ext cx="4254500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0" y="6021288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:\Users\Administrator\AppData\Roaming\Tencent\Users\540270310\QQ\WinTemp\RichOle\6}5RT%OXA_L~G7]@LK%$G[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"/>
            <a:ext cx="3786188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786188" y="1500188"/>
            <a:ext cx="535781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r>
              <a:rPr lang="en-US" altLang="zh-C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Children’s Day is also 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November. We watch lots of shows. Sometimes we dance and sing together. It’s interesting. 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C:\Users\Administrator\AppData\Roaming\Tencent\Users\540270310\QQ\WinTemp\RichOle\6M8ADAG5BOC(5$BP53JO}A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3786188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714750" y="1857375"/>
            <a:ext cx="542925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Thailand</a:t>
            </a:r>
            <a:r>
              <a:rPr lang="en-US" altLang="zh-C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Children’s Day is </a:t>
            </a: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January. We visit some public places. We go to the shopping mall or museum. We play games there. It’s fun.</a:t>
            </a:r>
            <a:endParaRPr lang="en-US" altLang="zh-CN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5"/>
          <p:cNvSpPr>
            <a:spLocks noChangeArrowheads="1"/>
          </p:cNvSpPr>
          <p:nvPr/>
        </p:nvSpPr>
        <p:spPr bwMode="auto">
          <a:xfrm>
            <a:off x="0" y="0"/>
            <a:ext cx="2987675" cy="79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guess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3850" y="1052513"/>
            <a:ext cx="86042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in November. Children have a carnival after school. They sing and play games in a big hall. It</a:t>
            </a:r>
            <a:r>
              <a:rPr lang="zh-CN" alt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zh-CN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very exciting. </a:t>
            </a:r>
            <a:endParaRPr lang="zh-CN" altLang="en-US" sz="3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矩形 3"/>
          <p:cNvSpPr>
            <a:spLocks noChangeArrowheads="1"/>
          </p:cNvSpPr>
          <p:nvPr/>
        </p:nvSpPr>
        <p:spPr bwMode="auto">
          <a:xfrm>
            <a:off x="684213" y="2781300"/>
            <a:ext cx="69834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Day in Canada</a:t>
            </a:r>
            <a:endParaRPr lang="zh-CN" alt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95288" y="3573463"/>
            <a:ext cx="84978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in January. The children visit some public places. They go to the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shopping mall and play games there. It’s fun.</a:t>
            </a:r>
            <a:endParaRPr lang="zh-CN" altLang="en-US" sz="3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0" name="矩形 3"/>
          <p:cNvSpPr>
            <a:spLocks noChangeArrowheads="1"/>
          </p:cNvSpPr>
          <p:nvPr/>
        </p:nvSpPr>
        <p:spPr bwMode="auto">
          <a:xfrm>
            <a:off x="755650" y="5805488"/>
            <a:ext cx="69834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Day in India</a:t>
            </a:r>
            <a:endParaRPr lang="zh-CN" altLang="en-US" sz="4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316" grpId="0"/>
      <p:bldP spid="5" grpId="0"/>
      <p:bldP spid="133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49" name="Group 37"/>
          <p:cNvGraphicFramePr>
            <a:graphicFrameLocks noGrp="1"/>
          </p:cNvGraphicFramePr>
          <p:nvPr/>
        </p:nvGraphicFramePr>
        <p:xfrm>
          <a:off x="285750" y="1000125"/>
          <a:ext cx="8215313" cy="4191001"/>
        </p:xfrm>
        <a:graphic>
          <a:graphicData uri="http://schemas.openxmlformats.org/drawingml/2006/table">
            <a:tbl>
              <a:tblPr/>
              <a:tblGrid>
                <a:gridCol w="1290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Which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When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What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How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June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a party</a:t>
                      </a: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sing, dance and eat some delicious food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November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have a carnival, play games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exciting 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November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watch shows, dance and sing 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interesting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January</a:t>
                      </a: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visit some public places, go to the shopping mall or museum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fun</a:t>
                      </a:r>
                      <a:endParaRPr kumimoji="0" lang="zh-CN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58" name="标题 5"/>
          <p:cNvSpPr>
            <a:spLocks noChangeArrowheads="1"/>
          </p:cNvSpPr>
          <p:nvPr/>
        </p:nvSpPr>
        <p:spPr bwMode="auto">
          <a:xfrm>
            <a:off x="0" y="0"/>
            <a:ext cx="3059113" cy="79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retell</a:t>
            </a:r>
            <a:endParaRPr lang="zh-CN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59" name="矩形 3"/>
          <p:cNvSpPr>
            <a:spLocks noChangeArrowheads="1"/>
          </p:cNvSpPr>
          <p:nvPr/>
        </p:nvSpPr>
        <p:spPr bwMode="auto">
          <a:xfrm>
            <a:off x="357188" y="5429250"/>
            <a:ext cx="85725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In _______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 Day is in _______. Children__________________.It’s_______.</a:t>
            </a:r>
            <a:endParaRPr lang="zh-CN" altLang="en-US" sz="32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660" name="Object 13"/>
          <p:cNvGraphicFramePr/>
          <p:nvPr/>
        </p:nvGraphicFramePr>
        <p:xfrm>
          <a:off x="428625" y="1571625"/>
          <a:ext cx="9350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0" r:id="rId3" imgW="2847975" imgH="2543175" progId="Picture.PicObj.1">
                  <p:embed/>
                </p:oleObj>
              </mc:Choice>
              <mc:Fallback>
                <p:oleObj r:id="rId3" imgW="2847975" imgH="2543175" progId="Picture.PicObj.1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571625"/>
                        <a:ext cx="93503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61" name="Picture 15" descr="C:\Users\Administrator\AppData\Roaming\Tencent\Users\540270310\QQ\WinTemp\RichOle\A8ECQL8SY4JW73SVC19Q`M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3357563"/>
            <a:ext cx="9350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2" name="Picture 16" descr="C:\Users\Administrator\Desktop\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5" y="2571750"/>
            <a:ext cx="9350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63" name="Picture 17" descr="C:\Users\Administrator\AppData\Roaming\Tencent\Users\540270310\QQ\WinTemp\RichOle\47BXR(LJCCLH4S04QYYQC{K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625" y="4429125"/>
            <a:ext cx="955675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5"/>
          <p:cNvSpPr>
            <a:spLocks noChangeArrowheads="1"/>
          </p:cNvSpPr>
          <p:nvPr/>
        </p:nvSpPr>
        <p:spPr bwMode="auto">
          <a:xfrm>
            <a:off x="0" y="0"/>
            <a:ext cx="2928938" cy="79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talk</a:t>
            </a:r>
            <a:endParaRPr lang="zh-CN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1" name="Picture 12" descr="C:\Users\lyz\Desktop\图片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65625"/>
            <a:ext cx="23574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365625"/>
            <a:ext cx="2357438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4221163"/>
            <a:ext cx="2000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365625"/>
            <a:ext cx="207168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矩形 12"/>
          <p:cNvSpPr>
            <a:spLocks noChangeArrowheads="1"/>
          </p:cNvSpPr>
          <p:nvPr/>
        </p:nvSpPr>
        <p:spPr bwMode="auto">
          <a:xfrm>
            <a:off x="323850" y="1341438"/>
            <a:ext cx="85725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Which country’s Children’s Day is your </a:t>
            </a:r>
          </a:p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favourite?     Why? </a:t>
            </a:r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6" name="矩形 13"/>
          <p:cNvSpPr>
            <a:spLocks noChangeArrowheads="1"/>
          </p:cNvSpPr>
          <p:nvPr/>
        </p:nvSpPr>
        <p:spPr bwMode="auto">
          <a:xfrm>
            <a:off x="250825" y="2636838"/>
            <a:ext cx="8642350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sz="3600">
                <a:solidFill>
                  <a:srgbClr val="0000FF"/>
                </a:solidFill>
              </a:rPr>
              <a:t> </a:t>
            </a: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Children’s Day  in… .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Because …</a:t>
            </a:r>
            <a:endParaRPr lang="zh-CN" alt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2627313" y="260350"/>
            <a:ext cx="7158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CC0000"/>
                </a:solidFill>
              </a:rPr>
              <a:t>Homework</a:t>
            </a:r>
            <a:endParaRPr lang="en-US" altLang="zh-CN" sz="4000" dirty="0"/>
          </a:p>
        </p:txBody>
      </p:sp>
      <p:pic>
        <p:nvPicPr>
          <p:cNvPr id="28675" name="Picture 4" descr="MCj0088956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80288" y="5084763"/>
            <a:ext cx="176371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971550" y="549275"/>
            <a:ext cx="7704138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32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45000"/>
              </a:lnSpc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endParaRPr lang="zh-CN" altLang="en-US" sz="36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893175" cy="43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9580" indent="-44958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read the passages three times.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Choose one to do: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Choose one of your </a:t>
            </a:r>
            <a:r>
              <a:rPr lang="en-US" altLang="zh-C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favourite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countries’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Children’s Day and describe it.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I like Children’s Day  in… . Because …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(2) Surf the Internet about one country’s Children’s Day and share it next class</a:t>
            </a:r>
            <a:r>
              <a:rPr lang="en-US" altLang="zh-CN" sz="3200" dirty="0" smtClean="0">
                <a:latin typeface="Times New Roman" panose="02020603050405020304" pitchFamily="18" charset="0"/>
              </a:rPr>
              <a:t>.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5"/>
          <p:cNvSpPr>
            <a:spLocks noChangeArrowheads="1"/>
          </p:cNvSpPr>
          <p:nvPr/>
        </p:nvSpPr>
        <p:spPr bwMode="auto">
          <a:xfrm>
            <a:off x="0" y="0"/>
            <a:ext cx="2857500" cy="79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talk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矩形 2"/>
          <p:cNvSpPr>
            <a:spLocks noChangeArrowheads="1"/>
          </p:cNvSpPr>
          <p:nvPr/>
        </p:nvSpPr>
        <p:spPr bwMode="auto">
          <a:xfrm>
            <a:off x="323850" y="1196975"/>
            <a:ext cx="86693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What do you do on Children’s Day?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395288" y="2060575"/>
            <a:ext cx="58880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 I …on Children’s Day.</a:t>
            </a:r>
            <a:endParaRPr lang="zh-CN" altLang="en-US" sz="40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Picture 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5286375"/>
            <a:ext cx="15128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3141663"/>
            <a:ext cx="2125663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51050" y="5286375"/>
            <a:ext cx="17287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214938"/>
            <a:ext cx="1847850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940425" y="5084763"/>
            <a:ext cx="1714500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28938" y="3141663"/>
            <a:ext cx="24352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86438" y="2997200"/>
            <a:ext cx="22415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矩形 11"/>
          <p:cNvSpPr>
            <a:spLocks noChangeArrowheads="1"/>
          </p:cNvSpPr>
          <p:nvPr/>
        </p:nvSpPr>
        <p:spPr bwMode="auto">
          <a:xfrm>
            <a:off x="7500938" y="5214938"/>
            <a:ext cx="457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>
                <a:solidFill>
                  <a:srgbClr val="D94C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endParaRPr lang="zh-CN" altLang="en-US" sz="6000">
              <a:solidFill>
                <a:srgbClr val="D94C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5"/>
          <p:cNvSpPr>
            <a:spLocks noChangeArrowheads="1"/>
          </p:cNvSpPr>
          <p:nvPr/>
        </p:nvSpPr>
        <p:spPr bwMode="auto">
          <a:xfrm>
            <a:off x="0" y="0"/>
            <a:ext cx="3143250" cy="79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 chant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矩形 2"/>
          <p:cNvSpPr>
            <a:spLocks noChangeArrowheads="1"/>
          </p:cNvSpPr>
          <p:nvPr/>
        </p:nvSpPr>
        <p:spPr bwMode="auto">
          <a:xfrm>
            <a:off x="0" y="1341438"/>
            <a:ext cx="814387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China,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Childen’s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Day is in June. </a:t>
            </a:r>
          </a:p>
          <a:p>
            <a:pPr eaLnBrk="1" hangingPunct="1"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have a party and eat nice f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  <a:p>
            <a:pPr eaLnBrk="1" hangingPunct="1"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sing, dance and we are c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l.</a:t>
            </a:r>
          </a:p>
          <a:p>
            <a:pPr eaLnBrk="1" hangingPunct="1"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go to the cinema and watch a   </a:t>
            </a:r>
          </a:p>
          <a:p>
            <a:pPr eaLnBrk="1" hangingPunct="1"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cart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pPr eaLnBrk="1" hangingPunct="1">
              <a:lnSpc>
                <a:spcPts val="5300"/>
              </a:lnSpc>
              <a:buFont typeface="Arial" panose="020B0604020202020204" pitchFamily="34" charset="0"/>
              <a:buNone/>
            </a:pP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see animals at the z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7" descr="C:\Users\Administrator\AppData\Roaming\Tencent\Users\540270310\QQ\WinTemp\RichOle\CFQ$1G0DQ1$Y{Y4D3S2}X]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0"/>
            <a:ext cx="1835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51725" y="1557338"/>
            <a:ext cx="1500188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9563" y="2708275"/>
            <a:ext cx="14986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037513" y="2924175"/>
            <a:ext cx="11064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http://images.517best.com/UploadFiles/images/s/20131024/81660347220131024160151617515581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00875" y="4500563"/>
            <a:ext cx="1714500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6" descr="C:\Documents and Settings\Administrator\桌面\6441-1105121056454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2063" y="5429250"/>
            <a:ext cx="17859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5"/>
          <p:cNvSpPr>
            <a:spLocks noChangeArrowheads="1"/>
          </p:cNvSpPr>
          <p:nvPr/>
        </p:nvSpPr>
        <p:spPr bwMode="auto">
          <a:xfrm>
            <a:off x="0" y="0"/>
            <a:ext cx="4714875" cy="79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and answer</a:t>
            </a:r>
            <a:endParaRPr lang="zh-CN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1"/>
          <p:cNvSpPr>
            <a:spLocks noChangeArrowheads="1"/>
          </p:cNvSpPr>
          <p:nvPr/>
        </p:nvSpPr>
        <p:spPr bwMode="auto">
          <a:xfrm>
            <a:off x="357188" y="1643063"/>
            <a:ext cx="73723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countries are there? </a:t>
            </a:r>
            <a:endParaRPr lang="en-US" altLang="zh-CN" sz="4400"/>
          </a:p>
        </p:txBody>
      </p:sp>
      <p:sp>
        <p:nvSpPr>
          <p:cNvPr id="17412" name="矩形 3"/>
          <p:cNvSpPr>
            <a:spLocks noChangeArrowheads="1"/>
          </p:cNvSpPr>
          <p:nvPr/>
        </p:nvSpPr>
        <p:spPr bwMode="auto">
          <a:xfrm>
            <a:off x="357188" y="3643313"/>
            <a:ext cx="3597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they?</a:t>
            </a:r>
            <a:endParaRPr lang="zh-CN" alt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5"/>
          <p:cNvSpPr>
            <a:spLocks noChangeArrowheads="1"/>
          </p:cNvSpPr>
          <p:nvPr/>
        </p:nvSpPr>
        <p:spPr bwMode="auto">
          <a:xfrm>
            <a:off x="0" y="0"/>
            <a:ext cx="4284663" cy="79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check</a:t>
            </a:r>
            <a:endParaRPr lang="zh-CN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 descr="C:\Documents and Settings\Administrator\桌面\1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143000"/>
            <a:ext cx="8069262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Documents and Settings\Administrator\桌面\19300001150142132740290165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1143000"/>
            <a:ext cx="72866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Documents and Settings\Administrator\桌面\15224534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1196975"/>
            <a:ext cx="758825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Users\Administrator\AppData\Roaming\Tencent\Users\540270310\QQ\WinTemp\RichOle\CFQ$1G0DQ1$Y{Y4D3S2}X]9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836613"/>
            <a:ext cx="5327650" cy="602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" descr="C:\Users\Administrator\AppData\Roaming\Tencent\Users\540270310\QQ\WinTemp\RichOle\E_0DD(YKLCIAFG8UTDJAL(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63713" y="760413"/>
            <a:ext cx="5545137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Administrator\桌面\2013101015103693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63" y="1214438"/>
            <a:ext cx="7215187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C:\Documents and Settings\Administrator\桌面\6ba7a244gbade249fef02&amp;69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88" y="928688"/>
            <a:ext cx="7215187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C:\Users\Administrator\AppData\Roaming\Tencent\Users\540270310\QQ\WinTemp\RichOle\6}5RT%OXA_L~G7]@LK%$G[D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24075" y="908050"/>
            <a:ext cx="5376863" cy="573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Documents and Settings\Administrator\桌面\16042912444395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00188" y="1143000"/>
            <a:ext cx="6357937" cy="518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Documents and Settings\Administrator\桌面\印度民-艺术的中心孩子唱歌-60546001_副本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50" y="928688"/>
            <a:ext cx="75723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" descr="C:\Users\Administrator\AppData\Roaming\Tencent\Users\540270310\QQ\WinTemp\RichOle\6M8ADAG5BOC(5$BP53JO}AX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979613" y="836613"/>
            <a:ext cx="5184775" cy="573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Documents and Settings\Administrator\桌面\CggYtFb3nRKAXTguAAGxdzGvVWo264_R_1024_1000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87450" y="981075"/>
            <a:ext cx="657225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://images.517best.com/UploadFiles/images/s/20120530/20120530111541370055028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00125" y="857250"/>
            <a:ext cx="6858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images.huanqiu.com/sarons/2013/08/e365309c2bee888e8f0db71d6926c088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23850" y="1000125"/>
            <a:ext cx="8351838" cy="545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xit" presetSubtype="4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3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ntr" presetSubtype="4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nodeType="withEffect">
                                  <p:stCondLst>
                                    <p:cond delay="5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xit" presetSubtype="10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3" presetClass="entr" presetSubtype="16" fill="hold" nodeType="withEffect">
                                  <p:stCondLst>
                                    <p:cond delay="5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5"/>
          <p:cNvSpPr>
            <a:spLocks noChangeArrowheads="1"/>
          </p:cNvSpPr>
          <p:nvPr/>
        </p:nvSpPr>
        <p:spPr bwMode="auto">
          <a:xfrm>
            <a:off x="0" y="0"/>
            <a:ext cx="3203575" cy="79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 check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7188" y="1428750"/>
            <a:ext cx="73723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countries are there? </a:t>
            </a:r>
            <a:endParaRPr lang="en-US" altLang="zh-CN" sz="4400" dirty="0"/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57188" y="3643313"/>
            <a:ext cx="35972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they?</a:t>
            </a:r>
            <a:endParaRPr lang="zh-CN" altLang="en-US" sz="4400" dirty="0"/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500063" y="2500313"/>
            <a:ext cx="61436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four countries.</a:t>
            </a:r>
            <a:endParaRPr lang="zh-CN" altLang="zh-CN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4" name="Text Box 16"/>
          <p:cNvSpPr txBox="1">
            <a:spLocks noChangeArrowheads="1"/>
          </p:cNvSpPr>
          <p:nvPr/>
        </p:nvSpPr>
        <p:spPr bwMode="auto">
          <a:xfrm>
            <a:off x="250825" y="4581525"/>
            <a:ext cx="88931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China, Canada, India and Thailand.</a:t>
            </a:r>
            <a:endParaRPr lang="zh-CN" altLang="zh-CN" sz="3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" grpId="0"/>
      <p:bldP spid="4" grpId="0"/>
      <p:bldP spid="6" grpId="0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5"/>
          <p:cNvSpPr>
            <a:spLocks noChangeArrowheads="1"/>
          </p:cNvSpPr>
          <p:nvPr/>
        </p:nvSpPr>
        <p:spPr bwMode="auto">
          <a:xfrm>
            <a:off x="0" y="0"/>
            <a:ext cx="3995738" cy="79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 in the form</a:t>
            </a:r>
            <a:endParaRPr lang="zh-CN" alt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" name="表格 1027"/>
          <p:cNvGraphicFramePr/>
          <p:nvPr/>
        </p:nvGraphicFramePr>
        <p:xfrm>
          <a:off x="0" y="1285875"/>
          <a:ext cx="9144000" cy="5553075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r>
                        <a:rPr lang="en-US" altLang="zh-CN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Which</a:t>
                      </a:r>
                      <a:endParaRPr lang="zh-CN" altLang="zh-CN" sz="32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575D1">
                        <a:alpha val="4313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r>
                        <a:rPr lang="en-US" altLang="zh-CN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When</a:t>
                      </a:r>
                      <a:endParaRPr lang="zh-CN" altLang="zh-CN" sz="32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>
                        <a:alpha val="4784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r>
                        <a:rPr lang="en-US" altLang="zh-CN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What</a:t>
                      </a:r>
                      <a:endParaRPr lang="zh-CN" altLang="zh-CN" sz="32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r>
                        <a:rPr lang="en-US" altLang="zh-CN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How</a:t>
                      </a:r>
                      <a:endParaRPr lang="zh-CN" altLang="zh-CN" sz="32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>
                        <a:alpha val="5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endParaRPr lang="zh-CN" altLang="zh-CN" sz="32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r>
                        <a:rPr lang="en-US" altLang="zh-CN" sz="32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June</a:t>
                      </a:r>
                      <a:endParaRPr lang="zh-CN" altLang="zh-CN" sz="32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endParaRPr lang="en-US" altLang="zh-CN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endParaRPr lang="en-US" altLang="zh-CN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r>
                        <a:rPr lang="en-US" altLang="zh-CN" sz="32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0300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endParaRPr lang="zh-CN" altLang="zh-CN" sz="32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endParaRPr lang="en-US" altLang="zh-CN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r>
                        <a:rPr lang="en-US" altLang="zh-CN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   </a:t>
                      </a:r>
                    </a:p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r>
                        <a:rPr lang="en-US" altLang="zh-CN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   </a:t>
                      </a:r>
                    </a:p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r>
                        <a:rPr lang="en-US" altLang="zh-CN" sz="2400" b="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en-US" altLang="zh-CN" sz="2400" b="0" dirty="0"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play games</a:t>
                      </a:r>
                      <a:endParaRPr lang="zh-CN" altLang="zh-CN" sz="24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endParaRPr lang="en-US" altLang="zh-CN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413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endParaRPr lang="zh-CN" altLang="zh-CN" sz="32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r>
                        <a:rPr lang="en-US" altLang="zh-CN" sz="32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November</a:t>
                      </a:r>
                      <a:endParaRPr lang="zh-CN" altLang="zh-CN" sz="32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endParaRPr lang="en-US" altLang="zh-CN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endParaRPr lang="en-US" altLang="zh-CN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5237"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endParaRPr lang="zh-CN" altLang="zh-CN" sz="3200" b="0" dirty="0"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endParaRPr lang="en-US" altLang="zh-CN" sz="3200" b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700"/>
                        </a:lnSpc>
                        <a:buNone/>
                      </a:pPr>
                      <a:endParaRPr lang="en-US" altLang="zh-CN" sz="24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lnSpc>
                          <a:spcPts val="2000"/>
                        </a:lnSpc>
                        <a:buNone/>
                      </a:pPr>
                      <a:r>
                        <a:rPr lang="en-US" altLang="zh-CN" sz="3200" b="0" dirty="0">
                          <a:solidFill>
                            <a:srgbClr val="006600"/>
                          </a:solidFill>
                          <a:latin typeface="Times New Roman" panose="02020603050405020304" pitchFamily="18" charset="0"/>
                          <a:ea typeface="微软雅黑" panose="020B0503020204020204" pitchFamily="34" charset="-122"/>
                        </a:rPr>
                        <a:t>fun</a:t>
                      </a:r>
                      <a:endParaRPr lang="zh-CN" altLang="zh-CN" sz="3200" b="0" dirty="0">
                        <a:solidFill>
                          <a:srgbClr val="006600"/>
                        </a:solidFill>
                        <a:latin typeface="Times New Roman" panose="02020603050405020304" pitchFamily="18" charset="0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000500" y="2286000"/>
            <a:ext cx="3071813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2800"/>
              </a:lnSpc>
              <a:spcAft>
                <a:spcPts val="0"/>
              </a:spcAft>
              <a:defRPr/>
            </a:pPr>
            <a:r>
              <a:rPr lang="en-US" sz="2400" b="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 party</a:t>
            </a:r>
            <a:r>
              <a:rPr lang="zh-CN" altLang="en-US" sz="2400" b="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sing, dance and eat some delicious food</a:t>
            </a:r>
            <a:endParaRPr lang="zh-CN" sz="2400" b="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00563" y="3500438"/>
            <a:ext cx="2198687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0" kern="100">
                <a:latin typeface="Times New Roman" panose="02020603050405020304"/>
                <a:cs typeface="Times New Roman" panose="02020603050405020304"/>
              </a:rPr>
              <a:t>have a carnival ,</a:t>
            </a:r>
            <a:endParaRPr lang="zh-CN" altLang="en-US" sz="2400" b="0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7740650" y="2636838"/>
            <a:ext cx="92868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zh-CN" sz="3200" b="0">
                <a:solidFill>
                  <a:srgbClr val="00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fun</a:t>
            </a:r>
            <a:endParaRPr lang="zh-CN" altLang="en-US" sz="3200" b="0">
              <a:solidFill>
                <a:srgbClr val="0066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08188" y="3786188"/>
            <a:ext cx="1900237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zh-CN" sz="3200" b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November</a:t>
            </a:r>
            <a:endParaRPr lang="zh-CN" altLang="zh-CN" sz="3200" b="0">
              <a:solidFill>
                <a:srgbClr val="0000F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88" name="矩形 9"/>
          <p:cNvSpPr>
            <a:spLocks noChangeArrowheads="1"/>
          </p:cNvSpPr>
          <p:nvPr/>
        </p:nvSpPr>
        <p:spPr bwMode="auto">
          <a:xfrm>
            <a:off x="7451725" y="3860800"/>
            <a:ext cx="16922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zh-CN" sz="3200" b="0">
                <a:solidFill>
                  <a:srgbClr val="00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exciting</a:t>
            </a:r>
            <a:endParaRPr lang="zh-CN" altLang="en-US" sz="3200" b="0">
              <a:solidFill>
                <a:srgbClr val="0066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4572000" y="4714875"/>
            <a:ext cx="29527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2600"/>
              </a:lnSpc>
              <a:buFont typeface="Arial" panose="020B0604020202020204" pitchFamily="34" charset="0"/>
              <a:buNone/>
            </a:pPr>
            <a:r>
              <a:rPr lang="en-US" alt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watch shows,</a:t>
            </a:r>
          </a:p>
          <a:p>
            <a:pPr eaLnBrk="1" hangingPunct="1">
              <a:lnSpc>
                <a:spcPts val="2600"/>
              </a:lnSpc>
              <a:buFont typeface="Arial" panose="020B0604020202020204" pitchFamily="34" charset="0"/>
              <a:buNone/>
            </a:pPr>
            <a:r>
              <a:rPr lang="en-US" altLang="zh-CN" sz="2400" b="0">
                <a:latin typeface="Times New Roman" panose="02020603050405020304" pitchFamily="18" charset="0"/>
                <a:ea typeface="微软雅黑" panose="020B0503020204020204" pitchFamily="34" charset="-122"/>
              </a:rPr>
              <a:t>dance and sing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7235825" y="4786313"/>
            <a:ext cx="1900238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en-US" altLang="zh-CN" sz="3200" b="0">
                <a:solidFill>
                  <a:srgbClr val="0066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interesting</a:t>
            </a:r>
            <a:endParaRPr lang="zh-CN" altLang="en-US" sz="3200" b="0">
              <a:solidFill>
                <a:srgbClr val="0066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143125" y="5715000"/>
            <a:ext cx="1606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January</a:t>
            </a:r>
            <a:endParaRPr lang="zh-CN" altLang="en-US" sz="3600" b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286125" y="5643563"/>
            <a:ext cx="45720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ts val="2700"/>
              </a:lnSpc>
              <a:buFont typeface="Arial" panose="020B0604020202020204" pitchFamily="34" charset="0"/>
              <a:buNone/>
            </a:pPr>
            <a:r>
              <a:rPr lang="en-US" alt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visit some public places, </a:t>
            </a:r>
          </a:p>
          <a:p>
            <a:pPr algn="ctr" eaLnBrk="1" hangingPunct="1">
              <a:lnSpc>
                <a:spcPts val="2700"/>
              </a:lnSpc>
              <a:buFont typeface="Arial" panose="020B0604020202020204" pitchFamily="34" charset="0"/>
              <a:buNone/>
            </a:pPr>
            <a:r>
              <a:rPr lang="en-US" alt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shopping mall </a:t>
            </a:r>
          </a:p>
          <a:p>
            <a:pPr algn="ctr" eaLnBrk="1" hangingPunct="1">
              <a:lnSpc>
                <a:spcPts val="2700"/>
              </a:lnSpc>
              <a:buFont typeface="Arial" panose="020B0604020202020204" pitchFamily="34" charset="0"/>
              <a:buNone/>
            </a:pPr>
            <a:r>
              <a:rPr lang="en-US" altLang="zh-CN" sz="2400" b="0">
                <a:latin typeface="Times New Roman" panose="02020603050405020304" pitchFamily="18" charset="0"/>
                <a:cs typeface="Times New Roman" panose="02020603050405020304" pitchFamily="18" charset="0"/>
              </a:rPr>
              <a:t>or museum</a:t>
            </a:r>
            <a:endParaRPr lang="en-US" altLang="zh-CN" sz="2400" b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20524" name="Object 13"/>
          <p:cNvGraphicFramePr/>
          <p:nvPr/>
        </p:nvGraphicFramePr>
        <p:xfrm>
          <a:off x="428625" y="2500313"/>
          <a:ext cx="93503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r:id="rId3" imgW="2847975" imgH="2543175" progId="Picture.PicObj.1">
                  <p:embed/>
                </p:oleObj>
              </mc:Choice>
              <mc:Fallback>
                <p:oleObj r:id="rId3" imgW="2847975" imgH="2543175" progId="Picture.PicObj.1">
                  <p:embed/>
                  <p:pic>
                    <p:nvPicPr>
                      <p:cNvPr id="0" name="Object 1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500313"/>
                        <a:ext cx="935038" cy="71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5" name="Picture 15" descr="C:\Users\Administrator\AppData\Roaming\Tencent\Users\540270310\QQ\WinTemp\RichOle\A8ECQL8SY4JW73SVC19Q`M9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5" y="4786313"/>
            <a:ext cx="935038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6" name="Picture 16" descr="C:\Users\Administrator\Desktop\C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625" y="3714750"/>
            <a:ext cx="935038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7" name="Picture 17" descr="C:\Users\Administrator\AppData\Roaming\Tencent\Users\540270310\QQ\WinTemp\RichOle\47BXR(LJCCLH4S04QYYQC{K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625" y="5929313"/>
            <a:ext cx="9556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088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C:\Users\Administrator\AppData\Roaming\Tencent\Users\540270310\QQ\WinTemp\RichOle\CFQ$1G0DQ1$Y{Y4D3S2}X]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2875"/>
            <a:ext cx="33845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3563938" y="1643063"/>
            <a:ext cx="5580062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Children’s day is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June. We have no classes. We have a party at school. We sing, dance and eat some delicious food at the party. It’s fun.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标题 5"/>
          <p:cNvSpPr>
            <a:spLocks noChangeArrowheads="1"/>
          </p:cNvSpPr>
          <p:nvPr/>
        </p:nvSpPr>
        <p:spPr bwMode="auto">
          <a:xfrm>
            <a:off x="0" y="0"/>
            <a:ext cx="2987675" cy="7921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read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C:\Users\Administrator\AppData\Roaming\Tencent\Users\540270310\QQ\WinTemp\RichOle\E_0DD(YKLCIAFG8UTDJAL(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3605213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643313" y="1714500"/>
            <a:ext cx="5214937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Children’s Day is </a:t>
            </a: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November.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have a carnival after school. We play games in a big hall. It’s very exciting. </a:t>
            </a:r>
            <a:endParaRPr lang="en-US" altLang="zh-C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Microsoft Office PowerPoint</Application>
  <PresentationFormat>全屏显示(4:3)</PresentationFormat>
  <Paragraphs>90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Picture.PicObj.1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2017-03-07T02:57:00Z</dcterms:created>
  <dcterms:modified xsi:type="dcterms:W3CDTF">2023-01-16T13:33:13Z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A99257FB38FC4739936A7290B0E88B4B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