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2259DCE-B7FD-4383-BA9E-1F94D8C91C7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AB22622-AD73-4980-9E32-288AAFD9F52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88067-573E-43D5-A3D5-0F58773D0558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24C63-DF51-4107-B56B-009DEF7193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24C63-DF51-4107-B56B-009DEF7193C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C3B2-EAA0-4FBB-AEC4-5802BEDA5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598C-29C9-4BB3-A1F0-BAAF442D8C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5125C-55AB-41AB-A65A-61ACCE48C3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C351-66AE-4825-8136-C786C6E536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4F75-1DB2-4FC2-A18F-EF010C9E7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3990-741A-489E-AA71-58CA482471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389A-7C50-436E-8A24-6E29227CD9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A34F-8A39-489C-8FE9-7613EB9786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871E-93B6-4770-ACDD-BE239E3B45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1FFD-1F25-4142-8301-0830CFBBC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E5BB7A49-7167-4DC3-B219-C8A5D9FE4A6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单圆角矩形 8"/>
          <p:cNvSpPr/>
          <p:nvPr/>
        </p:nvSpPr>
        <p:spPr>
          <a:xfrm>
            <a:off x="0" y="1124744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251075" y="1804194"/>
            <a:ext cx="3600450" cy="19050"/>
          </a:xfrm>
          <a:prstGeom prst="line">
            <a:avLst/>
          </a:prstGeom>
          <a:noFill/>
          <a:ln w="57150" cmpd="thinThick">
            <a:solidFill>
              <a:srgbClr val="8DD2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547664" y="2626742"/>
            <a:ext cx="730250" cy="7302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4613" y="1196752"/>
            <a:ext cx="718026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    </a:t>
            </a:r>
            <a:r>
              <a:rPr lang="zh-CN" altLang="en-US" sz="35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长方体和正方体的体积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27000" y="2708920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体 积 单 位 间 的 进 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358775" y="550863"/>
            <a:ext cx="7467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例</a:t>
            </a:r>
            <a:r>
              <a:rPr lang="en-US" altLang="zh-CN" sz="3200" b="1" dirty="0">
                <a:latin typeface="Times New Roman" panose="02020603050405020304" pitchFamily="18" charset="0"/>
              </a:rPr>
              <a:t>6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zh-CN" altLang="en-US" sz="2800" b="1" dirty="0">
                <a:latin typeface="Times New Roman" panose="02020603050405020304" pitchFamily="18" charset="0"/>
              </a:rPr>
              <a:t>求洗衣机包装箱的体积。</a:t>
            </a:r>
          </a:p>
        </p:txBody>
      </p:sp>
      <p:pic>
        <p:nvPicPr>
          <p:cNvPr id="16387" name="Picture 2" descr="C:\Users\lywang4\Desktop\5图片\5\64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54113" y="1111250"/>
            <a:ext cx="1804987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lywang4\Desktop\5图片\5\65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48588" y="790575"/>
            <a:ext cx="1204912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lywang4\Desktop\5图片\5\68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131763" y="3144838"/>
            <a:ext cx="1285876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lywang4\Desktop\5图片\5\675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29563" y="2478088"/>
            <a:ext cx="1071562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5500688" y="3843338"/>
            <a:ext cx="35004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80×50×90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</a:rPr>
              <a:t>360000</a:t>
            </a:r>
            <a:r>
              <a:rPr lang="zh-CN" altLang="en-US" sz="2800" b="1" dirty="0">
                <a:latin typeface="Times New Roman" panose="02020603050405020304" pitchFamily="18" charset="0"/>
              </a:rPr>
              <a:t>（立方厘米）</a:t>
            </a:r>
          </a:p>
        </p:txBody>
      </p:sp>
      <p:sp>
        <p:nvSpPr>
          <p:cNvPr id="16392" name="圆角矩形标注 9"/>
          <p:cNvSpPr>
            <a:spLocks noChangeArrowheads="1"/>
          </p:cNvSpPr>
          <p:nvPr/>
        </p:nvSpPr>
        <p:spPr bwMode="auto">
          <a:xfrm>
            <a:off x="4960938" y="1111250"/>
            <a:ext cx="2500312" cy="928688"/>
          </a:xfrm>
          <a:prstGeom prst="wedgeRoundRectCallout">
            <a:avLst>
              <a:gd name="adj1" fmla="val 59102"/>
              <a:gd name="adj2" fmla="val -220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Calibri" panose="020F0502020204030204" pitchFamily="34" charset="0"/>
              </a:rPr>
              <a:t>长、宽、高的单位是什么？</a:t>
            </a:r>
          </a:p>
        </p:txBody>
      </p:sp>
      <p:sp>
        <p:nvSpPr>
          <p:cNvPr id="16393" name="云形标注 11"/>
          <p:cNvSpPr>
            <a:spLocks noChangeArrowheads="1"/>
          </p:cNvSpPr>
          <p:nvPr/>
        </p:nvSpPr>
        <p:spPr bwMode="auto">
          <a:xfrm>
            <a:off x="4000500" y="2120900"/>
            <a:ext cx="4143375" cy="1000125"/>
          </a:xfrm>
          <a:prstGeom prst="cloudCallout">
            <a:avLst>
              <a:gd name="adj1" fmla="val 40708"/>
              <a:gd name="adj2" fmla="val 7452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3D69B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洗衣机包装箱的长是</a:t>
            </a:r>
            <a:r>
              <a:rPr lang="en-US" altLang="zh-CN" sz="2800" b="1" dirty="0">
                <a:latin typeface="Times New Roman" panose="02020603050405020304" pitchFamily="18" charset="0"/>
              </a:rPr>
              <a:t>80</a:t>
            </a:r>
            <a:r>
              <a:rPr lang="zh-CN" altLang="en-US" sz="2800" b="1" dirty="0">
                <a:latin typeface="Times New Roman" panose="02020603050405020304" pitchFamily="18" charset="0"/>
              </a:rPr>
              <a:t>厘米</a:t>
            </a:r>
            <a:r>
              <a:rPr lang="en-US" altLang="zh-CN" sz="2800" b="1" dirty="0">
                <a:latin typeface="宋体" panose="02010600030101010101" pitchFamily="2" charset="-122"/>
              </a:rPr>
              <a:t>……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6394" name="云形标注 12"/>
          <p:cNvSpPr>
            <a:spLocks noChangeArrowheads="1"/>
          </p:cNvSpPr>
          <p:nvPr/>
        </p:nvSpPr>
        <p:spPr bwMode="auto">
          <a:xfrm>
            <a:off x="944563" y="3090863"/>
            <a:ext cx="5643562" cy="1071562"/>
          </a:xfrm>
          <a:prstGeom prst="cloudCallout">
            <a:avLst>
              <a:gd name="adj1" fmla="val -48292"/>
              <a:gd name="adj2" fmla="val 7084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3D69B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也可以说洗衣机包装箱的长是</a:t>
            </a:r>
            <a:r>
              <a:rPr lang="en-US" altLang="zh-CN" sz="2800" b="1" dirty="0">
                <a:latin typeface="Times New Roman" panose="02020603050405020304" pitchFamily="18" charset="0"/>
              </a:rPr>
              <a:t>8</a:t>
            </a:r>
            <a:r>
              <a:rPr lang="zh-CN" altLang="en-US" sz="2800" b="1" dirty="0">
                <a:latin typeface="Times New Roman" panose="02020603050405020304" pitchFamily="18" charset="0"/>
              </a:rPr>
              <a:t>分米</a:t>
            </a:r>
            <a:r>
              <a:rPr lang="en-US" altLang="zh-CN" sz="2800" b="1" dirty="0">
                <a:latin typeface="宋体" panose="02010600030101010101" pitchFamily="2" charset="-122"/>
              </a:rPr>
              <a:t>……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pic>
        <p:nvPicPr>
          <p:cNvPr id="1030" name="Picture 6" descr="C:\Users\lywang4\Desktop\5图片\5\705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777163" y="5205413"/>
            <a:ext cx="10715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6" name="TextBox 8"/>
          <p:cNvSpPr txBox="1">
            <a:spLocks noChangeArrowheads="1"/>
          </p:cNvSpPr>
          <p:nvPr/>
        </p:nvSpPr>
        <p:spPr bwMode="auto">
          <a:xfrm>
            <a:off x="546100" y="4681538"/>
            <a:ext cx="49434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80</a:t>
            </a:r>
            <a:r>
              <a:rPr lang="zh-CN" altLang="en-US" sz="2400" b="1" dirty="0">
                <a:latin typeface="Times New Roman" panose="02020603050405020304" pitchFamily="18" charset="0"/>
              </a:rPr>
              <a:t>厘米＝ </a:t>
            </a:r>
            <a:r>
              <a:rPr lang="en-US" altLang="zh-CN" sz="2400" b="1" dirty="0">
                <a:latin typeface="Times New Roman" panose="02020603050405020304" pitchFamily="18" charset="0"/>
              </a:rPr>
              <a:t>8</a:t>
            </a:r>
            <a:r>
              <a:rPr lang="zh-CN" altLang="en-US" sz="2000" b="1" dirty="0">
                <a:latin typeface="Times New Roman" panose="02020603050405020304" pitchFamily="18" charset="0"/>
              </a:rPr>
              <a:t>分米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50</a:t>
            </a:r>
            <a:r>
              <a:rPr lang="zh-CN" altLang="en-US" sz="2400" b="1" dirty="0">
                <a:latin typeface="Times New Roman" panose="02020603050405020304" pitchFamily="18" charset="0"/>
              </a:rPr>
              <a:t>厘米＝ </a:t>
            </a: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000" b="1" dirty="0">
                <a:latin typeface="Times New Roman" panose="02020603050405020304" pitchFamily="18" charset="0"/>
              </a:rPr>
              <a:t>分米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90</a:t>
            </a:r>
            <a:r>
              <a:rPr lang="zh-CN" altLang="en-US" sz="2400" b="1" dirty="0">
                <a:latin typeface="Times New Roman" panose="02020603050405020304" pitchFamily="18" charset="0"/>
              </a:rPr>
              <a:t>厘米＝ </a:t>
            </a:r>
            <a:r>
              <a:rPr lang="en-US" altLang="zh-CN" sz="2400" b="1" dirty="0">
                <a:latin typeface="Times New Roman" panose="02020603050405020304" pitchFamily="18" charset="0"/>
              </a:rPr>
              <a:t>9</a:t>
            </a:r>
            <a:r>
              <a:rPr lang="zh-CN" altLang="en-US" sz="2000" b="1" dirty="0">
                <a:latin typeface="Times New Roman" panose="02020603050405020304" pitchFamily="18" charset="0"/>
              </a:rPr>
              <a:t>分米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8×5×9</a:t>
            </a:r>
            <a:r>
              <a:rPr lang="zh-CN" altLang="en-US" sz="2400" b="1" dirty="0">
                <a:latin typeface="Times New Roman" panose="02020603050405020304" pitchFamily="18" charset="0"/>
              </a:rPr>
              <a:t> ＝ </a:t>
            </a:r>
            <a:r>
              <a:rPr lang="en-US" altLang="zh-CN" sz="2400" b="1" dirty="0">
                <a:latin typeface="Times New Roman" panose="02020603050405020304" pitchFamily="18" charset="0"/>
              </a:rPr>
              <a:t>360</a:t>
            </a:r>
            <a:r>
              <a:rPr lang="zh-CN" altLang="en-US" sz="2400" b="1" dirty="0">
                <a:latin typeface="Times New Roman" panose="02020603050405020304" pitchFamily="18" charset="0"/>
              </a:rPr>
              <a:t>（立方分米）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6397" name="圆角矩形标注 10"/>
          <p:cNvSpPr>
            <a:spLocks noChangeArrowheads="1"/>
          </p:cNvSpPr>
          <p:nvPr/>
        </p:nvSpPr>
        <p:spPr bwMode="auto">
          <a:xfrm>
            <a:off x="4413250" y="5194300"/>
            <a:ext cx="3149600" cy="879475"/>
          </a:xfrm>
          <a:prstGeom prst="wedgeRoundRectCallout">
            <a:avLst>
              <a:gd name="adj1" fmla="val 59102"/>
              <a:gd name="adj2" fmla="val -220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latin typeface="Calibri" panose="020F0502020204030204" pitchFamily="34" charset="0"/>
                <a:sym typeface="宋体" panose="02010600030101010101" pitchFamily="2" charset="-122"/>
              </a:rPr>
              <a:t>哇，360000立方厘米等于360立方分米！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 bldLvl="0"/>
      <p:bldP spid="16393" grpId="0" bldLvl="0"/>
      <p:bldP spid="16394" grpId="0" bldLvl="0"/>
      <p:bldP spid="16397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1"/>
          <p:cNvSpPr txBox="1">
            <a:spLocks noChangeArrowheads="1"/>
          </p:cNvSpPr>
          <p:nvPr/>
        </p:nvSpPr>
        <p:spPr bwMode="auto">
          <a:xfrm>
            <a:off x="222250" y="1538288"/>
            <a:ext cx="728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pitchFamily="18" charset="0"/>
              </a:rPr>
              <a:t>1cm</a:t>
            </a:r>
            <a:r>
              <a:rPr lang="zh-CN" altLang="en-US">
                <a:latin typeface="Times New Roman" panose="02020603050405020304" pitchFamily="18" charset="0"/>
              </a:rPr>
              <a:t>³</a:t>
            </a:r>
          </a:p>
        </p:txBody>
      </p:sp>
      <p:grpSp>
        <p:nvGrpSpPr>
          <p:cNvPr id="22534" name="组合 17"/>
          <p:cNvGrpSpPr/>
          <p:nvPr/>
        </p:nvGrpSpPr>
        <p:grpSpPr bwMode="auto">
          <a:xfrm>
            <a:off x="1130300" y="1371600"/>
            <a:ext cx="2103438" cy="238125"/>
            <a:chOff x="1897" y="4694"/>
            <a:chExt cx="2080" cy="282"/>
          </a:xfrm>
        </p:grpSpPr>
        <p:sp>
          <p:nvSpPr>
            <p:cNvPr id="3" name="立方体 2"/>
            <p:cNvSpPr/>
            <p:nvPr/>
          </p:nvSpPr>
          <p:spPr>
            <a:xfrm>
              <a:off x="1897" y="4694"/>
              <a:ext cx="268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4" name="立方体 13"/>
            <p:cNvSpPr/>
            <p:nvPr/>
          </p:nvSpPr>
          <p:spPr>
            <a:xfrm>
              <a:off x="2100" y="4694"/>
              <a:ext cx="268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3" name="立方体 12"/>
            <p:cNvSpPr/>
            <p:nvPr/>
          </p:nvSpPr>
          <p:spPr>
            <a:xfrm>
              <a:off x="2297" y="4694"/>
              <a:ext cx="268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2" name="立方体 11"/>
            <p:cNvSpPr/>
            <p:nvPr/>
          </p:nvSpPr>
          <p:spPr>
            <a:xfrm>
              <a:off x="2501" y="4694"/>
              <a:ext cx="268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0" name="立方体 9"/>
            <p:cNvSpPr/>
            <p:nvPr/>
          </p:nvSpPr>
          <p:spPr>
            <a:xfrm>
              <a:off x="2707" y="4694"/>
              <a:ext cx="268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8" name="立方体 7"/>
            <p:cNvSpPr/>
            <p:nvPr/>
          </p:nvSpPr>
          <p:spPr>
            <a:xfrm>
              <a:off x="2905" y="4694"/>
              <a:ext cx="268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7" name="立方体 6"/>
            <p:cNvSpPr/>
            <p:nvPr/>
          </p:nvSpPr>
          <p:spPr>
            <a:xfrm>
              <a:off x="3110" y="4694"/>
              <a:ext cx="267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6" name="立方体 5"/>
            <p:cNvSpPr/>
            <p:nvPr/>
          </p:nvSpPr>
          <p:spPr>
            <a:xfrm>
              <a:off x="3299" y="4694"/>
              <a:ext cx="268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5" name="立方体 4"/>
            <p:cNvSpPr/>
            <p:nvPr/>
          </p:nvSpPr>
          <p:spPr>
            <a:xfrm>
              <a:off x="3504" y="4694"/>
              <a:ext cx="267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4" name="立方体 3"/>
            <p:cNvSpPr/>
            <p:nvPr/>
          </p:nvSpPr>
          <p:spPr>
            <a:xfrm>
              <a:off x="3709" y="4694"/>
              <a:ext cx="268" cy="28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  <p:sp>
        <p:nvSpPr>
          <p:cNvPr id="17422" name="TextBox 21"/>
          <p:cNvSpPr txBox="1">
            <a:spLocks noChangeArrowheads="1"/>
          </p:cNvSpPr>
          <p:nvPr/>
        </p:nvSpPr>
        <p:spPr bwMode="auto">
          <a:xfrm>
            <a:off x="1276350" y="1571625"/>
            <a:ext cx="13335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</a:rPr>
              <a:t>（    ）</a:t>
            </a:r>
            <a:r>
              <a:rPr lang="en-US" altLang="zh-CN">
                <a:latin typeface="Times New Roman" panose="02020603050405020304" pitchFamily="18" charset="0"/>
              </a:rPr>
              <a:t>cm</a:t>
            </a:r>
            <a:r>
              <a:rPr lang="zh-CN" altLang="en-US">
                <a:latin typeface="Times New Roman" panose="02020603050405020304" pitchFamily="18" charset="0"/>
              </a:rPr>
              <a:t>³</a:t>
            </a:r>
          </a:p>
        </p:txBody>
      </p:sp>
      <p:sp>
        <p:nvSpPr>
          <p:cNvPr id="17423" name="TextBox 21"/>
          <p:cNvSpPr txBox="1">
            <a:spLocks noChangeArrowheads="1"/>
          </p:cNvSpPr>
          <p:nvPr/>
        </p:nvSpPr>
        <p:spPr bwMode="auto">
          <a:xfrm>
            <a:off x="1498600" y="1571625"/>
            <a:ext cx="479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7424" name="TextBox 21"/>
          <p:cNvSpPr txBox="1">
            <a:spLocks noChangeArrowheads="1"/>
          </p:cNvSpPr>
          <p:nvPr/>
        </p:nvSpPr>
        <p:spPr bwMode="auto">
          <a:xfrm>
            <a:off x="615950" y="3273425"/>
            <a:ext cx="1611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</a:rPr>
              <a:t>（       ）</a:t>
            </a:r>
            <a:r>
              <a:rPr lang="en-US" altLang="zh-CN">
                <a:latin typeface="Times New Roman" panose="02020603050405020304" pitchFamily="18" charset="0"/>
              </a:rPr>
              <a:t>cm</a:t>
            </a:r>
            <a:r>
              <a:rPr lang="zh-CN" altLang="en-US">
                <a:latin typeface="Times New Roman" panose="02020603050405020304" pitchFamily="18" charset="0"/>
              </a:rPr>
              <a:t>³</a:t>
            </a:r>
          </a:p>
        </p:txBody>
      </p:sp>
      <p:sp>
        <p:nvSpPr>
          <p:cNvPr id="17425" name="TextBox 21"/>
          <p:cNvSpPr txBox="1">
            <a:spLocks noChangeArrowheads="1"/>
          </p:cNvSpPr>
          <p:nvPr/>
        </p:nvSpPr>
        <p:spPr bwMode="auto">
          <a:xfrm>
            <a:off x="881063" y="3273425"/>
            <a:ext cx="6715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</a:p>
        </p:txBody>
      </p:sp>
      <p:grpSp>
        <p:nvGrpSpPr>
          <p:cNvPr id="22549" name="组合 129"/>
          <p:cNvGrpSpPr/>
          <p:nvPr/>
        </p:nvGrpSpPr>
        <p:grpSpPr bwMode="auto">
          <a:xfrm>
            <a:off x="493713" y="2435225"/>
            <a:ext cx="2490787" cy="781050"/>
            <a:chOff x="465" y="6552"/>
            <a:chExt cx="2690" cy="913"/>
          </a:xfrm>
        </p:grpSpPr>
        <p:grpSp>
          <p:nvGrpSpPr>
            <p:cNvPr id="17427" name="组合 18"/>
            <p:cNvGrpSpPr/>
            <p:nvPr/>
          </p:nvGrpSpPr>
          <p:grpSpPr bwMode="auto">
            <a:xfrm>
              <a:off x="1075" y="6552"/>
              <a:ext cx="2080" cy="282"/>
              <a:chOff x="1897" y="4694"/>
              <a:chExt cx="2080" cy="282"/>
            </a:xfrm>
          </p:grpSpPr>
          <p:sp>
            <p:nvSpPr>
              <p:cNvPr id="20" name="立方体 19"/>
              <p:cNvSpPr/>
              <p:nvPr/>
            </p:nvSpPr>
            <p:spPr>
              <a:xfrm>
                <a:off x="1897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1" name="立方体 20"/>
              <p:cNvSpPr/>
              <p:nvPr/>
            </p:nvSpPr>
            <p:spPr>
              <a:xfrm>
                <a:off x="2100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2" name="立方体 21"/>
              <p:cNvSpPr/>
              <p:nvPr/>
            </p:nvSpPr>
            <p:spPr>
              <a:xfrm>
                <a:off x="2299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3" name="立方体 22"/>
              <p:cNvSpPr/>
              <p:nvPr/>
            </p:nvSpPr>
            <p:spPr>
              <a:xfrm>
                <a:off x="2503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4" name="立方体 23"/>
              <p:cNvSpPr/>
              <p:nvPr/>
            </p:nvSpPr>
            <p:spPr>
              <a:xfrm>
                <a:off x="2707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5" name="立方体 24"/>
              <p:cNvSpPr/>
              <p:nvPr/>
            </p:nvSpPr>
            <p:spPr>
              <a:xfrm>
                <a:off x="2905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6" name="立方体 25"/>
              <p:cNvSpPr/>
              <p:nvPr/>
            </p:nvSpPr>
            <p:spPr>
              <a:xfrm>
                <a:off x="310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7" name="立方体 26"/>
              <p:cNvSpPr/>
              <p:nvPr/>
            </p:nvSpPr>
            <p:spPr>
              <a:xfrm>
                <a:off x="3300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8" name="立方体 27"/>
              <p:cNvSpPr/>
              <p:nvPr/>
            </p:nvSpPr>
            <p:spPr>
              <a:xfrm>
                <a:off x="3504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9" name="立方体 28"/>
              <p:cNvSpPr/>
              <p:nvPr/>
            </p:nvSpPr>
            <p:spPr>
              <a:xfrm>
                <a:off x="3710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grpSp>
          <p:nvGrpSpPr>
            <p:cNvPr id="17438" name="组合 29"/>
            <p:cNvGrpSpPr/>
            <p:nvPr/>
          </p:nvGrpSpPr>
          <p:grpSpPr bwMode="auto">
            <a:xfrm>
              <a:off x="1005" y="6617"/>
              <a:ext cx="2080" cy="282"/>
              <a:chOff x="1897" y="4694"/>
              <a:chExt cx="2080" cy="282"/>
            </a:xfrm>
          </p:grpSpPr>
          <p:sp>
            <p:nvSpPr>
              <p:cNvPr id="31" name="立方体 30"/>
              <p:cNvSpPr/>
              <p:nvPr/>
            </p:nvSpPr>
            <p:spPr>
              <a:xfrm>
                <a:off x="1897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32" name="立方体 31"/>
              <p:cNvSpPr/>
              <p:nvPr/>
            </p:nvSpPr>
            <p:spPr>
              <a:xfrm>
                <a:off x="209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33" name="立方体 32"/>
              <p:cNvSpPr/>
              <p:nvPr/>
            </p:nvSpPr>
            <p:spPr>
              <a:xfrm>
                <a:off x="2298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34" name="立方体 33"/>
              <p:cNvSpPr/>
              <p:nvPr/>
            </p:nvSpPr>
            <p:spPr>
              <a:xfrm>
                <a:off x="2502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35" name="立方体 34"/>
              <p:cNvSpPr/>
              <p:nvPr/>
            </p:nvSpPr>
            <p:spPr>
              <a:xfrm>
                <a:off x="2706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36" name="立方体 35"/>
              <p:cNvSpPr/>
              <p:nvPr/>
            </p:nvSpPr>
            <p:spPr>
              <a:xfrm>
                <a:off x="2905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37" name="立方体 36"/>
              <p:cNvSpPr/>
              <p:nvPr/>
            </p:nvSpPr>
            <p:spPr>
              <a:xfrm>
                <a:off x="310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38" name="立方体 37"/>
              <p:cNvSpPr/>
              <p:nvPr/>
            </p:nvSpPr>
            <p:spPr>
              <a:xfrm>
                <a:off x="3299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39" name="立方体 38"/>
              <p:cNvSpPr/>
              <p:nvPr/>
            </p:nvSpPr>
            <p:spPr>
              <a:xfrm>
                <a:off x="3504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40" name="立方体 39"/>
              <p:cNvSpPr/>
              <p:nvPr/>
            </p:nvSpPr>
            <p:spPr>
              <a:xfrm>
                <a:off x="3709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grpSp>
          <p:nvGrpSpPr>
            <p:cNvPr id="17449" name="组合 40"/>
            <p:cNvGrpSpPr/>
            <p:nvPr/>
          </p:nvGrpSpPr>
          <p:grpSpPr bwMode="auto">
            <a:xfrm>
              <a:off x="928" y="6690"/>
              <a:ext cx="2080" cy="282"/>
              <a:chOff x="1897" y="4694"/>
              <a:chExt cx="2080" cy="282"/>
            </a:xfrm>
          </p:grpSpPr>
          <p:sp>
            <p:nvSpPr>
              <p:cNvPr id="42" name="立方体 41"/>
              <p:cNvSpPr/>
              <p:nvPr/>
            </p:nvSpPr>
            <p:spPr>
              <a:xfrm>
                <a:off x="1897" y="4693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43" name="立方体 42"/>
              <p:cNvSpPr/>
              <p:nvPr/>
            </p:nvSpPr>
            <p:spPr>
              <a:xfrm>
                <a:off x="2099" y="4693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44" name="立方体 43"/>
              <p:cNvSpPr/>
              <p:nvPr/>
            </p:nvSpPr>
            <p:spPr>
              <a:xfrm>
                <a:off x="2298" y="4693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45" name="立方体 44"/>
              <p:cNvSpPr/>
              <p:nvPr/>
            </p:nvSpPr>
            <p:spPr>
              <a:xfrm>
                <a:off x="2502" y="4693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46" name="立方体 45"/>
              <p:cNvSpPr/>
              <p:nvPr/>
            </p:nvSpPr>
            <p:spPr>
              <a:xfrm>
                <a:off x="2706" y="4693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47" name="立方体 46"/>
              <p:cNvSpPr/>
              <p:nvPr/>
            </p:nvSpPr>
            <p:spPr>
              <a:xfrm>
                <a:off x="2905" y="4693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48" name="立方体 47"/>
              <p:cNvSpPr/>
              <p:nvPr/>
            </p:nvSpPr>
            <p:spPr>
              <a:xfrm>
                <a:off x="3109" y="4693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49" name="立方体 48"/>
              <p:cNvSpPr/>
              <p:nvPr/>
            </p:nvSpPr>
            <p:spPr>
              <a:xfrm>
                <a:off x="3299" y="4693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50" name="立方体 49"/>
              <p:cNvSpPr/>
              <p:nvPr/>
            </p:nvSpPr>
            <p:spPr>
              <a:xfrm>
                <a:off x="3503" y="4693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51" name="立方体 50"/>
              <p:cNvSpPr/>
              <p:nvPr/>
            </p:nvSpPr>
            <p:spPr>
              <a:xfrm>
                <a:off x="3709" y="4693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grpSp>
          <p:nvGrpSpPr>
            <p:cNvPr id="17460" name="组合 51"/>
            <p:cNvGrpSpPr/>
            <p:nvPr/>
          </p:nvGrpSpPr>
          <p:grpSpPr bwMode="auto">
            <a:xfrm>
              <a:off x="865" y="6762"/>
              <a:ext cx="2080" cy="282"/>
              <a:chOff x="1897" y="4694"/>
              <a:chExt cx="2080" cy="282"/>
            </a:xfrm>
          </p:grpSpPr>
          <p:sp>
            <p:nvSpPr>
              <p:cNvPr id="53" name="立方体 52"/>
              <p:cNvSpPr/>
              <p:nvPr/>
            </p:nvSpPr>
            <p:spPr>
              <a:xfrm>
                <a:off x="1896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54" name="立方体 53"/>
              <p:cNvSpPr/>
              <p:nvPr/>
            </p:nvSpPr>
            <p:spPr>
              <a:xfrm>
                <a:off x="209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55" name="立方体 54"/>
              <p:cNvSpPr/>
              <p:nvPr/>
            </p:nvSpPr>
            <p:spPr>
              <a:xfrm>
                <a:off x="2298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56" name="立方体 55"/>
              <p:cNvSpPr/>
              <p:nvPr/>
            </p:nvSpPr>
            <p:spPr>
              <a:xfrm>
                <a:off x="2502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57" name="立方体 56"/>
              <p:cNvSpPr/>
              <p:nvPr/>
            </p:nvSpPr>
            <p:spPr>
              <a:xfrm>
                <a:off x="2707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58" name="立方体 57"/>
              <p:cNvSpPr/>
              <p:nvPr/>
            </p:nvSpPr>
            <p:spPr>
              <a:xfrm>
                <a:off x="2905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59" name="立方体 58"/>
              <p:cNvSpPr/>
              <p:nvPr/>
            </p:nvSpPr>
            <p:spPr>
              <a:xfrm>
                <a:off x="3110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60" name="立方体 59"/>
              <p:cNvSpPr/>
              <p:nvPr/>
            </p:nvSpPr>
            <p:spPr>
              <a:xfrm>
                <a:off x="329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61" name="立方体 60"/>
              <p:cNvSpPr/>
              <p:nvPr/>
            </p:nvSpPr>
            <p:spPr>
              <a:xfrm>
                <a:off x="3505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62" name="立方体 61"/>
              <p:cNvSpPr/>
              <p:nvPr/>
            </p:nvSpPr>
            <p:spPr>
              <a:xfrm>
                <a:off x="3710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grpSp>
          <p:nvGrpSpPr>
            <p:cNvPr id="17471" name="组合 62"/>
            <p:cNvGrpSpPr/>
            <p:nvPr/>
          </p:nvGrpSpPr>
          <p:grpSpPr bwMode="auto">
            <a:xfrm>
              <a:off x="802" y="6835"/>
              <a:ext cx="2080" cy="282"/>
              <a:chOff x="1897" y="4694"/>
              <a:chExt cx="2080" cy="282"/>
            </a:xfrm>
          </p:grpSpPr>
          <p:sp>
            <p:nvSpPr>
              <p:cNvPr id="64" name="立方体 63"/>
              <p:cNvSpPr/>
              <p:nvPr/>
            </p:nvSpPr>
            <p:spPr>
              <a:xfrm>
                <a:off x="1898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65" name="立方体 64"/>
              <p:cNvSpPr/>
              <p:nvPr/>
            </p:nvSpPr>
            <p:spPr>
              <a:xfrm>
                <a:off x="2100" y="4695"/>
                <a:ext cx="269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66" name="立方体 65"/>
              <p:cNvSpPr/>
              <p:nvPr/>
            </p:nvSpPr>
            <p:spPr>
              <a:xfrm>
                <a:off x="2299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67" name="立方体 66"/>
              <p:cNvSpPr/>
              <p:nvPr/>
            </p:nvSpPr>
            <p:spPr>
              <a:xfrm>
                <a:off x="2503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68" name="立方体 67"/>
              <p:cNvSpPr/>
              <p:nvPr/>
            </p:nvSpPr>
            <p:spPr>
              <a:xfrm>
                <a:off x="2707" y="4695"/>
                <a:ext cx="269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69" name="立方体 68"/>
              <p:cNvSpPr/>
              <p:nvPr/>
            </p:nvSpPr>
            <p:spPr>
              <a:xfrm>
                <a:off x="2906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70" name="立方体 69"/>
              <p:cNvSpPr/>
              <p:nvPr/>
            </p:nvSpPr>
            <p:spPr>
              <a:xfrm>
                <a:off x="3110" y="4695"/>
                <a:ext cx="269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71" name="立方体 70"/>
              <p:cNvSpPr/>
              <p:nvPr/>
            </p:nvSpPr>
            <p:spPr>
              <a:xfrm>
                <a:off x="3300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72" name="立方体 71"/>
              <p:cNvSpPr/>
              <p:nvPr/>
            </p:nvSpPr>
            <p:spPr>
              <a:xfrm>
                <a:off x="3504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73" name="立方体 72"/>
              <p:cNvSpPr/>
              <p:nvPr/>
            </p:nvSpPr>
            <p:spPr>
              <a:xfrm>
                <a:off x="3710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grpSp>
          <p:nvGrpSpPr>
            <p:cNvPr id="17482" name="组合 73"/>
            <p:cNvGrpSpPr/>
            <p:nvPr/>
          </p:nvGrpSpPr>
          <p:grpSpPr bwMode="auto">
            <a:xfrm>
              <a:off x="733" y="6900"/>
              <a:ext cx="2080" cy="282"/>
              <a:chOff x="1897" y="4694"/>
              <a:chExt cx="2080" cy="282"/>
            </a:xfrm>
          </p:grpSpPr>
          <p:sp>
            <p:nvSpPr>
              <p:cNvPr id="75" name="立方体 74"/>
              <p:cNvSpPr/>
              <p:nvPr/>
            </p:nvSpPr>
            <p:spPr>
              <a:xfrm>
                <a:off x="1896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76" name="立方体 75"/>
              <p:cNvSpPr/>
              <p:nvPr/>
            </p:nvSpPr>
            <p:spPr>
              <a:xfrm>
                <a:off x="2099" y="4695"/>
                <a:ext cx="269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77" name="立方体 76"/>
              <p:cNvSpPr/>
              <p:nvPr/>
            </p:nvSpPr>
            <p:spPr>
              <a:xfrm>
                <a:off x="2298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78" name="立方体 77"/>
              <p:cNvSpPr/>
              <p:nvPr/>
            </p:nvSpPr>
            <p:spPr>
              <a:xfrm>
                <a:off x="2502" y="4695"/>
                <a:ext cx="269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79" name="立方体 78"/>
              <p:cNvSpPr/>
              <p:nvPr/>
            </p:nvSpPr>
            <p:spPr>
              <a:xfrm>
                <a:off x="2707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80" name="立方体 79"/>
              <p:cNvSpPr/>
              <p:nvPr/>
            </p:nvSpPr>
            <p:spPr>
              <a:xfrm>
                <a:off x="2905" y="4695"/>
                <a:ext cx="269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81" name="立方体 80"/>
              <p:cNvSpPr/>
              <p:nvPr/>
            </p:nvSpPr>
            <p:spPr>
              <a:xfrm>
                <a:off x="3110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82" name="立方体 81"/>
              <p:cNvSpPr/>
              <p:nvPr/>
            </p:nvSpPr>
            <p:spPr>
              <a:xfrm>
                <a:off x="3299" y="4695"/>
                <a:ext cx="269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83" name="立方体 82"/>
              <p:cNvSpPr/>
              <p:nvPr/>
            </p:nvSpPr>
            <p:spPr>
              <a:xfrm>
                <a:off x="3505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84" name="立方体 83"/>
              <p:cNvSpPr/>
              <p:nvPr/>
            </p:nvSpPr>
            <p:spPr>
              <a:xfrm>
                <a:off x="3710" y="4695"/>
                <a:ext cx="267" cy="282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grpSp>
          <p:nvGrpSpPr>
            <p:cNvPr id="17493" name="组合 84"/>
            <p:cNvGrpSpPr/>
            <p:nvPr/>
          </p:nvGrpSpPr>
          <p:grpSpPr bwMode="auto">
            <a:xfrm>
              <a:off x="667" y="6973"/>
              <a:ext cx="2080" cy="282"/>
              <a:chOff x="1897" y="4694"/>
              <a:chExt cx="2080" cy="282"/>
            </a:xfrm>
          </p:grpSpPr>
          <p:sp>
            <p:nvSpPr>
              <p:cNvPr id="86" name="立方体 85"/>
              <p:cNvSpPr/>
              <p:nvPr/>
            </p:nvSpPr>
            <p:spPr>
              <a:xfrm>
                <a:off x="1897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87" name="立方体 86"/>
              <p:cNvSpPr/>
              <p:nvPr/>
            </p:nvSpPr>
            <p:spPr>
              <a:xfrm>
                <a:off x="2100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88" name="立方体 87"/>
              <p:cNvSpPr/>
              <p:nvPr/>
            </p:nvSpPr>
            <p:spPr>
              <a:xfrm>
                <a:off x="2298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89" name="立方体 88"/>
              <p:cNvSpPr/>
              <p:nvPr/>
            </p:nvSpPr>
            <p:spPr>
              <a:xfrm>
                <a:off x="2503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90" name="立方体 89"/>
              <p:cNvSpPr/>
              <p:nvPr/>
            </p:nvSpPr>
            <p:spPr>
              <a:xfrm>
                <a:off x="2707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91" name="立方体 90"/>
              <p:cNvSpPr/>
              <p:nvPr/>
            </p:nvSpPr>
            <p:spPr>
              <a:xfrm>
                <a:off x="2905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92" name="立方体 91"/>
              <p:cNvSpPr/>
              <p:nvPr/>
            </p:nvSpPr>
            <p:spPr>
              <a:xfrm>
                <a:off x="310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93" name="立方体 92"/>
              <p:cNvSpPr/>
              <p:nvPr/>
            </p:nvSpPr>
            <p:spPr>
              <a:xfrm>
                <a:off x="3300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94" name="立方体 93"/>
              <p:cNvSpPr/>
              <p:nvPr/>
            </p:nvSpPr>
            <p:spPr>
              <a:xfrm>
                <a:off x="3504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95" name="立方体 94"/>
              <p:cNvSpPr/>
              <p:nvPr/>
            </p:nvSpPr>
            <p:spPr>
              <a:xfrm>
                <a:off x="3709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grpSp>
          <p:nvGrpSpPr>
            <p:cNvPr id="17504" name="组合 95"/>
            <p:cNvGrpSpPr/>
            <p:nvPr/>
          </p:nvGrpSpPr>
          <p:grpSpPr bwMode="auto">
            <a:xfrm>
              <a:off x="591" y="7045"/>
              <a:ext cx="2080" cy="282"/>
              <a:chOff x="1897" y="4694"/>
              <a:chExt cx="2080" cy="282"/>
            </a:xfrm>
          </p:grpSpPr>
          <p:sp>
            <p:nvSpPr>
              <p:cNvPr id="97" name="立方体 96"/>
              <p:cNvSpPr/>
              <p:nvPr/>
            </p:nvSpPr>
            <p:spPr>
              <a:xfrm>
                <a:off x="1896" y="4695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98" name="立方体 97"/>
              <p:cNvSpPr/>
              <p:nvPr/>
            </p:nvSpPr>
            <p:spPr>
              <a:xfrm>
                <a:off x="2098" y="4695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99" name="立方体 98"/>
              <p:cNvSpPr/>
              <p:nvPr/>
            </p:nvSpPr>
            <p:spPr>
              <a:xfrm>
                <a:off x="2297" y="4695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00" name="立方体 99"/>
              <p:cNvSpPr/>
              <p:nvPr/>
            </p:nvSpPr>
            <p:spPr>
              <a:xfrm>
                <a:off x="2501" y="4695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01" name="立方体 100"/>
              <p:cNvSpPr/>
              <p:nvPr/>
            </p:nvSpPr>
            <p:spPr>
              <a:xfrm>
                <a:off x="2707" y="4695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02" name="立方体 101"/>
              <p:cNvSpPr/>
              <p:nvPr/>
            </p:nvSpPr>
            <p:spPr>
              <a:xfrm>
                <a:off x="2904" y="4695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03" name="立方体 102"/>
              <p:cNvSpPr/>
              <p:nvPr/>
            </p:nvSpPr>
            <p:spPr>
              <a:xfrm>
                <a:off x="3110" y="4695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04" name="立方体 103"/>
              <p:cNvSpPr/>
              <p:nvPr/>
            </p:nvSpPr>
            <p:spPr>
              <a:xfrm>
                <a:off x="3299" y="4695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05" name="立方体 104"/>
              <p:cNvSpPr/>
              <p:nvPr/>
            </p:nvSpPr>
            <p:spPr>
              <a:xfrm>
                <a:off x="3504" y="4695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06" name="立方体 105"/>
              <p:cNvSpPr/>
              <p:nvPr/>
            </p:nvSpPr>
            <p:spPr>
              <a:xfrm>
                <a:off x="3710" y="4695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grpSp>
          <p:nvGrpSpPr>
            <p:cNvPr id="17515" name="组合 106"/>
            <p:cNvGrpSpPr/>
            <p:nvPr/>
          </p:nvGrpSpPr>
          <p:grpSpPr bwMode="auto">
            <a:xfrm>
              <a:off x="534" y="7118"/>
              <a:ext cx="2080" cy="282"/>
              <a:chOff x="1897" y="4694"/>
              <a:chExt cx="2080" cy="282"/>
            </a:xfrm>
          </p:grpSpPr>
          <p:sp>
            <p:nvSpPr>
              <p:cNvPr id="108" name="立方体 107"/>
              <p:cNvSpPr/>
              <p:nvPr/>
            </p:nvSpPr>
            <p:spPr>
              <a:xfrm>
                <a:off x="1897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09" name="立方体 108"/>
              <p:cNvSpPr/>
              <p:nvPr/>
            </p:nvSpPr>
            <p:spPr>
              <a:xfrm>
                <a:off x="209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10" name="立方体 109"/>
              <p:cNvSpPr/>
              <p:nvPr/>
            </p:nvSpPr>
            <p:spPr>
              <a:xfrm>
                <a:off x="2298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11" name="立方体 110"/>
              <p:cNvSpPr/>
              <p:nvPr/>
            </p:nvSpPr>
            <p:spPr>
              <a:xfrm>
                <a:off x="2502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12" name="立方体 111"/>
              <p:cNvSpPr/>
              <p:nvPr/>
            </p:nvSpPr>
            <p:spPr>
              <a:xfrm>
                <a:off x="2706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13" name="立方体 112"/>
              <p:cNvSpPr/>
              <p:nvPr/>
            </p:nvSpPr>
            <p:spPr>
              <a:xfrm>
                <a:off x="2905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14" name="立方体 113"/>
              <p:cNvSpPr/>
              <p:nvPr/>
            </p:nvSpPr>
            <p:spPr>
              <a:xfrm>
                <a:off x="310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15" name="立方体 114"/>
              <p:cNvSpPr/>
              <p:nvPr/>
            </p:nvSpPr>
            <p:spPr>
              <a:xfrm>
                <a:off x="3299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16" name="立方体 115"/>
              <p:cNvSpPr/>
              <p:nvPr/>
            </p:nvSpPr>
            <p:spPr>
              <a:xfrm>
                <a:off x="3503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17" name="立方体 116"/>
              <p:cNvSpPr/>
              <p:nvPr/>
            </p:nvSpPr>
            <p:spPr>
              <a:xfrm>
                <a:off x="3709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grpSp>
          <p:nvGrpSpPr>
            <p:cNvPr id="17526" name="组合 117"/>
            <p:cNvGrpSpPr/>
            <p:nvPr/>
          </p:nvGrpSpPr>
          <p:grpSpPr bwMode="auto">
            <a:xfrm>
              <a:off x="465" y="7183"/>
              <a:ext cx="2080" cy="282"/>
              <a:chOff x="1897" y="4694"/>
              <a:chExt cx="2080" cy="282"/>
            </a:xfrm>
          </p:grpSpPr>
          <p:sp>
            <p:nvSpPr>
              <p:cNvPr id="119" name="立方体 118"/>
              <p:cNvSpPr/>
              <p:nvPr/>
            </p:nvSpPr>
            <p:spPr>
              <a:xfrm>
                <a:off x="1897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20" name="立方体 119"/>
              <p:cNvSpPr/>
              <p:nvPr/>
            </p:nvSpPr>
            <p:spPr>
              <a:xfrm>
                <a:off x="209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21" name="立方体 120"/>
              <p:cNvSpPr/>
              <p:nvPr/>
            </p:nvSpPr>
            <p:spPr>
              <a:xfrm>
                <a:off x="2298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22" name="立方体 121"/>
              <p:cNvSpPr/>
              <p:nvPr/>
            </p:nvSpPr>
            <p:spPr>
              <a:xfrm>
                <a:off x="2502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23" name="立方体 122"/>
              <p:cNvSpPr/>
              <p:nvPr/>
            </p:nvSpPr>
            <p:spPr>
              <a:xfrm>
                <a:off x="2706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24" name="立方体 123"/>
              <p:cNvSpPr/>
              <p:nvPr/>
            </p:nvSpPr>
            <p:spPr>
              <a:xfrm>
                <a:off x="2905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25" name="立方体 124"/>
              <p:cNvSpPr/>
              <p:nvPr/>
            </p:nvSpPr>
            <p:spPr>
              <a:xfrm>
                <a:off x="3109" y="4694"/>
                <a:ext cx="269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26" name="立方体 125"/>
              <p:cNvSpPr/>
              <p:nvPr/>
            </p:nvSpPr>
            <p:spPr>
              <a:xfrm>
                <a:off x="3299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27" name="立方体 126"/>
              <p:cNvSpPr/>
              <p:nvPr/>
            </p:nvSpPr>
            <p:spPr>
              <a:xfrm>
                <a:off x="3503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28" name="立方体 127"/>
              <p:cNvSpPr/>
              <p:nvPr/>
            </p:nvSpPr>
            <p:spPr>
              <a:xfrm>
                <a:off x="3709" y="4694"/>
                <a:ext cx="267" cy="284"/>
              </a:xfrm>
              <a:prstGeom prst="cub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</p:grpSp>
      <p:grpSp>
        <p:nvGrpSpPr>
          <p:cNvPr id="22660" name="组合 1443"/>
          <p:cNvGrpSpPr/>
          <p:nvPr/>
        </p:nvGrpSpPr>
        <p:grpSpPr bwMode="auto">
          <a:xfrm>
            <a:off x="5584825" y="1236663"/>
            <a:ext cx="2454275" cy="2382837"/>
            <a:chOff x="4528" y="4107"/>
            <a:chExt cx="2985" cy="2979"/>
          </a:xfrm>
        </p:grpSpPr>
        <p:sp>
          <p:nvSpPr>
            <p:cNvPr id="1356" name="立方体 1355"/>
            <p:cNvSpPr/>
            <p:nvPr/>
          </p:nvSpPr>
          <p:spPr>
            <a:xfrm>
              <a:off x="4528" y="4111"/>
              <a:ext cx="2985" cy="2971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cxnSp>
          <p:nvCxnSpPr>
            <p:cNvPr id="1357" name="直接连接符 1356"/>
            <p:cNvCxnSpPr/>
            <p:nvPr/>
          </p:nvCxnSpPr>
          <p:spPr>
            <a:xfrm flipH="1">
              <a:off x="4725" y="4845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8" name="直接连接符 1357"/>
            <p:cNvCxnSpPr/>
            <p:nvPr/>
          </p:nvCxnSpPr>
          <p:spPr>
            <a:xfrm flipH="1">
              <a:off x="4951" y="4845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7" name="直接连接符 1366"/>
            <p:cNvCxnSpPr/>
            <p:nvPr/>
          </p:nvCxnSpPr>
          <p:spPr>
            <a:xfrm rot="16200000" flipH="1">
              <a:off x="5656" y="3950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9" name="直接连接符 1368"/>
            <p:cNvCxnSpPr/>
            <p:nvPr/>
          </p:nvCxnSpPr>
          <p:spPr>
            <a:xfrm rot="16200000" flipH="1">
              <a:off x="5644" y="4176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0" name="直接连接符 1369"/>
            <p:cNvCxnSpPr/>
            <p:nvPr/>
          </p:nvCxnSpPr>
          <p:spPr>
            <a:xfrm rot="16200000" flipH="1">
              <a:off x="5644" y="4402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1" name="直接连接符 1370"/>
            <p:cNvCxnSpPr/>
            <p:nvPr/>
          </p:nvCxnSpPr>
          <p:spPr>
            <a:xfrm rot="16200000" flipH="1">
              <a:off x="5644" y="4599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2" name="直接连接符 1371"/>
            <p:cNvCxnSpPr/>
            <p:nvPr/>
          </p:nvCxnSpPr>
          <p:spPr>
            <a:xfrm rot="16200000" flipH="1">
              <a:off x="5656" y="4825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3" name="直接连接符 1372"/>
            <p:cNvCxnSpPr/>
            <p:nvPr/>
          </p:nvCxnSpPr>
          <p:spPr>
            <a:xfrm rot="16200000" flipH="1">
              <a:off x="5644" y="5051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4" name="直接连接符 1373"/>
            <p:cNvCxnSpPr/>
            <p:nvPr/>
          </p:nvCxnSpPr>
          <p:spPr>
            <a:xfrm rot="16200000" flipH="1">
              <a:off x="5644" y="5279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5" name="直接连接符 1374"/>
            <p:cNvCxnSpPr/>
            <p:nvPr/>
          </p:nvCxnSpPr>
          <p:spPr>
            <a:xfrm rot="16200000" flipH="1">
              <a:off x="5644" y="5506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6" name="直接连接符 1375"/>
            <p:cNvCxnSpPr/>
            <p:nvPr/>
          </p:nvCxnSpPr>
          <p:spPr>
            <a:xfrm rot="16200000" flipH="1">
              <a:off x="5644" y="5734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8" name="直接连接符 1377"/>
            <p:cNvCxnSpPr/>
            <p:nvPr/>
          </p:nvCxnSpPr>
          <p:spPr>
            <a:xfrm flipH="1">
              <a:off x="5179" y="4843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9" name="直接连接符 1378"/>
            <p:cNvCxnSpPr/>
            <p:nvPr/>
          </p:nvCxnSpPr>
          <p:spPr>
            <a:xfrm flipH="1">
              <a:off x="5405" y="4847"/>
              <a:ext cx="0" cy="2241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0" name="直接连接符 1379"/>
            <p:cNvCxnSpPr/>
            <p:nvPr/>
          </p:nvCxnSpPr>
          <p:spPr>
            <a:xfrm flipH="1">
              <a:off x="6100" y="4843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1" name="直接连接符 1380"/>
            <p:cNvCxnSpPr/>
            <p:nvPr/>
          </p:nvCxnSpPr>
          <p:spPr>
            <a:xfrm flipH="1">
              <a:off x="5632" y="4847"/>
              <a:ext cx="0" cy="2241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2" name="直接连接符 1381"/>
            <p:cNvCxnSpPr/>
            <p:nvPr/>
          </p:nvCxnSpPr>
          <p:spPr>
            <a:xfrm flipH="1">
              <a:off x="5874" y="4847"/>
              <a:ext cx="0" cy="2241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3" name="直接连接符 1382"/>
            <p:cNvCxnSpPr/>
            <p:nvPr/>
          </p:nvCxnSpPr>
          <p:spPr>
            <a:xfrm flipH="1">
              <a:off x="6327" y="4847"/>
              <a:ext cx="0" cy="2241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4" name="直接连接符 1383"/>
            <p:cNvCxnSpPr/>
            <p:nvPr/>
          </p:nvCxnSpPr>
          <p:spPr>
            <a:xfrm flipH="1">
              <a:off x="6553" y="4847"/>
              <a:ext cx="0" cy="2241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5" name="直接连接符 1384"/>
            <p:cNvCxnSpPr/>
            <p:nvPr/>
          </p:nvCxnSpPr>
          <p:spPr>
            <a:xfrm rot="16200000" flipH="1">
              <a:off x="6327" y="3053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6" name="直接连接符 1385"/>
            <p:cNvCxnSpPr/>
            <p:nvPr/>
          </p:nvCxnSpPr>
          <p:spPr>
            <a:xfrm rot="16200000" flipH="1">
              <a:off x="6238" y="3121"/>
              <a:ext cx="0" cy="223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7" name="直接连接符 1386"/>
            <p:cNvCxnSpPr/>
            <p:nvPr/>
          </p:nvCxnSpPr>
          <p:spPr>
            <a:xfrm rot="16200000" flipH="1">
              <a:off x="6171" y="3190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8" name="直接连接符 1387"/>
            <p:cNvCxnSpPr/>
            <p:nvPr/>
          </p:nvCxnSpPr>
          <p:spPr>
            <a:xfrm rot="16200000" flipH="1">
              <a:off x="6098" y="3255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9" name="直接连接符 1388"/>
            <p:cNvCxnSpPr/>
            <p:nvPr/>
          </p:nvCxnSpPr>
          <p:spPr>
            <a:xfrm rot="16200000" flipH="1">
              <a:off x="6024" y="3334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0" name="直接连接符 1389"/>
            <p:cNvCxnSpPr/>
            <p:nvPr/>
          </p:nvCxnSpPr>
          <p:spPr>
            <a:xfrm rot="16200000" flipH="1">
              <a:off x="5969" y="3401"/>
              <a:ext cx="0" cy="223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1" name="直接连接符 1390"/>
            <p:cNvCxnSpPr/>
            <p:nvPr/>
          </p:nvCxnSpPr>
          <p:spPr>
            <a:xfrm rot="16200000" flipH="1">
              <a:off x="5878" y="3479"/>
              <a:ext cx="0" cy="2240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2" name="直接连接符 1391"/>
            <p:cNvCxnSpPr/>
            <p:nvPr/>
          </p:nvCxnSpPr>
          <p:spPr>
            <a:xfrm rot="16200000" flipH="1">
              <a:off x="5826" y="3554"/>
              <a:ext cx="0" cy="223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3" name="直接连接符 1392"/>
            <p:cNvCxnSpPr/>
            <p:nvPr/>
          </p:nvCxnSpPr>
          <p:spPr>
            <a:xfrm rot="16200000" flipH="1">
              <a:off x="5738" y="3641"/>
              <a:ext cx="0" cy="223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0" name="直接连接符 1399"/>
            <p:cNvCxnSpPr/>
            <p:nvPr/>
          </p:nvCxnSpPr>
          <p:spPr>
            <a:xfrm flipH="1">
              <a:off x="4951" y="4113"/>
              <a:ext cx="680" cy="73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9" name="直接连接符 1408"/>
            <p:cNvCxnSpPr/>
            <p:nvPr/>
          </p:nvCxnSpPr>
          <p:spPr>
            <a:xfrm flipH="1">
              <a:off x="4725" y="4111"/>
              <a:ext cx="711" cy="73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0" name="直接连接符 1409"/>
            <p:cNvCxnSpPr/>
            <p:nvPr/>
          </p:nvCxnSpPr>
          <p:spPr>
            <a:xfrm flipH="1">
              <a:off x="5192" y="4109"/>
              <a:ext cx="682" cy="73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1" name="直接连接符 1410"/>
            <p:cNvCxnSpPr/>
            <p:nvPr/>
          </p:nvCxnSpPr>
          <p:spPr>
            <a:xfrm flipH="1">
              <a:off x="5401" y="4113"/>
              <a:ext cx="680" cy="73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2" name="直接连接符 1411"/>
            <p:cNvCxnSpPr/>
            <p:nvPr/>
          </p:nvCxnSpPr>
          <p:spPr>
            <a:xfrm flipH="1">
              <a:off x="5632" y="4113"/>
              <a:ext cx="680" cy="73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3" name="直接连接符 1412"/>
            <p:cNvCxnSpPr/>
            <p:nvPr/>
          </p:nvCxnSpPr>
          <p:spPr>
            <a:xfrm flipH="1">
              <a:off x="5872" y="4107"/>
              <a:ext cx="680" cy="73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4" name="直接连接符 1413"/>
            <p:cNvCxnSpPr/>
            <p:nvPr/>
          </p:nvCxnSpPr>
          <p:spPr>
            <a:xfrm flipH="1">
              <a:off x="6100" y="4107"/>
              <a:ext cx="680" cy="73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5" name="直接连接符 1414"/>
            <p:cNvCxnSpPr/>
            <p:nvPr/>
          </p:nvCxnSpPr>
          <p:spPr>
            <a:xfrm flipH="1">
              <a:off x="6327" y="4107"/>
              <a:ext cx="680" cy="73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6" name="直接连接符 1415"/>
            <p:cNvCxnSpPr/>
            <p:nvPr/>
          </p:nvCxnSpPr>
          <p:spPr>
            <a:xfrm flipH="1">
              <a:off x="6551" y="4111"/>
              <a:ext cx="707" cy="73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9" name="直接连接符 1418"/>
            <p:cNvCxnSpPr/>
            <p:nvPr/>
          </p:nvCxnSpPr>
          <p:spPr>
            <a:xfrm flipH="1">
              <a:off x="7443" y="4182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0" name="直接连接符 1419"/>
            <p:cNvCxnSpPr/>
            <p:nvPr/>
          </p:nvCxnSpPr>
          <p:spPr>
            <a:xfrm flipH="1">
              <a:off x="7220" y="4383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1" name="直接连接符 1420"/>
            <p:cNvCxnSpPr/>
            <p:nvPr/>
          </p:nvCxnSpPr>
          <p:spPr>
            <a:xfrm flipH="1">
              <a:off x="7295" y="4329"/>
              <a:ext cx="0" cy="2241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2" name="直接连接符 1421"/>
            <p:cNvCxnSpPr/>
            <p:nvPr/>
          </p:nvCxnSpPr>
          <p:spPr>
            <a:xfrm flipH="1">
              <a:off x="7360" y="4244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3" name="直接连接符 1422"/>
            <p:cNvCxnSpPr/>
            <p:nvPr/>
          </p:nvCxnSpPr>
          <p:spPr>
            <a:xfrm flipH="1">
              <a:off x="7146" y="4458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4" name="直接连接符 1423"/>
            <p:cNvCxnSpPr/>
            <p:nvPr/>
          </p:nvCxnSpPr>
          <p:spPr>
            <a:xfrm flipH="1">
              <a:off x="7092" y="4534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5" name="直接连接符 1424"/>
            <p:cNvCxnSpPr/>
            <p:nvPr/>
          </p:nvCxnSpPr>
          <p:spPr>
            <a:xfrm flipH="1">
              <a:off x="7007" y="4609"/>
              <a:ext cx="0" cy="2241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6" name="直接连接符 1425"/>
            <p:cNvCxnSpPr/>
            <p:nvPr/>
          </p:nvCxnSpPr>
          <p:spPr>
            <a:xfrm flipH="1">
              <a:off x="6949" y="4673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7" name="直接连接符 1426"/>
            <p:cNvCxnSpPr/>
            <p:nvPr/>
          </p:nvCxnSpPr>
          <p:spPr>
            <a:xfrm flipH="1">
              <a:off x="6860" y="4764"/>
              <a:ext cx="0" cy="2239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8" name="直接连接符 1427"/>
            <p:cNvCxnSpPr/>
            <p:nvPr/>
          </p:nvCxnSpPr>
          <p:spPr>
            <a:xfrm flipV="1">
              <a:off x="6779" y="4347"/>
              <a:ext cx="726" cy="724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6" name="直接连接符 1435"/>
            <p:cNvCxnSpPr/>
            <p:nvPr/>
          </p:nvCxnSpPr>
          <p:spPr>
            <a:xfrm flipV="1">
              <a:off x="6777" y="4573"/>
              <a:ext cx="726" cy="72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7" name="直接连接符 1436"/>
            <p:cNvCxnSpPr/>
            <p:nvPr/>
          </p:nvCxnSpPr>
          <p:spPr>
            <a:xfrm flipV="1">
              <a:off x="6787" y="4802"/>
              <a:ext cx="726" cy="724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8" name="直接连接符 1437"/>
            <p:cNvCxnSpPr/>
            <p:nvPr/>
          </p:nvCxnSpPr>
          <p:spPr>
            <a:xfrm flipV="1">
              <a:off x="6779" y="5000"/>
              <a:ext cx="726" cy="724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9" name="直接连接符 1438"/>
            <p:cNvCxnSpPr/>
            <p:nvPr/>
          </p:nvCxnSpPr>
          <p:spPr>
            <a:xfrm flipV="1">
              <a:off x="6787" y="5214"/>
              <a:ext cx="726" cy="72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0" name="直接连接符 1439"/>
            <p:cNvCxnSpPr/>
            <p:nvPr/>
          </p:nvCxnSpPr>
          <p:spPr>
            <a:xfrm flipV="1">
              <a:off x="6777" y="5451"/>
              <a:ext cx="726" cy="724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1" name="直接连接符 1440"/>
            <p:cNvCxnSpPr/>
            <p:nvPr/>
          </p:nvCxnSpPr>
          <p:spPr>
            <a:xfrm flipV="1">
              <a:off x="6787" y="5677"/>
              <a:ext cx="726" cy="724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2" name="直接连接符 1441"/>
            <p:cNvCxnSpPr/>
            <p:nvPr/>
          </p:nvCxnSpPr>
          <p:spPr>
            <a:xfrm flipV="1">
              <a:off x="6768" y="5903"/>
              <a:ext cx="726" cy="72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3" name="直接连接符 1442"/>
            <p:cNvCxnSpPr/>
            <p:nvPr/>
          </p:nvCxnSpPr>
          <p:spPr>
            <a:xfrm flipV="1">
              <a:off x="6768" y="6137"/>
              <a:ext cx="726" cy="726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93" name="立方体 1447"/>
          <p:cNvSpPr>
            <a:spLocks noChangeArrowheads="1"/>
          </p:cNvSpPr>
          <p:nvPr/>
        </p:nvSpPr>
        <p:spPr bwMode="auto">
          <a:xfrm>
            <a:off x="452438" y="1371600"/>
            <a:ext cx="246062" cy="238125"/>
          </a:xfrm>
          <a:prstGeom prst="cube">
            <a:avLst>
              <a:gd name="adj" fmla="val 25000"/>
            </a:avLst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A2A1"/>
                    </a:gs>
                    <a:gs pos="35001">
                      <a:srgbClr val="FFBEBD"/>
                    </a:gs>
                    <a:gs pos="100000">
                      <a:srgbClr val="FFE5E5"/>
                    </a:gs>
                  </a:gsLst>
                  <a:lin ang="162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594" name="TextBox 21"/>
          <p:cNvSpPr txBox="1">
            <a:spLocks noChangeArrowheads="1"/>
          </p:cNvSpPr>
          <p:nvPr/>
        </p:nvSpPr>
        <p:spPr bwMode="auto">
          <a:xfrm>
            <a:off x="5680075" y="3638550"/>
            <a:ext cx="22637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</a:rPr>
              <a:t>（            ）</a:t>
            </a:r>
            <a:r>
              <a:rPr lang="en-US" altLang="zh-CN">
                <a:latin typeface="Times New Roman" panose="02020603050405020304" pitchFamily="18" charset="0"/>
              </a:rPr>
              <a:t>cm</a:t>
            </a:r>
            <a:r>
              <a:rPr lang="zh-CN" altLang="en-US">
                <a:latin typeface="Times New Roman" panose="02020603050405020304" pitchFamily="18" charset="0"/>
              </a:rPr>
              <a:t>³</a:t>
            </a:r>
          </a:p>
        </p:txBody>
      </p:sp>
      <p:sp>
        <p:nvSpPr>
          <p:cNvPr id="17595" name="TextBox 21"/>
          <p:cNvSpPr txBox="1">
            <a:spLocks noChangeArrowheads="1"/>
          </p:cNvSpPr>
          <p:nvPr/>
        </p:nvSpPr>
        <p:spPr bwMode="auto">
          <a:xfrm>
            <a:off x="5932488" y="3638550"/>
            <a:ext cx="1035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10000</a:t>
            </a:r>
          </a:p>
        </p:txBody>
      </p:sp>
      <p:sp>
        <p:nvSpPr>
          <p:cNvPr id="17596" name="TextBox 21"/>
          <p:cNvSpPr txBox="1">
            <a:spLocks noChangeArrowheads="1"/>
          </p:cNvSpPr>
          <p:nvPr/>
        </p:nvSpPr>
        <p:spPr bwMode="auto">
          <a:xfrm>
            <a:off x="635000" y="549275"/>
            <a:ext cx="5381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立方分米等于多少立方厘米？</a:t>
            </a:r>
          </a:p>
        </p:txBody>
      </p:sp>
      <p:sp>
        <p:nvSpPr>
          <p:cNvPr id="17597" name="矩形 1452"/>
          <p:cNvSpPr>
            <a:spLocks noChangeArrowheads="1"/>
          </p:cNvSpPr>
          <p:nvPr/>
        </p:nvSpPr>
        <p:spPr bwMode="auto">
          <a:xfrm>
            <a:off x="2355850" y="4111625"/>
            <a:ext cx="35925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5B3D7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立方分米</a:t>
            </a:r>
            <a:r>
              <a:rPr lang="en-US" altLang="zh-CN" sz="2400" b="1" dirty="0">
                <a:latin typeface="Times New Roman" panose="02020603050405020304" pitchFamily="18" charset="0"/>
              </a:rPr>
              <a:t>=1000</a:t>
            </a:r>
            <a:r>
              <a:rPr lang="zh-CN" altLang="en-US" sz="2400" b="1" dirty="0">
                <a:latin typeface="Times New Roman" panose="02020603050405020304" pitchFamily="18" charset="0"/>
              </a:rPr>
              <a:t>立方厘米</a:t>
            </a:r>
          </a:p>
        </p:txBody>
      </p:sp>
      <p:sp>
        <p:nvSpPr>
          <p:cNvPr id="17598" name="矩形 1"/>
          <p:cNvSpPr>
            <a:spLocks noChangeArrowheads="1"/>
          </p:cNvSpPr>
          <p:nvPr/>
        </p:nvSpPr>
        <p:spPr bwMode="auto">
          <a:xfrm>
            <a:off x="1855788" y="5848350"/>
            <a:ext cx="35909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5B3D7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立方分米</a:t>
            </a:r>
            <a:r>
              <a:rPr lang="en-US" altLang="zh-CN" sz="2400" b="1" dirty="0">
                <a:latin typeface="Times New Roman" panose="02020603050405020304" pitchFamily="18" charset="0"/>
              </a:rPr>
              <a:t>=1000</a:t>
            </a:r>
            <a:r>
              <a:rPr lang="zh-CN" altLang="en-US" sz="2400" b="1" dirty="0">
                <a:latin typeface="Times New Roman" panose="02020603050405020304" pitchFamily="18" charset="0"/>
              </a:rPr>
              <a:t>立方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厘米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7599" name="TextBox 21"/>
          <p:cNvSpPr txBox="1">
            <a:spLocks noChangeArrowheads="1"/>
          </p:cNvSpPr>
          <p:nvPr/>
        </p:nvSpPr>
        <p:spPr bwMode="auto">
          <a:xfrm>
            <a:off x="896938" y="4640263"/>
            <a:ext cx="5381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立方米等于多少立方分米？</a:t>
            </a:r>
          </a:p>
        </p:txBody>
      </p:sp>
      <p:pic>
        <p:nvPicPr>
          <p:cNvPr id="172" name="Picture 6" descr="C:\Users\lywang4\Desktop\5图片\5\10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1588" y="4783138"/>
            <a:ext cx="1601787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01" name="圆角矩形标注 172"/>
          <p:cNvSpPr>
            <a:spLocks noChangeArrowheads="1"/>
          </p:cNvSpPr>
          <p:nvPr/>
        </p:nvSpPr>
        <p:spPr bwMode="auto">
          <a:xfrm>
            <a:off x="3867150" y="5159375"/>
            <a:ext cx="3382963" cy="485775"/>
          </a:xfrm>
          <a:prstGeom prst="wedgeRoundRectCallout">
            <a:avLst>
              <a:gd name="adj1" fmla="val 55398"/>
              <a:gd name="adj2" fmla="val -1563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AC09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Calibri" panose="020F0502020204030204" pitchFamily="34" charset="0"/>
              </a:rPr>
              <a:t>说说你是怎么知道的？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22" grpId="0"/>
      <p:bldP spid="17423" grpId="0"/>
      <p:bldP spid="17424" grpId="0"/>
      <p:bldP spid="17425" grpId="0"/>
      <p:bldP spid="17593" grpId="0" bldLvl="0"/>
      <p:bldP spid="17594" grpId="0"/>
      <p:bldP spid="17595" grpId="0"/>
      <p:bldP spid="17596" grpId="0"/>
      <p:bldP spid="17597" grpId="0" bldLvl="0"/>
      <p:bldP spid="17598" grpId="0" bldLvl="0"/>
      <p:bldP spid="17599" grpId="0"/>
      <p:bldP spid="17601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全屏显示(4:3)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8</cp:revision>
  <dcterms:created xsi:type="dcterms:W3CDTF">2017-01-21T06:37:00Z</dcterms:created>
  <dcterms:modified xsi:type="dcterms:W3CDTF">2023-01-16T13:33:39Z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669EA2A6E86346289C9632DEC4B5FD13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