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7" r:id="rId2"/>
    <p:sldId id="280" r:id="rId3"/>
    <p:sldId id="281" r:id="rId4"/>
    <p:sldId id="286" r:id="rId5"/>
    <p:sldId id="288" r:id="rId6"/>
    <p:sldId id="289" r:id="rId7"/>
    <p:sldId id="282" r:id="rId8"/>
    <p:sldId id="287" r:id="rId9"/>
    <p:sldId id="283" r:id="rId10"/>
    <p:sldId id="284" r:id="rId11"/>
    <p:sldId id="290" r:id="rId12"/>
    <p:sldId id="285" r:id="rId13"/>
    <p:sldId id="296" r:id="rId14"/>
    <p:sldId id="293" r:id="rId15"/>
    <p:sldId id="294" r:id="rId16"/>
    <p:sldId id="266" r:id="rId17"/>
    <p:sldId id="265" r:id="rId18"/>
    <p:sldId id="295" r:id="rId19"/>
    <p:sldId id="26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ECFF"/>
    <a:srgbClr val="0099FF"/>
    <a:srgbClr val="00FF00"/>
    <a:srgbClr val="00FFFF"/>
    <a:srgbClr val="0080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7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w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AB3F19CD-59F9-48EF-A141-48B255A2CD7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19CD-59F9-48EF-A141-48B255A2CD75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8E99DB-3ECB-4EDF-8F4B-927F759885D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5889-17F0-4EA6-837A-0202CA513EF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7EED67-C782-46DA-ABAF-6A9B3D414F87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4F8E59-7FFF-40CA-83B5-7C74E9D09C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87A526-F080-4CCF-AB3A-9FED429AF1F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1AA9D-7D42-4600-8754-F1252A4DA74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AA7E-EC8F-45EC-A630-BF76682A4A4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3AE523-536F-425B-8060-3080641F68E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22E5D2-2CBE-46A0-8B10-250F97F3963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6AF4-D1A6-4798-9173-A10ACD9E4EE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FE10BD-965A-41E0-9B57-58E47170542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82F7C9-E646-4252-80A9-A2D9B44A2D67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95A500-DCCA-425F-BDF9-37CF4618876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jpeg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8.GI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e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9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GIF"/><Relationship Id="rId4" Type="http://schemas.openxmlformats.org/officeDocument/2006/relationships/image" Target="../media/image31.wmf"/><Relationship Id="rId9" Type="http://schemas.openxmlformats.org/officeDocument/2006/relationships/image" Target="../media/image3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672935" y="505353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4136" y="2059335"/>
            <a:ext cx="72250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kern="10" dirty="0" smtClean="0">
                <a:ln w="9525">
                  <a:noFill/>
                  <a:round/>
                </a:ln>
                <a:solidFill>
                  <a:srgbClr val="C00000"/>
                </a:solidFill>
                <a:latin typeface="华康海报体W12(P)" pitchFamily="82" charset="-122"/>
                <a:ea typeface="华康海报体W12(P)" pitchFamily="82" charset="-122"/>
              </a:rPr>
              <a:t>9.2 </a:t>
            </a:r>
            <a:r>
              <a:rPr lang="zh-CN" altLang="en-US" sz="5400" kern="10" dirty="0" smtClean="0">
                <a:ln w="9525">
                  <a:noFill/>
                  <a:round/>
                </a:ln>
                <a:solidFill>
                  <a:srgbClr val="C00000"/>
                </a:solidFill>
                <a:latin typeface="华康海报体W12(P)" pitchFamily="82" charset="-122"/>
                <a:ea typeface="华康海报体W12(P)" pitchFamily="82" charset="-122"/>
              </a:rPr>
              <a:t>二次根式的加减法</a:t>
            </a:r>
            <a:endParaRPr lang="zh-CN" altLang="en-US" sz="5400" kern="10" dirty="0">
              <a:ln w="9525">
                <a:noFill/>
                <a:round/>
              </a:ln>
              <a:solidFill>
                <a:srgbClr val="C00000"/>
              </a:solidFill>
              <a:latin typeface="华康海报体W12(P)" pitchFamily="82" charset="-122"/>
              <a:ea typeface="华康海报体W12(P)" pitchFamily="8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20713"/>
            <a:ext cx="21939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3.</a:t>
            </a:r>
            <a:r>
              <a:rPr lang="zh-CN" altLang="en-US" sz="2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468313" y="2205038"/>
            <a:ext cx="3381375" cy="623887"/>
            <a:chOff x="0" y="0"/>
            <a:chExt cx="2130" cy="393"/>
          </a:xfrm>
        </p:grpSpPr>
        <p:sp>
          <p:nvSpPr>
            <p:cNvPr id="14341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0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flipV="1">
              <a:off x="427" y="212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458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509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570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V="1">
              <a:off x="1069" y="212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1101" y="217"/>
              <a:ext cx="45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V="1">
              <a:off x="1152" y="53"/>
              <a:ext cx="60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212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V="1">
              <a:off x="1727" y="212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758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1809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870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023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886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590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1228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940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585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90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00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96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4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1411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769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66" name="Group 30"/>
          <p:cNvGrpSpPr/>
          <p:nvPr/>
        </p:nvGrpSpPr>
        <p:grpSpPr bwMode="auto">
          <a:xfrm>
            <a:off x="5219700" y="2205038"/>
            <a:ext cx="3382963" cy="623887"/>
            <a:chOff x="0" y="0"/>
            <a:chExt cx="2131" cy="393"/>
          </a:xfrm>
        </p:grpSpPr>
        <p:sp>
          <p:nvSpPr>
            <p:cNvPr id="14367" name="AutoShape 3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 flipV="1">
              <a:off x="46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49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 flipV="1">
              <a:off x="54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605" y="53"/>
              <a:ext cx="13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flipV="1">
              <a:off x="1093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1124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 flipV="1">
              <a:off x="1175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>
              <a:off x="1236" y="53"/>
              <a:ext cx="13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 flipV="1">
              <a:off x="1739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1771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 flipV="1">
              <a:off x="1822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1883" y="53"/>
              <a:ext cx="13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2020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1890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1602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1244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96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1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328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247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12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34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1424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789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92" name="Group 56"/>
          <p:cNvGrpSpPr/>
          <p:nvPr/>
        </p:nvGrpSpPr>
        <p:grpSpPr bwMode="auto">
          <a:xfrm>
            <a:off x="468313" y="3284538"/>
            <a:ext cx="2397125" cy="623887"/>
            <a:chOff x="0" y="0"/>
            <a:chExt cx="1510" cy="393"/>
          </a:xfrm>
        </p:grpSpPr>
        <p:sp>
          <p:nvSpPr>
            <p:cNvPr id="14393" name="AutoShape 5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510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4" name="Line 58"/>
            <p:cNvSpPr>
              <a:spLocks noChangeShapeType="1"/>
            </p:cNvSpPr>
            <p:nvPr/>
          </p:nvSpPr>
          <p:spPr bwMode="auto">
            <a:xfrm flipV="1">
              <a:off x="446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5" name="Line 59"/>
            <p:cNvSpPr>
              <a:spLocks noChangeShapeType="1"/>
            </p:cNvSpPr>
            <p:nvPr/>
          </p:nvSpPr>
          <p:spPr bwMode="auto">
            <a:xfrm>
              <a:off x="478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 flipV="1">
              <a:off x="529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>
              <a:off x="590" y="53"/>
              <a:ext cx="15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8" name="Line 62"/>
            <p:cNvSpPr>
              <a:spLocks noChangeShapeType="1"/>
            </p:cNvSpPr>
            <p:nvPr/>
          </p:nvSpPr>
          <p:spPr bwMode="auto">
            <a:xfrm flipV="1">
              <a:off x="111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9" name="Line 63"/>
            <p:cNvSpPr>
              <a:spLocks noChangeShapeType="1"/>
            </p:cNvSpPr>
            <p:nvPr/>
          </p:nvSpPr>
          <p:spPr bwMode="auto">
            <a:xfrm>
              <a:off x="114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0" name="Line 64"/>
            <p:cNvSpPr>
              <a:spLocks noChangeShapeType="1"/>
            </p:cNvSpPr>
            <p:nvPr/>
          </p:nvSpPr>
          <p:spPr bwMode="auto">
            <a:xfrm flipV="1">
              <a:off x="1195" y="53"/>
              <a:ext cx="60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1" name="Line 65"/>
            <p:cNvSpPr>
              <a:spLocks noChangeShapeType="1"/>
            </p:cNvSpPr>
            <p:nvPr/>
          </p:nvSpPr>
          <p:spPr bwMode="auto">
            <a:xfrm>
              <a:off x="1255" y="53"/>
              <a:ext cx="15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>
              <a:off x="1412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>
              <a:off x="975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31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31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>
              <a:off x="115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34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>
              <a:off x="1282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09" name="Rectangle 73"/>
            <p:cNvSpPr>
              <a:spLocks noChangeArrowheads="1"/>
            </p:cNvSpPr>
            <p:nvPr/>
          </p:nvSpPr>
          <p:spPr bwMode="auto">
            <a:xfrm>
              <a:off x="617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792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11" name="Group 75"/>
          <p:cNvGrpSpPr/>
          <p:nvPr/>
        </p:nvGrpSpPr>
        <p:grpSpPr bwMode="auto">
          <a:xfrm>
            <a:off x="5292725" y="3357563"/>
            <a:ext cx="2560638" cy="623887"/>
            <a:chOff x="0" y="0"/>
            <a:chExt cx="1613" cy="393"/>
          </a:xfrm>
        </p:grpSpPr>
        <p:sp>
          <p:nvSpPr>
            <p:cNvPr id="14412" name="AutoShape 7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13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 flipV="1">
              <a:off x="345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4" name="Line 78"/>
            <p:cNvSpPr>
              <a:spLocks noChangeShapeType="1"/>
            </p:cNvSpPr>
            <p:nvPr/>
          </p:nvSpPr>
          <p:spPr bwMode="auto">
            <a:xfrm>
              <a:off x="377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 flipV="1">
              <a:off x="428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6" name="Line 80"/>
            <p:cNvSpPr>
              <a:spLocks noChangeShapeType="1"/>
            </p:cNvSpPr>
            <p:nvPr/>
          </p:nvSpPr>
          <p:spPr bwMode="auto">
            <a:xfrm>
              <a:off x="489" y="53"/>
              <a:ext cx="26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7" name="Line 81"/>
            <p:cNvSpPr>
              <a:spLocks noChangeShapeType="1"/>
            </p:cNvSpPr>
            <p:nvPr/>
          </p:nvSpPr>
          <p:spPr bwMode="auto">
            <a:xfrm flipV="1">
              <a:off x="1123" y="212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8" name="Line 82"/>
            <p:cNvSpPr>
              <a:spLocks noChangeShapeType="1"/>
            </p:cNvSpPr>
            <p:nvPr/>
          </p:nvSpPr>
          <p:spPr bwMode="auto">
            <a:xfrm>
              <a:off x="1155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9" name="Line 83"/>
            <p:cNvSpPr>
              <a:spLocks noChangeShapeType="1"/>
            </p:cNvSpPr>
            <p:nvPr/>
          </p:nvSpPr>
          <p:spPr bwMode="auto">
            <a:xfrm flipV="1">
              <a:off x="1206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0" name="Line 84"/>
            <p:cNvSpPr>
              <a:spLocks noChangeShapeType="1"/>
            </p:cNvSpPr>
            <p:nvPr/>
          </p:nvSpPr>
          <p:spPr bwMode="auto">
            <a:xfrm>
              <a:off x="1267" y="53"/>
              <a:ext cx="24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516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1255" y="69"/>
              <a:ext cx="24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982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500" y="69"/>
              <a:ext cx="24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247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12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34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804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29" name="Group 93"/>
          <p:cNvGrpSpPr/>
          <p:nvPr/>
        </p:nvGrpSpPr>
        <p:grpSpPr bwMode="auto">
          <a:xfrm>
            <a:off x="468313" y="4292600"/>
            <a:ext cx="2068512" cy="1152525"/>
            <a:chOff x="0" y="0"/>
            <a:chExt cx="1303" cy="726"/>
          </a:xfrm>
        </p:grpSpPr>
        <p:sp>
          <p:nvSpPr>
            <p:cNvPr id="14430" name="AutoShape 9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30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1" name="Line 95"/>
            <p:cNvSpPr>
              <a:spLocks noChangeShapeType="1"/>
            </p:cNvSpPr>
            <p:nvPr/>
          </p:nvSpPr>
          <p:spPr bwMode="auto">
            <a:xfrm flipV="1">
              <a:off x="334" y="380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2" name="Line 96"/>
            <p:cNvSpPr>
              <a:spLocks noChangeShapeType="1"/>
            </p:cNvSpPr>
            <p:nvPr/>
          </p:nvSpPr>
          <p:spPr bwMode="auto">
            <a:xfrm>
              <a:off x="365" y="385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3" name="Line 97"/>
            <p:cNvSpPr>
              <a:spLocks noChangeShapeType="1"/>
            </p:cNvSpPr>
            <p:nvPr/>
          </p:nvSpPr>
          <p:spPr bwMode="auto">
            <a:xfrm flipV="1">
              <a:off x="416" y="218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4" name="Line 98"/>
            <p:cNvSpPr>
              <a:spLocks noChangeShapeType="1"/>
            </p:cNvSpPr>
            <p:nvPr/>
          </p:nvSpPr>
          <p:spPr bwMode="auto">
            <a:xfrm>
              <a:off x="477" y="218"/>
              <a:ext cx="14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5" name="Line 99"/>
            <p:cNvSpPr>
              <a:spLocks noChangeShapeType="1"/>
            </p:cNvSpPr>
            <p:nvPr/>
          </p:nvSpPr>
          <p:spPr bwMode="auto">
            <a:xfrm>
              <a:off x="1022" y="393"/>
              <a:ext cx="15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6" name="Line 100"/>
            <p:cNvSpPr>
              <a:spLocks noChangeShapeType="1"/>
            </p:cNvSpPr>
            <p:nvPr/>
          </p:nvSpPr>
          <p:spPr bwMode="auto">
            <a:xfrm flipV="1">
              <a:off x="860" y="433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7" name="Line 101"/>
            <p:cNvSpPr>
              <a:spLocks noChangeShapeType="1"/>
            </p:cNvSpPr>
            <p:nvPr/>
          </p:nvSpPr>
          <p:spPr bwMode="auto">
            <a:xfrm>
              <a:off x="891" y="438"/>
              <a:ext cx="46" cy="2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8" name="Line 102"/>
            <p:cNvSpPr>
              <a:spLocks noChangeShapeType="1"/>
            </p:cNvSpPr>
            <p:nvPr/>
          </p:nvSpPr>
          <p:spPr bwMode="auto">
            <a:xfrm flipV="1">
              <a:off x="942" y="62"/>
              <a:ext cx="61" cy="5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9" name="Line 103"/>
            <p:cNvSpPr>
              <a:spLocks noChangeShapeType="1"/>
            </p:cNvSpPr>
            <p:nvPr/>
          </p:nvSpPr>
          <p:spPr bwMode="auto">
            <a:xfrm>
              <a:off x="1003" y="62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1197" y="234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1039" y="428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1039" y="78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489" y="234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235" y="234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115" y="234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34" y="234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47" name="Rectangle 111"/>
            <p:cNvSpPr>
              <a:spLocks noChangeArrowheads="1"/>
            </p:cNvSpPr>
            <p:nvPr/>
          </p:nvSpPr>
          <p:spPr bwMode="auto">
            <a:xfrm>
              <a:off x="672" y="205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48" name="Group 112"/>
          <p:cNvGrpSpPr/>
          <p:nvPr/>
        </p:nvGrpSpPr>
        <p:grpSpPr bwMode="auto">
          <a:xfrm>
            <a:off x="5292725" y="4437063"/>
            <a:ext cx="2593975" cy="623887"/>
            <a:chOff x="0" y="0"/>
            <a:chExt cx="1634" cy="393"/>
          </a:xfrm>
        </p:grpSpPr>
        <p:sp>
          <p:nvSpPr>
            <p:cNvPr id="14449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34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0" name="Line 114"/>
            <p:cNvSpPr>
              <a:spLocks noChangeShapeType="1"/>
            </p:cNvSpPr>
            <p:nvPr/>
          </p:nvSpPr>
          <p:spPr bwMode="auto">
            <a:xfrm flipV="1">
              <a:off x="341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1" name="Line 115"/>
            <p:cNvSpPr>
              <a:spLocks noChangeShapeType="1"/>
            </p:cNvSpPr>
            <p:nvPr/>
          </p:nvSpPr>
          <p:spPr bwMode="auto">
            <a:xfrm>
              <a:off x="37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2" name="Line 116"/>
            <p:cNvSpPr>
              <a:spLocks noChangeShapeType="1"/>
            </p:cNvSpPr>
            <p:nvPr/>
          </p:nvSpPr>
          <p:spPr bwMode="auto">
            <a:xfrm flipV="1">
              <a:off x="42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3" name="Line 117"/>
            <p:cNvSpPr>
              <a:spLocks noChangeShapeType="1"/>
            </p:cNvSpPr>
            <p:nvPr/>
          </p:nvSpPr>
          <p:spPr bwMode="auto">
            <a:xfrm>
              <a:off x="485" y="53"/>
              <a:ext cx="26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4" name="Line 118"/>
            <p:cNvSpPr>
              <a:spLocks noChangeShapeType="1"/>
            </p:cNvSpPr>
            <p:nvPr/>
          </p:nvSpPr>
          <p:spPr bwMode="auto">
            <a:xfrm flipV="1">
              <a:off x="99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5" name="Line 119"/>
            <p:cNvSpPr>
              <a:spLocks noChangeShapeType="1"/>
            </p:cNvSpPr>
            <p:nvPr/>
          </p:nvSpPr>
          <p:spPr bwMode="auto">
            <a:xfrm>
              <a:off x="102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6" name="Line 120"/>
            <p:cNvSpPr>
              <a:spLocks noChangeShapeType="1"/>
            </p:cNvSpPr>
            <p:nvPr/>
          </p:nvSpPr>
          <p:spPr bwMode="auto">
            <a:xfrm flipV="1">
              <a:off x="107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7" name="Line 121"/>
            <p:cNvSpPr>
              <a:spLocks noChangeShapeType="1"/>
            </p:cNvSpPr>
            <p:nvPr/>
          </p:nvSpPr>
          <p:spPr bwMode="auto">
            <a:xfrm>
              <a:off x="1135" y="53"/>
              <a:ext cx="4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58" name="Rectangle 122"/>
            <p:cNvSpPr>
              <a:spLocks noChangeArrowheads="1"/>
            </p:cNvSpPr>
            <p:nvPr/>
          </p:nvSpPr>
          <p:spPr bwMode="auto">
            <a:xfrm>
              <a:off x="1536" y="69"/>
              <a:ext cx="6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>
              <a:off x="1143" y="69"/>
              <a:ext cx="24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>
              <a:off x="489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>
              <a:off x="243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>
              <a:off x="119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>
              <a:off x="34" y="69"/>
              <a:ext cx="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>
              <a:off x="1395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>
              <a:off x="613" y="6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>
              <a:off x="804" y="4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67" name="Group 131"/>
          <p:cNvGrpSpPr/>
          <p:nvPr/>
        </p:nvGrpSpPr>
        <p:grpSpPr bwMode="auto">
          <a:xfrm>
            <a:off x="4067175" y="2276475"/>
            <a:ext cx="681038" cy="498475"/>
            <a:chOff x="0" y="0"/>
            <a:chExt cx="429" cy="314"/>
          </a:xfrm>
        </p:grpSpPr>
        <p:sp>
          <p:nvSpPr>
            <p:cNvPr id="14468" name="Line 132"/>
            <p:cNvSpPr>
              <a:spLocks noChangeShapeType="1"/>
            </p:cNvSpPr>
            <p:nvPr/>
          </p:nvSpPr>
          <p:spPr bwMode="auto">
            <a:xfrm flipV="1">
              <a:off x="137" y="159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69" name="Line 133"/>
            <p:cNvSpPr>
              <a:spLocks noChangeShapeType="1"/>
            </p:cNvSpPr>
            <p:nvPr/>
          </p:nvSpPr>
          <p:spPr bwMode="auto">
            <a:xfrm>
              <a:off x="168" y="164"/>
              <a:ext cx="46" cy="8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0" name="Line 134"/>
            <p:cNvSpPr>
              <a:spLocks noChangeShapeType="1"/>
            </p:cNvSpPr>
            <p:nvPr/>
          </p:nvSpPr>
          <p:spPr bwMode="auto">
            <a:xfrm flipV="1">
              <a:off x="219" y="0"/>
              <a:ext cx="61" cy="24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1" name="Line 135"/>
            <p:cNvSpPr>
              <a:spLocks noChangeShapeType="1"/>
            </p:cNvSpPr>
            <p:nvPr/>
          </p:nvSpPr>
          <p:spPr bwMode="auto">
            <a:xfrm>
              <a:off x="280" y="0"/>
              <a:ext cx="14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>
              <a:off x="296" y="1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73" name="Rectangle 137"/>
            <p:cNvSpPr>
              <a:spLocks noChangeArrowheads="1"/>
            </p:cNvSpPr>
            <p:nvPr/>
          </p:nvSpPr>
          <p:spPr bwMode="auto">
            <a:xfrm>
              <a:off x="0" y="1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74" name="Group 138"/>
          <p:cNvGrpSpPr/>
          <p:nvPr/>
        </p:nvGrpSpPr>
        <p:grpSpPr bwMode="auto">
          <a:xfrm>
            <a:off x="7164388" y="2781300"/>
            <a:ext cx="1658937" cy="519113"/>
            <a:chOff x="0" y="0"/>
            <a:chExt cx="1045" cy="327"/>
          </a:xfrm>
        </p:grpSpPr>
        <p:sp>
          <p:nvSpPr>
            <p:cNvPr id="14475" name="Line 139"/>
            <p:cNvSpPr>
              <a:spLocks noChangeShapeType="1"/>
            </p:cNvSpPr>
            <p:nvPr/>
          </p:nvSpPr>
          <p:spPr bwMode="auto">
            <a:xfrm flipV="1">
              <a:off x="134" y="175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6" name="Line 140"/>
            <p:cNvSpPr>
              <a:spLocks noChangeShapeType="1"/>
            </p:cNvSpPr>
            <p:nvPr/>
          </p:nvSpPr>
          <p:spPr bwMode="auto">
            <a:xfrm>
              <a:off x="165" y="180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7" name="Line 141"/>
            <p:cNvSpPr>
              <a:spLocks noChangeShapeType="1"/>
            </p:cNvSpPr>
            <p:nvPr/>
          </p:nvSpPr>
          <p:spPr bwMode="auto">
            <a:xfrm flipV="1">
              <a:off x="216" y="13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8" name="Line 142"/>
            <p:cNvSpPr>
              <a:spLocks noChangeShapeType="1"/>
            </p:cNvSpPr>
            <p:nvPr/>
          </p:nvSpPr>
          <p:spPr bwMode="auto">
            <a:xfrm>
              <a:off x="277" y="13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9" name="Line 143"/>
            <p:cNvSpPr>
              <a:spLocks noChangeShapeType="1"/>
            </p:cNvSpPr>
            <p:nvPr/>
          </p:nvSpPr>
          <p:spPr bwMode="auto">
            <a:xfrm flipV="1">
              <a:off x="765" y="175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80" name="Line 144"/>
            <p:cNvSpPr>
              <a:spLocks noChangeShapeType="1"/>
            </p:cNvSpPr>
            <p:nvPr/>
          </p:nvSpPr>
          <p:spPr bwMode="auto">
            <a:xfrm>
              <a:off x="796" y="180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81" name="Line 145"/>
            <p:cNvSpPr>
              <a:spLocks noChangeShapeType="1"/>
            </p:cNvSpPr>
            <p:nvPr/>
          </p:nvSpPr>
          <p:spPr bwMode="auto">
            <a:xfrm flipV="1">
              <a:off x="847" y="13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82" name="Line 146"/>
            <p:cNvSpPr>
              <a:spLocks noChangeShapeType="1"/>
            </p:cNvSpPr>
            <p:nvPr/>
          </p:nvSpPr>
          <p:spPr bwMode="auto">
            <a:xfrm>
              <a:off x="908" y="13"/>
              <a:ext cx="13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83" name="Rectangle 147"/>
            <p:cNvSpPr>
              <a:spLocks noChangeArrowheads="1"/>
            </p:cNvSpPr>
            <p:nvPr/>
          </p:nvSpPr>
          <p:spPr bwMode="auto">
            <a:xfrm>
              <a:off x="916" y="2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84" name="Rectangle 148"/>
            <p:cNvSpPr>
              <a:spLocks noChangeArrowheads="1"/>
            </p:cNvSpPr>
            <p:nvPr/>
          </p:nvSpPr>
          <p:spPr bwMode="auto">
            <a:xfrm>
              <a:off x="635" y="2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85" name="Rectangle 149"/>
            <p:cNvSpPr>
              <a:spLocks noChangeArrowheads="1"/>
            </p:cNvSpPr>
            <p:nvPr/>
          </p:nvSpPr>
          <p:spPr bwMode="auto">
            <a:xfrm>
              <a:off x="285" y="2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86" name="Rectangle 150"/>
            <p:cNvSpPr>
              <a:spLocks noChangeArrowheads="1"/>
            </p:cNvSpPr>
            <p:nvPr/>
          </p:nvSpPr>
          <p:spPr bwMode="auto">
            <a:xfrm>
              <a:off x="0" y="29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87" name="Rectangle 151"/>
            <p:cNvSpPr>
              <a:spLocks noChangeArrowheads="1"/>
            </p:cNvSpPr>
            <p:nvPr/>
          </p:nvSpPr>
          <p:spPr bwMode="auto">
            <a:xfrm>
              <a:off x="461" y="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88" name="Group 152"/>
          <p:cNvGrpSpPr/>
          <p:nvPr/>
        </p:nvGrpSpPr>
        <p:grpSpPr bwMode="auto">
          <a:xfrm>
            <a:off x="3276600" y="3429000"/>
            <a:ext cx="687388" cy="498475"/>
            <a:chOff x="0" y="0"/>
            <a:chExt cx="433" cy="314"/>
          </a:xfrm>
        </p:grpSpPr>
        <p:sp>
          <p:nvSpPr>
            <p:cNvPr id="14489" name="Line 153"/>
            <p:cNvSpPr>
              <a:spLocks noChangeShapeType="1"/>
            </p:cNvSpPr>
            <p:nvPr/>
          </p:nvSpPr>
          <p:spPr bwMode="auto">
            <a:xfrm flipV="1">
              <a:off x="137" y="162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0" name="Line 154"/>
            <p:cNvSpPr>
              <a:spLocks noChangeShapeType="1"/>
            </p:cNvSpPr>
            <p:nvPr/>
          </p:nvSpPr>
          <p:spPr bwMode="auto">
            <a:xfrm>
              <a:off x="168" y="167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1" name="Line 155"/>
            <p:cNvSpPr>
              <a:spLocks noChangeShapeType="1"/>
            </p:cNvSpPr>
            <p:nvPr/>
          </p:nvSpPr>
          <p:spPr bwMode="auto">
            <a:xfrm flipV="1">
              <a:off x="220" y="0"/>
              <a:ext cx="60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2" name="Line 156"/>
            <p:cNvSpPr>
              <a:spLocks noChangeShapeType="1"/>
            </p:cNvSpPr>
            <p:nvPr/>
          </p:nvSpPr>
          <p:spPr bwMode="auto">
            <a:xfrm>
              <a:off x="280" y="0"/>
              <a:ext cx="15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3" name="Rectangle 157"/>
            <p:cNvSpPr>
              <a:spLocks noChangeArrowheads="1"/>
            </p:cNvSpPr>
            <p:nvPr/>
          </p:nvSpPr>
          <p:spPr bwMode="auto">
            <a:xfrm>
              <a:off x="0" y="1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494" name="Rectangle 158"/>
            <p:cNvSpPr>
              <a:spLocks noChangeArrowheads="1"/>
            </p:cNvSpPr>
            <p:nvPr/>
          </p:nvSpPr>
          <p:spPr bwMode="auto">
            <a:xfrm>
              <a:off x="307" y="1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495" name="Group 159"/>
          <p:cNvGrpSpPr/>
          <p:nvPr/>
        </p:nvGrpSpPr>
        <p:grpSpPr bwMode="auto">
          <a:xfrm>
            <a:off x="8027988" y="3429000"/>
            <a:ext cx="846137" cy="525463"/>
            <a:chOff x="0" y="0"/>
            <a:chExt cx="533" cy="331"/>
          </a:xfrm>
        </p:grpSpPr>
        <p:sp>
          <p:nvSpPr>
            <p:cNvPr id="14496" name="Line 160"/>
            <p:cNvSpPr>
              <a:spLocks noChangeShapeType="1"/>
            </p:cNvSpPr>
            <p:nvPr/>
          </p:nvSpPr>
          <p:spPr bwMode="auto">
            <a:xfrm flipV="1">
              <a:off x="257" y="179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7" name="Line 161"/>
            <p:cNvSpPr>
              <a:spLocks noChangeShapeType="1"/>
            </p:cNvSpPr>
            <p:nvPr/>
          </p:nvSpPr>
          <p:spPr bwMode="auto">
            <a:xfrm>
              <a:off x="288" y="184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8" name="Line 162"/>
            <p:cNvSpPr>
              <a:spLocks noChangeShapeType="1"/>
            </p:cNvSpPr>
            <p:nvPr/>
          </p:nvSpPr>
          <p:spPr bwMode="auto">
            <a:xfrm flipV="1">
              <a:off x="339" y="17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9" name="Line 163"/>
            <p:cNvSpPr>
              <a:spLocks noChangeShapeType="1"/>
            </p:cNvSpPr>
            <p:nvPr/>
          </p:nvSpPr>
          <p:spPr bwMode="auto">
            <a:xfrm>
              <a:off x="400" y="17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0" name="Rectangle 164"/>
            <p:cNvSpPr>
              <a:spLocks noChangeArrowheads="1"/>
            </p:cNvSpPr>
            <p:nvPr/>
          </p:nvSpPr>
          <p:spPr bwMode="auto">
            <a:xfrm>
              <a:off x="408" y="33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01" name="Rectangle 165"/>
            <p:cNvSpPr>
              <a:spLocks noChangeArrowheads="1"/>
            </p:cNvSpPr>
            <p:nvPr/>
          </p:nvSpPr>
          <p:spPr bwMode="auto">
            <a:xfrm>
              <a:off x="0" y="0"/>
              <a:ext cx="24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19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502" name="Group 166"/>
          <p:cNvGrpSpPr/>
          <p:nvPr/>
        </p:nvGrpSpPr>
        <p:grpSpPr bwMode="auto">
          <a:xfrm>
            <a:off x="3348038" y="4508500"/>
            <a:ext cx="533400" cy="890588"/>
            <a:chOff x="0" y="0"/>
            <a:chExt cx="336" cy="561"/>
          </a:xfrm>
        </p:grpSpPr>
        <p:sp>
          <p:nvSpPr>
            <p:cNvPr id="14503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3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4" name="Line 168"/>
            <p:cNvSpPr>
              <a:spLocks noChangeShapeType="1"/>
            </p:cNvSpPr>
            <p:nvPr/>
          </p:nvSpPr>
          <p:spPr bwMode="auto">
            <a:xfrm flipV="1">
              <a:off x="52" y="173"/>
              <a:ext cx="25" cy="1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5" name="Line 169"/>
            <p:cNvSpPr>
              <a:spLocks noChangeShapeType="1"/>
            </p:cNvSpPr>
            <p:nvPr/>
          </p:nvSpPr>
          <p:spPr bwMode="auto">
            <a:xfrm>
              <a:off x="77" y="177"/>
              <a:ext cx="35" cy="6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6" name="Line 170"/>
            <p:cNvSpPr>
              <a:spLocks noChangeShapeType="1"/>
            </p:cNvSpPr>
            <p:nvPr/>
          </p:nvSpPr>
          <p:spPr bwMode="auto">
            <a:xfrm flipV="1">
              <a:off x="116" y="48"/>
              <a:ext cx="47" cy="19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7" name="Line 171"/>
            <p:cNvSpPr>
              <a:spLocks noChangeShapeType="1"/>
            </p:cNvSpPr>
            <p:nvPr/>
          </p:nvSpPr>
          <p:spPr bwMode="auto">
            <a:xfrm>
              <a:off x="163" y="48"/>
              <a:ext cx="11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8" name="Line 172"/>
            <p:cNvSpPr>
              <a:spLocks noChangeShapeType="1"/>
            </p:cNvSpPr>
            <p:nvPr/>
          </p:nvSpPr>
          <p:spPr bwMode="auto">
            <a:xfrm>
              <a:off x="32" y="304"/>
              <a:ext cx="25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9" name="Rectangle 173"/>
            <p:cNvSpPr>
              <a:spLocks noChangeArrowheads="1"/>
            </p:cNvSpPr>
            <p:nvPr/>
          </p:nvSpPr>
          <p:spPr bwMode="auto">
            <a:xfrm>
              <a:off x="117" y="33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510" name="Rectangle 174"/>
            <p:cNvSpPr>
              <a:spLocks noChangeArrowheads="1"/>
            </p:cNvSpPr>
            <p:nvPr/>
          </p:nvSpPr>
          <p:spPr bwMode="auto">
            <a:xfrm>
              <a:off x="172" y="6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14511" name="Group 175"/>
          <p:cNvGrpSpPr/>
          <p:nvPr/>
        </p:nvGrpSpPr>
        <p:grpSpPr bwMode="auto">
          <a:xfrm>
            <a:off x="7775575" y="4437063"/>
            <a:ext cx="1368425" cy="615950"/>
            <a:chOff x="0" y="0"/>
            <a:chExt cx="862" cy="388"/>
          </a:xfrm>
        </p:grpSpPr>
        <p:sp>
          <p:nvSpPr>
            <p:cNvPr id="14512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6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3" name="Line 177"/>
            <p:cNvSpPr>
              <a:spLocks noChangeShapeType="1"/>
            </p:cNvSpPr>
            <p:nvPr/>
          </p:nvSpPr>
          <p:spPr bwMode="auto">
            <a:xfrm flipV="1">
              <a:off x="368" y="224"/>
              <a:ext cx="33" cy="1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4" name="Line 178"/>
            <p:cNvSpPr>
              <a:spLocks noChangeShapeType="1"/>
            </p:cNvSpPr>
            <p:nvPr/>
          </p:nvSpPr>
          <p:spPr bwMode="auto">
            <a:xfrm>
              <a:off x="401" y="229"/>
              <a:ext cx="48" cy="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5" name="Line 179"/>
            <p:cNvSpPr>
              <a:spLocks noChangeShapeType="1"/>
            </p:cNvSpPr>
            <p:nvPr/>
          </p:nvSpPr>
          <p:spPr bwMode="auto">
            <a:xfrm flipV="1">
              <a:off x="454" y="55"/>
              <a:ext cx="63" cy="26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6" name="Line 180"/>
            <p:cNvSpPr>
              <a:spLocks noChangeShapeType="1"/>
            </p:cNvSpPr>
            <p:nvPr/>
          </p:nvSpPr>
          <p:spPr bwMode="auto">
            <a:xfrm>
              <a:off x="517" y="55"/>
              <a:ext cx="29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17" name="Rectangle 181"/>
            <p:cNvSpPr>
              <a:spLocks noChangeArrowheads="1"/>
            </p:cNvSpPr>
            <p:nvPr/>
          </p:nvSpPr>
          <p:spPr bwMode="auto">
            <a:xfrm>
              <a:off x="667" y="7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18" name="Rectangle 182"/>
            <p:cNvSpPr>
              <a:spLocks noChangeArrowheads="1"/>
            </p:cNvSpPr>
            <p:nvPr/>
          </p:nvSpPr>
          <p:spPr bwMode="auto">
            <a:xfrm>
              <a:off x="533" y="7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19" name="Rectangle 183"/>
            <p:cNvSpPr>
              <a:spLocks noChangeArrowheads="1"/>
            </p:cNvSpPr>
            <p:nvPr/>
          </p:nvSpPr>
          <p:spPr bwMode="auto">
            <a:xfrm>
              <a:off x="225" y="7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20" name="Rectangle 184"/>
            <p:cNvSpPr>
              <a:spLocks noChangeArrowheads="1"/>
            </p:cNvSpPr>
            <p:nvPr/>
          </p:nvSpPr>
          <p:spPr bwMode="auto">
            <a:xfrm>
              <a:off x="39" y="42"/>
              <a:ext cx="12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3300"/>
                  </a:solidFill>
                  <a:latin typeface="宋体" panose="02010600030101010101" pitchFamily="2" charset="-122"/>
                </a:rPr>
                <a:t>-</a:t>
              </a:r>
              <a:endParaRPr lang="en-US" altLang="zh-CN" sz="2400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46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4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48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4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50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5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00113" y="188913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2266950" y="549275"/>
            <a:ext cx="2663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例题讲解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266701" y="1268413"/>
            <a:ext cx="4124324" cy="822325"/>
            <a:chOff x="-127" y="0"/>
            <a:chExt cx="2598" cy="518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-127" y="71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例</a:t>
              </a:r>
              <a:r>
                <a:rPr lang="en-US" altLang="zh-CN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  </a:t>
              </a:r>
              <a:r>
                <a:rPr lang="en-US" altLang="zh-CN" sz="2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 </a:t>
              </a:r>
              <a:r>
                <a:rPr lang="zh-CN" altLang="en-US" sz="2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计算</a:t>
              </a: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：</a:t>
              </a:r>
            </a:p>
          </p:txBody>
        </p:sp>
        <p:sp>
          <p:nvSpPr>
            <p:cNvPr id="16390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20" y="0"/>
              <a:ext cx="14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V="1">
              <a:off x="1053" y="272"/>
              <a:ext cx="23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1076" y="276"/>
              <a:ext cx="33" cy="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V="1">
              <a:off x="1113" y="156"/>
              <a:ext cx="43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1156" y="156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V="1">
              <a:off x="1608" y="272"/>
              <a:ext cx="22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630" y="276"/>
              <a:ext cx="33" cy="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V="1">
              <a:off x="1667" y="156"/>
              <a:ext cx="43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710" y="156"/>
              <a:ext cx="19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2279" y="281"/>
              <a:ext cx="10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V="1">
              <a:off x="2162" y="312"/>
              <a:ext cx="23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2185" y="315"/>
              <a:ext cx="32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V="1">
              <a:off x="2221" y="44"/>
              <a:ext cx="44" cy="43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2265" y="44"/>
              <a:ext cx="13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2401" y="168"/>
              <a:ext cx="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2289" y="306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2291" y="56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2067" y="168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1721" y="168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1510" y="168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1162" y="168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1942" y="147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1382" y="147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413" name="Group 29"/>
          <p:cNvGrpSpPr/>
          <p:nvPr/>
        </p:nvGrpSpPr>
        <p:grpSpPr bwMode="auto">
          <a:xfrm>
            <a:off x="2844800" y="2925763"/>
            <a:ext cx="1604963" cy="368300"/>
            <a:chOff x="0" y="0"/>
            <a:chExt cx="1011" cy="232"/>
          </a:xfrm>
        </p:grpSpPr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V="1">
              <a:off x="22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24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V="1">
              <a:off x="28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329" y="9"/>
              <a:ext cx="17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 flipV="1">
              <a:off x="76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78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 flipV="1">
              <a:off x="826" y="9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869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967" y="21"/>
              <a:ext cx="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875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668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321" y="21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134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7" name="Rectangle 43"/>
            <p:cNvSpPr>
              <a:spLocks noChangeArrowheads="1"/>
            </p:cNvSpPr>
            <p:nvPr/>
          </p:nvSpPr>
          <p:spPr bwMode="auto">
            <a:xfrm>
              <a:off x="541" y="0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8" name="Rectangle 44"/>
            <p:cNvSpPr>
              <a:spLocks noChangeArrowheads="1"/>
            </p:cNvSpPr>
            <p:nvPr/>
          </p:nvSpPr>
          <p:spPr bwMode="auto">
            <a:xfrm>
              <a:off x="0" y="0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429" name="Group 45"/>
          <p:cNvGrpSpPr/>
          <p:nvPr/>
        </p:nvGrpSpPr>
        <p:grpSpPr bwMode="auto">
          <a:xfrm>
            <a:off x="252413" y="2925763"/>
            <a:ext cx="2273300" cy="368300"/>
            <a:chOff x="0" y="0"/>
            <a:chExt cx="1432" cy="232"/>
          </a:xfrm>
        </p:grpSpPr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 flipV="1">
              <a:off x="22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24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 flipV="1">
              <a:off x="28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>
              <a:off x="329" y="9"/>
              <a:ext cx="17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 flipV="1">
              <a:off x="76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>
              <a:off x="78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 flipV="1">
              <a:off x="82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>
              <a:off x="869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 flipV="1">
              <a:off x="1232" y="125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>
              <a:off x="1254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 flipV="1">
              <a:off x="1291" y="9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1334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2" name="Rectangle 58"/>
            <p:cNvSpPr>
              <a:spLocks noChangeArrowheads="1"/>
            </p:cNvSpPr>
            <p:nvPr/>
          </p:nvSpPr>
          <p:spPr bwMode="auto">
            <a:xfrm>
              <a:off x="1340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3" name="Rectangle 59"/>
            <p:cNvSpPr>
              <a:spLocks noChangeArrowheads="1"/>
            </p:cNvSpPr>
            <p:nvPr/>
          </p:nvSpPr>
          <p:spPr bwMode="auto">
            <a:xfrm>
              <a:off x="1133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4" name="Rectangle 60"/>
            <p:cNvSpPr>
              <a:spLocks noChangeArrowheads="1"/>
            </p:cNvSpPr>
            <p:nvPr/>
          </p:nvSpPr>
          <p:spPr bwMode="auto">
            <a:xfrm>
              <a:off x="874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5" name="Rectangle 61"/>
            <p:cNvSpPr>
              <a:spLocks noChangeArrowheads="1"/>
            </p:cNvSpPr>
            <p:nvPr/>
          </p:nvSpPr>
          <p:spPr bwMode="auto">
            <a:xfrm>
              <a:off x="668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6" name="Rectangle 62"/>
            <p:cNvSpPr>
              <a:spLocks noChangeArrowheads="1"/>
            </p:cNvSpPr>
            <p:nvPr/>
          </p:nvSpPr>
          <p:spPr bwMode="auto">
            <a:xfrm>
              <a:off x="320" y="21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7" name="Rectangle 63"/>
            <p:cNvSpPr>
              <a:spLocks noChangeArrowheads="1"/>
            </p:cNvSpPr>
            <p:nvPr/>
          </p:nvSpPr>
          <p:spPr bwMode="auto">
            <a:xfrm>
              <a:off x="134" y="2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8" name="Rectangle 64"/>
            <p:cNvSpPr>
              <a:spLocks noChangeArrowheads="1"/>
            </p:cNvSpPr>
            <p:nvPr/>
          </p:nvSpPr>
          <p:spPr bwMode="auto">
            <a:xfrm>
              <a:off x="1003" y="0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9" name="Rectangle 65"/>
            <p:cNvSpPr>
              <a:spLocks noChangeArrowheads="1"/>
            </p:cNvSpPr>
            <p:nvPr/>
          </p:nvSpPr>
          <p:spPr bwMode="auto">
            <a:xfrm>
              <a:off x="541" y="0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0" name="Rectangle 66"/>
            <p:cNvSpPr>
              <a:spLocks noChangeArrowheads="1"/>
            </p:cNvSpPr>
            <p:nvPr/>
          </p:nvSpPr>
          <p:spPr bwMode="auto">
            <a:xfrm>
              <a:off x="0" y="0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451" name="Group 67"/>
          <p:cNvGrpSpPr/>
          <p:nvPr/>
        </p:nvGrpSpPr>
        <p:grpSpPr bwMode="auto">
          <a:xfrm>
            <a:off x="323850" y="2133600"/>
            <a:ext cx="2589213" cy="750888"/>
            <a:chOff x="0" y="0"/>
            <a:chExt cx="1631" cy="473"/>
          </a:xfrm>
        </p:grpSpPr>
        <p:sp>
          <p:nvSpPr>
            <p:cNvPr id="16452" name="Line 68"/>
            <p:cNvSpPr>
              <a:spLocks noChangeShapeType="1"/>
            </p:cNvSpPr>
            <p:nvPr/>
          </p:nvSpPr>
          <p:spPr bwMode="auto">
            <a:xfrm flipV="1">
              <a:off x="284" y="22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>
              <a:off x="307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4" name="Line 70"/>
            <p:cNvSpPr>
              <a:spLocks noChangeShapeType="1"/>
            </p:cNvSpPr>
            <p:nvPr/>
          </p:nvSpPr>
          <p:spPr bwMode="auto">
            <a:xfrm flipV="1">
              <a:off x="343" y="112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>
              <a:off x="387" y="112"/>
              <a:ext cx="19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6" name="Line 72"/>
            <p:cNvSpPr>
              <a:spLocks noChangeShapeType="1"/>
            </p:cNvSpPr>
            <p:nvPr/>
          </p:nvSpPr>
          <p:spPr bwMode="auto">
            <a:xfrm flipV="1">
              <a:off x="838" y="22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7" name="Line 73"/>
            <p:cNvSpPr>
              <a:spLocks noChangeShapeType="1"/>
            </p:cNvSpPr>
            <p:nvPr/>
          </p:nvSpPr>
          <p:spPr bwMode="auto">
            <a:xfrm>
              <a:off x="861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8" name="Line 74"/>
            <p:cNvSpPr>
              <a:spLocks noChangeShapeType="1"/>
            </p:cNvSpPr>
            <p:nvPr/>
          </p:nvSpPr>
          <p:spPr bwMode="auto">
            <a:xfrm flipV="1">
              <a:off x="898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9" name="Line 75"/>
            <p:cNvSpPr>
              <a:spLocks noChangeShapeType="1"/>
            </p:cNvSpPr>
            <p:nvPr/>
          </p:nvSpPr>
          <p:spPr bwMode="auto">
            <a:xfrm>
              <a:off x="941" y="112"/>
              <a:ext cx="19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0" name="Line 76"/>
            <p:cNvSpPr>
              <a:spLocks noChangeShapeType="1"/>
            </p:cNvSpPr>
            <p:nvPr/>
          </p:nvSpPr>
          <p:spPr bwMode="auto">
            <a:xfrm>
              <a:off x="1509" y="237"/>
              <a:ext cx="10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1" name="Line 77"/>
            <p:cNvSpPr>
              <a:spLocks noChangeShapeType="1"/>
            </p:cNvSpPr>
            <p:nvPr/>
          </p:nvSpPr>
          <p:spPr bwMode="auto">
            <a:xfrm flipV="1">
              <a:off x="1392" y="26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>
              <a:off x="1415" y="271"/>
              <a:ext cx="33" cy="1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 flipV="1">
              <a:off x="1452" y="0"/>
              <a:ext cx="43" cy="4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4" name="Line 80"/>
            <p:cNvSpPr>
              <a:spLocks noChangeShapeType="1"/>
            </p:cNvSpPr>
            <p:nvPr/>
          </p:nvSpPr>
          <p:spPr bwMode="auto">
            <a:xfrm>
              <a:off x="1495" y="0"/>
              <a:ext cx="13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5" name="Rectangle 81"/>
            <p:cNvSpPr>
              <a:spLocks noChangeArrowheads="1"/>
            </p:cNvSpPr>
            <p:nvPr/>
          </p:nvSpPr>
          <p:spPr bwMode="auto">
            <a:xfrm>
              <a:off x="1520" y="26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66" name="Rectangle 82"/>
            <p:cNvSpPr>
              <a:spLocks noChangeArrowheads="1"/>
            </p:cNvSpPr>
            <p:nvPr/>
          </p:nvSpPr>
          <p:spPr bwMode="auto">
            <a:xfrm>
              <a:off x="1521" y="1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67" name="Rectangle 83"/>
            <p:cNvSpPr>
              <a:spLocks noChangeArrowheads="1"/>
            </p:cNvSpPr>
            <p:nvPr/>
          </p:nvSpPr>
          <p:spPr bwMode="auto">
            <a:xfrm>
              <a:off x="1297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68" name="Rectangle 84"/>
            <p:cNvSpPr>
              <a:spLocks noChangeArrowheads="1"/>
            </p:cNvSpPr>
            <p:nvPr/>
          </p:nvSpPr>
          <p:spPr bwMode="auto">
            <a:xfrm>
              <a:off x="952" y="124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20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69" name="Rectangle 85"/>
            <p:cNvSpPr>
              <a:spLocks noChangeArrowheads="1"/>
            </p:cNvSpPr>
            <p:nvPr/>
          </p:nvSpPr>
          <p:spPr bwMode="auto">
            <a:xfrm>
              <a:off x="740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70" name="Rectangle 86"/>
            <p:cNvSpPr>
              <a:spLocks noChangeArrowheads="1"/>
            </p:cNvSpPr>
            <p:nvPr/>
          </p:nvSpPr>
          <p:spPr bwMode="auto">
            <a:xfrm>
              <a:off x="392" y="124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71" name="Rectangle 87"/>
            <p:cNvSpPr>
              <a:spLocks noChangeArrowheads="1"/>
            </p:cNvSpPr>
            <p:nvPr/>
          </p:nvSpPr>
          <p:spPr bwMode="auto">
            <a:xfrm>
              <a:off x="200" y="124"/>
              <a:ext cx="5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72" name="Rectangle 88"/>
            <p:cNvSpPr>
              <a:spLocks noChangeArrowheads="1"/>
            </p:cNvSpPr>
            <p:nvPr/>
          </p:nvSpPr>
          <p:spPr bwMode="auto">
            <a:xfrm>
              <a:off x="1172" y="10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73" name="Rectangle 89"/>
            <p:cNvSpPr>
              <a:spLocks noChangeArrowheads="1"/>
            </p:cNvSpPr>
            <p:nvPr/>
          </p:nvSpPr>
          <p:spPr bwMode="auto">
            <a:xfrm>
              <a:off x="613" y="10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74" name="Rectangle 90"/>
            <p:cNvSpPr>
              <a:spLocks noChangeArrowheads="1"/>
            </p:cNvSpPr>
            <p:nvPr/>
          </p:nvSpPr>
          <p:spPr bwMode="auto">
            <a:xfrm>
              <a:off x="0" y="129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200" b="1">
                  <a:solidFill>
                    <a:srgbClr val="FF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解</a:t>
              </a:r>
              <a:endPara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6475" name="Group 91"/>
          <p:cNvGrpSpPr/>
          <p:nvPr/>
        </p:nvGrpSpPr>
        <p:grpSpPr bwMode="auto">
          <a:xfrm>
            <a:off x="3132138" y="2133600"/>
            <a:ext cx="3254375" cy="766763"/>
            <a:chOff x="0" y="0"/>
            <a:chExt cx="2050" cy="483"/>
          </a:xfrm>
        </p:grpSpPr>
        <p:sp>
          <p:nvSpPr>
            <p:cNvPr id="16476" name="Line 92"/>
            <p:cNvSpPr>
              <a:spLocks noChangeShapeType="1"/>
            </p:cNvSpPr>
            <p:nvPr/>
          </p:nvSpPr>
          <p:spPr bwMode="auto">
            <a:xfrm flipV="1">
              <a:off x="146" y="22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7" name="Line 93"/>
            <p:cNvSpPr>
              <a:spLocks noChangeShapeType="1"/>
            </p:cNvSpPr>
            <p:nvPr/>
          </p:nvSpPr>
          <p:spPr bwMode="auto">
            <a:xfrm>
              <a:off x="168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8" name="Line 94"/>
            <p:cNvSpPr>
              <a:spLocks noChangeShapeType="1"/>
            </p:cNvSpPr>
            <p:nvPr/>
          </p:nvSpPr>
          <p:spPr bwMode="auto">
            <a:xfrm flipV="1">
              <a:off x="205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9" name="Line 95"/>
            <p:cNvSpPr>
              <a:spLocks noChangeShapeType="1"/>
            </p:cNvSpPr>
            <p:nvPr/>
          </p:nvSpPr>
          <p:spPr bwMode="auto">
            <a:xfrm>
              <a:off x="248" y="112"/>
              <a:ext cx="3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0" name="Line 96"/>
            <p:cNvSpPr>
              <a:spLocks noChangeShapeType="1"/>
            </p:cNvSpPr>
            <p:nvPr/>
          </p:nvSpPr>
          <p:spPr bwMode="auto">
            <a:xfrm flipV="1">
              <a:off x="908" y="22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1" name="Line 97"/>
            <p:cNvSpPr>
              <a:spLocks noChangeShapeType="1"/>
            </p:cNvSpPr>
            <p:nvPr/>
          </p:nvSpPr>
          <p:spPr bwMode="auto">
            <a:xfrm>
              <a:off x="930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2" name="Line 98"/>
            <p:cNvSpPr>
              <a:spLocks noChangeShapeType="1"/>
            </p:cNvSpPr>
            <p:nvPr/>
          </p:nvSpPr>
          <p:spPr bwMode="auto">
            <a:xfrm flipV="1">
              <a:off x="967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3" name="Line 99"/>
            <p:cNvSpPr>
              <a:spLocks noChangeShapeType="1"/>
            </p:cNvSpPr>
            <p:nvPr/>
          </p:nvSpPr>
          <p:spPr bwMode="auto">
            <a:xfrm>
              <a:off x="1010" y="112"/>
              <a:ext cx="32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4" name="Line 100"/>
            <p:cNvSpPr>
              <a:spLocks noChangeShapeType="1"/>
            </p:cNvSpPr>
            <p:nvPr/>
          </p:nvSpPr>
          <p:spPr bwMode="auto">
            <a:xfrm>
              <a:off x="1709" y="237"/>
              <a:ext cx="32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5" name="Line 101"/>
            <p:cNvSpPr>
              <a:spLocks noChangeShapeType="1"/>
            </p:cNvSpPr>
            <p:nvPr/>
          </p:nvSpPr>
          <p:spPr bwMode="auto">
            <a:xfrm flipV="1">
              <a:off x="1592" y="26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6" name="Line 102"/>
            <p:cNvSpPr>
              <a:spLocks noChangeShapeType="1"/>
            </p:cNvSpPr>
            <p:nvPr/>
          </p:nvSpPr>
          <p:spPr bwMode="auto">
            <a:xfrm>
              <a:off x="1615" y="271"/>
              <a:ext cx="33" cy="1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7" name="Line 103"/>
            <p:cNvSpPr>
              <a:spLocks noChangeShapeType="1"/>
            </p:cNvSpPr>
            <p:nvPr/>
          </p:nvSpPr>
          <p:spPr bwMode="auto">
            <a:xfrm flipV="1">
              <a:off x="1651" y="0"/>
              <a:ext cx="44" cy="4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1695" y="0"/>
              <a:ext cx="35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9" name="Rectangle 105"/>
            <p:cNvSpPr>
              <a:spLocks noChangeArrowheads="1"/>
            </p:cNvSpPr>
            <p:nvPr/>
          </p:nvSpPr>
          <p:spPr bwMode="auto">
            <a:xfrm>
              <a:off x="1939" y="26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0" name="Rectangle 106"/>
            <p:cNvSpPr>
              <a:spLocks noChangeArrowheads="1"/>
            </p:cNvSpPr>
            <p:nvPr/>
          </p:nvSpPr>
          <p:spPr bwMode="auto">
            <a:xfrm>
              <a:off x="1719" y="26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1" name="Rectangle 107"/>
            <p:cNvSpPr>
              <a:spLocks noChangeArrowheads="1"/>
            </p:cNvSpPr>
            <p:nvPr/>
          </p:nvSpPr>
          <p:spPr bwMode="auto">
            <a:xfrm>
              <a:off x="1943" y="1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2" name="Rectangle 108"/>
            <p:cNvSpPr>
              <a:spLocks noChangeArrowheads="1"/>
            </p:cNvSpPr>
            <p:nvPr/>
          </p:nvSpPr>
          <p:spPr bwMode="auto">
            <a:xfrm>
              <a:off x="1721" y="12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3" name="Rectangle 109"/>
            <p:cNvSpPr>
              <a:spLocks noChangeArrowheads="1"/>
            </p:cNvSpPr>
            <p:nvPr/>
          </p:nvSpPr>
          <p:spPr bwMode="auto">
            <a:xfrm>
              <a:off x="1497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4" name="Rectangle 110"/>
            <p:cNvSpPr>
              <a:spLocks noChangeArrowheads="1"/>
            </p:cNvSpPr>
            <p:nvPr/>
          </p:nvSpPr>
          <p:spPr bwMode="auto">
            <a:xfrm>
              <a:off x="1244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5" name="Rectangle 111"/>
            <p:cNvSpPr>
              <a:spLocks noChangeArrowheads="1"/>
            </p:cNvSpPr>
            <p:nvPr/>
          </p:nvSpPr>
          <p:spPr bwMode="auto">
            <a:xfrm>
              <a:off x="1022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6" name="Rectangle 112"/>
            <p:cNvSpPr>
              <a:spLocks noChangeArrowheads="1"/>
            </p:cNvSpPr>
            <p:nvPr/>
          </p:nvSpPr>
          <p:spPr bwMode="auto">
            <a:xfrm>
              <a:off x="810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7" name="Rectangle 113"/>
            <p:cNvSpPr>
              <a:spLocks noChangeArrowheads="1"/>
            </p:cNvSpPr>
            <p:nvPr/>
          </p:nvSpPr>
          <p:spPr bwMode="auto">
            <a:xfrm>
              <a:off x="462" y="124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8" name="Rectangle 114"/>
            <p:cNvSpPr>
              <a:spLocks noChangeArrowheads="1"/>
            </p:cNvSpPr>
            <p:nvPr/>
          </p:nvSpPr>
          <p:spPr bwMode="auto">
            <a:xfrm>
              <a:off x="254" y="124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99" name="Rectangle 115"/>
            <p:cNvSpPr>
              <a:spLocks noChangeArrowheads="1"/>
            </p:cNvSpPr>
            <p:nvPr/>
          </p:nvSpPr>
          <p:spPr bwMode="auto">
            <a:xfrm>
              <a:off x="1808" y="46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6500" name="Rectangle 116"/>
            <p:cNvSpPr>
              <a:spLocks noChangeArrowheads="1"/>
            </p:cNvSpPr>
            <p:nvPr/>
          </p:nvSpPr>
          <p:spPr bwMode="auto">
            <a:xfrm>
              <a:off x="1372" y="10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501" name="Rectangle 117"/>
            <p:cNvSpPr>
              <a:spLocks noChangeArrowheads="1"/>
            </p:cNvSpPr>
            <p:nvPr/>
          </p:nvSpPr>
          <p:spPr bwMode="auto">
            <a:xfrm>
              <a:off x="682" y="10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502" name="Rectangle 118"/>
            <p:cNvSpPr>
              <a:spLocks noChangeArrowheads="1"/>
            </p:cNvSpPr>
            <p:nvPr/>
          </p:nvSpPr>
          <p:spPr bwMode="auto">
            <a:xfrm>
              <a:off x="0" y="103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503" name="Rectangle 119"/>
            <p:cNvSpPr>
              <a:spLocks noChangeArrowheads="1"/>
            </p:cNvSpPr>
            <p:nvPr/>
          </p:nvSpPr>
          <p:spPr bwMode="auto">
            <a:xfrm>
              <a:off x="1793" y="310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6504" name="Rectangle 120"/>
            <p:cNvSpPr>
              <a:spLocks noChangeArrowheads="1"/>
            </p:cNvSpPr>
            <p:nvPr/>
          </p:nvSpPr>
          <p:spPr bwMode="auto">
            <a:xfrm>
              <a:off x="1104" y="137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6505" name="Rectangle 121"/>
            <p:cNvSpPr>
              <a:spLocks noChangeArrowheads="1"/>
            </p:cNvSpPr>
            <p:nvPr/>
          </p:nvSpPr>
          <p:spPr bwMode="auto">
            <a:xfrm>
              <a:off x="333" y="137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</p:grpSp>
      <p:graphicFrame>
        <p:nvGraphicFramePr>
          <p:cNvPr id="16506" name="Object 122"/>
          <p:cNvGraphicFramePr>
            <a:graphicFrameLocks noChangeAspect="1"/>
          </p:cNvGraphicFramePr>
          <p:nvPr/>
        </p:nvGraphicFramePr>
        <p:xfrm>
          <a:off x="539750" y="4292600"/>
          <a:ext cx="48244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r:id="rId4" imgW="1575435" imgH="228600" progId="Equation.3">
                  <p:embed/>
                </p:oleObj>
              </mc:Choice>
              <mc:Fallback>
                <p:oleObj r:id="rId4" imgW="1575435" imgH="228600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92600"/>
                        <a:ext cx="48244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507" name="Group 123"/>
          <p:cNvGrpSpPr/>
          <p:nvPr/>
        </p:nvGrpSpPr>
        <p:grpSpPr bwMode="auto">
          <a:xfrm>
            <a:off x="94456" y="3487524"/>
            <a:ext cx="3309938" cy="647700"/>
            <a:chOff x="0" y="0"/>
            <a:chExt cx="1750" cy="555"/>
          </a:xfrm>
        </p:grpSpPr>
        <p:pic>
          <p:nvPicPr>
            <p:cNvPr id="16508" name="Picture 124" descr="33164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45"/>
              <a:ext cx="680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509" name="Rectangle 125"/>
            <p:cNvSpPr>
              <a:spLocks noChangeArrowheads="1"/>
            </p:cNvSpPr>
            <p:nvPr/>
          </p:nvSpPr>
          <p:spPr bwMode="auto">
            <a:xfrm>
              <a:off x="661" y="367"/>
              <a:ext cx="1089" cy="181"/>
            </a:xfrm>
            <a:prstGeom prst="rect">
              <a:avLst/>
            </a:prstGeom>
            <a:solidFill>
              <a:srgbClr val="775963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10" name="Text Box 126"/>
            <p:cNvSpPr txBox="1">
              <a:spLocks noChangeArrowheads="1"/>
            </p:cNvSpPr>
            <p:nvPr/>
          </p:nvSpPr>
          <p:spPr bwMode="auto">
            <a:xfrm>
              <a:off x="797" y="0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练一练</a:t>
              </a:r>
            </a:p>
          </p:txBody>
        </p:sp>
      </p:grpSp>
      <p:graphicFrame>
        <p:nvGraphicFramePr>
          <p:cNvPr id="16511" name="Object 127"/>
          <p:cNvGraphicFramePr>
            <a:graphicFrameLocks noChangeAspect="1"/>
          </p:cNvGraphicFramePr>
          <p:nvPr/>
        </p:nvGraphicFramePr>
        <p:xfrm>
          <a:off x="612775" y="4868863"/>
          <a:ext cx="59753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r:id="rId7" imgW="1537335" imgH="228600" progId="Equation.3">
                  <p:embed/>
                </p:oleObj>
              </mc:Choice>
              <mc:Fallback>
                <p:oleObj r:id="rId7" imgW="1537335" imgH="228600" progId="Equation.3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868863"/>
                        <a:ext cx="597535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12" name="Object 128"/>
          <p:cNvGraphicFramePr>
            <a:graphicFrameLocks noChangeAspect="1"/>
          </p:cNvGraphicFramePr>
          <p:nvPr/>
        </p:nvGraphicFramePr>
        <p:xfrm>
          <a:off x="396875" y="5445125"/>
          <a:ext cx="46069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r:id="rId9" imgW="1219200" imgH="393700" progId="Equation.3">
                  <p:embed/>
                </p:oleObj>
              </mc:Choice>
              <mc:Fallback>
                <p:oleObj r:id="rId9" imgW="1219200" imgH="393700" progId="Equation.3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5445125"/>
                        <a:ext cx="46069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ZDH2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620713"/>
            <a:ext cx="12255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850" y="1772816"/>
            <a:ext cx="8497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几个二次根式化成最简二次根式后，如果它们的被开方式相同，那么，这几个二次根式称为</a:t>
            </a:r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同类二次根式</a:t>
            </a:r>
            <a:r>
              <a:rPr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850" y="2925763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二次根式相加减，应先把各个二次根式化成最简二次根式，然后把同类二次根式分别合并</a:t>
            </a:r>
            <a:r>
              <a:rPr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9552" y="4378325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同类二次根式可以像同类项那样进行合并</a:t>
            </a:r>
            <a:r>
              <a:rPr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8438" name="WordArt 6"/>
          <p:cNvSpPr>
            <a:spLocks noChangeArrowheads="1" noChangeShapeType="1"/>
          </p:cNvSpPr>
          <p:nvPr/>
        </p:nvSpPr>
        <p:spPr bwMode="auto">
          <a:xfrm>
            <a:off x="3203575" y="476250"/>
            <a:ext cx="26638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99592" y="1556792"/>
            <a:ext cx="7315200" cy="2111375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二次根式加减运算的实质是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合并同类二次根式</a:t>
            </a:r>
            <a:r>
              <a:rPr lang="zh-CN" altLang="en-US" sz="4400" b="1" dirty="0">
                <a:latin typeface="Times New Roman" panose="02020603050405020304" pitchFamily="18" charset="0"/>
              </a:rPr>
              <a:t>，即</a:t>
            </a:r>
            <a:r>
              <a:rPr lang="zh-CN" altLang="en-US" sz="4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系数相加减，二次根式不变</a:t>
            </a:r>
            <a:r>
              <a:rPr lang="zh-CN" altLang="en-US" sz="44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。 </a:t>
            </a:r>
            <a:endParaRPr lang="zh-CN" altLang="en-US" sz="4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395288" y="1054100"/>
            <a:ext cx="8382000" cy="2151063"/>
            <a:chOff x="0" y="0"/>
            <a:chExt cx="5280" cy="1872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280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914400" indent="-4572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371600" indent="-4572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828800" indent="-4572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286000" indent="-4572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bg2"/>
                  </a:solidFill>
                </a:rPr>
                <a:t>1</a:t>
              </a:r>
              <a:r>
                <a:rPr lang="en-US" sz="2800" b="1" dirty="0">
                  <a:solidFill>
                    <a:schemeClr val="bg2"/>
                  </a:solidFill>
                </a:rPr>
                <a:t>.</a:t>
              </a:r>
              <a:r>
                <a:rPr lang="zh-CN" altLang="en-US" sz="2800" b="1" dirty="0"/>
                <a:t>在下列各组根式中，是同类二次根式的是（      ）</a:t>
              </a:r>
            </a:p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bg2"/>
                  </a:solidFill>
                </a:rPr>
                <a:t>A .                         B .           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AutoNum type="alphaUcPeriod" startAt="3"/>
              </a:pPr>
              <a:r>
                <a:rPr lang="en-US" sz="3600" b="1" dirty="0">
                  <a:solidFill>
                    <a:schemeClr val="bg2"/>
                  </a:solidFill>
                </a:rPr>
                <a:t>                          D.</a:t>
              </a:r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432" y="864"/>
            <a:ext cx="1152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4" r:id="rId4" imgW="558800" imgH="215900" progId="Equation.3">
                    <p:embed/>
                  </p:oleObj>
                </mc:Choice>
                <mc:Fallback>
                  <p:oleObj r:id="rId4" imgW="558800" imgH="2159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64"/>
                          <a:ext cx="1152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2592" y="720"/>
            <a:ext cx="1392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5" r:id="rId6" imgW="520700" imgH="431800" progId="Equation.3">
                    <p:embed/>
                  </p:oleObj>
                </mc:Choice>
                <mc:Fallback>
                  <p:oleObj r:id="rId6" imgW="520700" imgH="431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720"/>
                          <a:ext cx="1392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384" y="1344"/>
            <a:ext cx="1680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6" r:id="rId8" imgW="800100" imgH="241300" progId="Equation.3">
                    <p:embed/>
                  </p:oleObj>
                </mc:Choice>
                <mc:Fallback>
                  <p:oleObj r:id="rId8" imgW="800100" imgH="2413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344"/>
                          <a:ext cx="1680" cy="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2496" y="1344"/>
            <a:ext cx="158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7" r:id="rId10" imgW="926465" imgH="215900" progId="Equation.3">
                    <p:embed/>
                  </p:oleObj>
                </mc:Choice>
                <mc:Fallback>
                  <p:oleObj r:id="rId10" imgW="926465" imgH="2159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1344"/>
                          <a:ext cx="158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12" name="Group 8"/>
          <p:cNvGrpSpPr/>
          <p:nvPr/>
        </p:nvGrpSpPr>
        <p:grpSpPr bwMode="auto">
          <a:xfrm>
            <a:off x="250825" y="5302250"/>
            <a:ext cx="8229600" cy="1190625"/>
            <a:chOff x="0" y="0"/>
            <a:chExt cx="5184" cy="75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49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Times New Roman" panose="02020603050405020304" pitchFamily="18" charset="0"/>
                </a:rPr>
                <a:t>3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</a:t>
              </a: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如果最简二次根式                    与                              是同类二次根式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求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m</a:t>
              </a: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n </a:t>
              </a: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的值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2688" y="0"/>
            <a:ext cx="960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8" r:id="rId12" imgW="457200" imgH="203200" progId="Equation.3">
                    <p:embed/>
                  </p:oleObj>
                </mc:Choice>
                <mc:Fallback>
                  <p:oleObj r:id="rId12" imgW="457200" imgH="203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0"/>
                          <a:ext cx="960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5" name="Object 11"/>
            <p:cNvGraphicFramePr>
              <a:graphicFrameLocks noChangeAspect="1"/>
            </p:cNvGraphicFramePr>
            <p:nvPr/>
          </p:nvGraphicFramePr>
          <p:xfrm>
            <a:off x="4224" y="48"/>
            <a:ext cx="960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9" r:id="rId14" imgW="520700" imgH="215900" progId="Equation.3">
                    <p:embed/>
                  </p:oleObj>
                </mc:Choice>
                <mc:Fallback>
                  <p:oleObj r:id="rId14" imgW="520700" imgH="2159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48"/>
                          <a:ext cx="960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524750" y="7651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1517" name="Group 13"/>
          <p:cNvGrpSpPr/>
          <p:nvPr/>
        </p:nvGrpSpPr>
        <p:grpSpPr bwMode="auto">
          <a:xfrm>
            <a:off x="250825" y="3429000"/>
            <a:ext cx="8382000" cy="1828800"/>
            <a:chOff x="0" y="0"/>
            <a:chExt cx="5280" cy="1152"/>
          </a:xfrm>
        </p:grpSpPr>
        <p:graphicFrame>
          <p:nvGraphicFramePr>
            <p:cNvPr id="21518" name="Object 14"/>
            <p:cNvGraphicFramePr>
              <a:graphicFrameLocks noChangeAspect="1"/>
            </p:cNvGraphicFramePr>
            <p:nvPr/>
          </p:nvGraphicFramePr>
          <p:xfrm>
            <a:off x="768" y="0"/>
            <a:ext cx="72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0" r:id="rId16" imgW="304800" imgH="203200" progId="Equation.3">
                    <p:embed/>
                  </p:oleObj>
                </mc:Choice>
                <mc:Fallback>
                  <p:oleObj r:id="rId16" imgW="304800" imgH="203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0"/>
                          <a:ext cx="72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4272" y="384"/>
            <a:ext cx="74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1" r:id="rId18" imgW="419100" imgH="431800" progId="Equation.3">
                    <p:embed/>
                  </p:oleObj>
                </mc:Choice>
                <mc:Fallback>
                  <p:oleObj r:id="rId18" imgW="419100" imgH="431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84"/>
                          <a:ext cx="74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0" name="Object 16"/>
            <p:cNvGraphicFramePr>
              <a:graphicFrameLocks noChangeAspect="1"/>
            </p:cNvGraphicFramePr>
            <p:nvPr/>
          </p:nvGraphicFramePr>
          <p:xfrm>
            <a:off x="1776" y="528"/>
            <a:ext cx="672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2" r:id="rId20" imgW="317500" imgH="203200" progId="Equation.3">
                    <p:embed/>
                  </p:oleObj>
                </mc:Choice>
                <mc:Fallback>
                  <p:oleObj r:id="rId20" imgW="317500" imgH="203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528"/>
                          <a:ext cx="672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1" name="Object 17"/>
            <p:cNvGraphicFramePr>
              <a:graphicFrameLocks noChangeAspect="1"/>
            </p:cNvGraphicFramePr>
            <p:nvPr/>
          </p:nvGraphicFramePr>
          <p:xfrm>
            <a:off x="432" y="480"/>
            <a:ext cx="720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3" r:id="rId22" imgW="317500" imgH="215900" progId="Equation.3">
                    <p:embed/>
                  </p:oleObj>
                </mc:Choice>
                <mc:Fallback>
                  <p:oleObj r:id="rId22" imgW="317500" imgH="2159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480"/>
                          <a:ext cx="720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522" name="Group 18"/>
            <p:cNvGrpSpPr/>
            <p:nvPr/>
          </p:nvGrpSpPr>
          <p:grpSpPr bwMode="auto">
            <a:xfrm>
              <a:off x="3072" y="576"/>
              <a:ext cx="631" cy="364"/>
              <a:chOff x="0" y="0"/>
              <a:chExt cx="631" cy="364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 flipV="1">
                <a:off x="0" y="194"/>
                <a:ext cx="38" cy="2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38" y="200"/>
                <a:ext cx="56" cy="93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00" y="11"/>
                <a:ext cx="73" cy="28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73" y="0"/>
                <a:ext cx="443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7" name="Rectangle 23"/>
              <p:cNvSpPr>
                <a:spLocks noChangeArrowheads="1"/>
              </p:cNvSpPr>
              <p:nvPr/>
            </p:nvSpPr>
            <p:spPr bwMode="auto">
              <a:xfrm>
                <a:off x="187" y="9"/>
                <a:ext cx="444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sz="37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125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5280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 2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 </a:t>
              </a:r>
              <a:r>
                <a:rPr lang="zh-CN" alt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与            是同类二次根式的是</a:t>
              </a: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(       )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6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A.              B.              C.              D.</a:t>
              </a:r>
            </a:p>
          </p:txBody>
        </p:sp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445250" y="3429000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530" name="AutoShape 8"/>
          <p:cNvSpPr>
            <a:spLocks noChangeArrowheads="1"/>
          </p:cNvSpPr>
          <p:nvPr/>
        </p:nvSpPr>
        <p:spPr bwMode="auto">
          <a:xfrm>
            <a:off x="1908175" y="117475"/>
            <a:ext cx="4608513" cy="71913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66"/>
          </a:solidFill>
          <a:ln w="31750">
            <a:solidFill>
              <a:srgbClr val="0066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000" dirty="0">
                <a:solidFill>
                  <a:srgbClr val="FF0000"/>
                </a:solidFill>
                <a:latin typeface="Times New Roman" panose="02020603050405020304" pitchFamily="18" charset="0"/>
              </a:rPr>
              <a:t>考考你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utoUpdateAnimBg="0"/>
      <p:bldP spid="2152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11188" y="836613"/>
          <a:ext cx="7854950" cy="477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r:id="rId3" imgW="2233930" imgH="1269365" progId="Equation.DSMT4">
                  <p:embed/>
                </p:oleObj>
              </mc:Choice>
              <mc:Fallback>
                <p:oleObj r:id="rId3" imgW="2233930" imgH="126936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836613"/>
                        <a:ext cx="7854950" cy="477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503238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2035175" y="244475"/>
            <a:ext cx="4608513" cy="71913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66"/>
          </a:solidFill>
          <a:ln w="31750">
            <a:solidFill>
              <a:srgbClr val="00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考考你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0" y="0"/>
            <a:ext cx="3048000" cy="533400"/>
            <a:chOff x="0" y="0"/>
            <a:chExt cx="3234" cy="499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234" cy="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234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900">
                  <a:latin typeface="Times New Roman" panose="02020603050405020304" pitchFamily="18" charset="0"/>
                  <a:ea typeface="_x000B__x000C_"/>
                  <a:cs typeface="_x000B__x000C_"/>
                </a:rPr>
                <a:t>　</a:t>
              </a:r>
              <a:r>
                <a:rPr lang="zh-CN" altLang="en-US" sz="3600" b="1">
                  <a:latin typeface="Times New Roman" panose="02020603050405020304" pitchFamily="18" charset="0"/>
                </a:rPr>
                <a:t>练习</a:t>
              </a:r>
              <a:r>
                <a:rPr lang="en-US" altLang="zh-CN" sz="3600" b="1">
                  <a:latin typeface="Times New Roman" panose="02020603050405020304" pitchFamily="18" charset="0"/>
                </a:rPr>
                <a:t>:</a:t>
              </a:r>
              <a:r>
                <a:rPr lang="en-US" altLang="zh-CN" sz="3600" b="1">
                  <a:latin typeface="Times New Roman" panose="02020603050405020304" pitchFamily="18" charset="0"/>
                  <a:ea typeface="_x000B__x000C_"/>
                  <a:cs typeface="_x000B__x000C_"/>
                </a:rPr>
                <a:t> </a:t>
              </a:r>
              <a:r>
                <a:rPr lang="zh-CN" altLang="en-US" sz="3600" b="1">
                  <a:latin typeface="Times New Roman" panose="02020603050405020304" pitchFamily="18" charset="0"/>
                  <a:ea typeface="_x000B__x000C_"/>
                  <a:cs typeface="_x000B__x000C_"/>
                </a:rPr>
                <a:t>计算：</a:t>
              </a:r>
            </a:p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3600" b="1">
                  <a:latin typeface="Times New Roman" panose="02020603050405020304" pitchFamily="18" charset="0"/>
                  <a:ea typeface="_x000B__x000C_"/>
                  <a:cs typeface="_x000B__x000C_"/>
                </a:rPr>
                <a:t>　 </a:t>
              </a:r>
              <a:r>
                <a:rPr lang="zh-CN" altLang="en-US" sz="900">
                  <a:latin typeface="Times New Roman" panose="02020603050405020304" pitchFamily="18" charset="0"/>
                  <a:ea typeface="_x000B__x000C_"/>
                  <a:cs typeface="_x000B__x000C_"/>
                </a:rPr>
                <a:t>                                                                </a:t>
              </a:r>
            </a:p>
            <a:p>
              <a:pPr eaLnBrk="0" hangingPunct="0">
                <a:buFont typeface="Arial" panose="020B0604020202020204" pitchFamily="34" charset="0"/>
                <a:buNone/>
              </a:pPr>
              <a:endParaRPr lang="zh-CN" altLang="en-US" sz="900">
                <a:latin typeface="Times New Roman" panose="02020603050405020304" pitchFamily="18" charset="0"/>
                <a:ea typeface="_x000B__x000C_"/>
                <a:cs typeface="_x000B__x000C_"/>
              </a:endParaRPr>
            </a:p>
          </p:txBody>
        </p:sp>
      </p:grpSp>
      <p:grpSp>
        <p:nvGrpSpPr>
          <p:cNvPr id="24581" name="Group 5"/>
          <p:cNvGrpSpPr/>
          <p:nvPr/>
        </p:nvGrpSpPr>
        <p:grpSpPr bwMode="auto">
          <a:xfrm>
            <a:off x="609600" y="1371600"/>
            <a:ext cx="7543800" cy="1143000"/>
            <a:chOff x="0" y="0"/>
            <a:chExt cx="4752" cy="720"/>
          </a:xfrm>
        </p:grpSpPr>
        <p:pic>
          <p:nvPicPr>
            <p:cNvPr id="24582" name="Picture 6" descr="20056111942186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0"/>
              <a:ext cx="42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0" y="144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600" b="1">
                  <a:latin typeface="Times New Roman" panose="02020603050405020304" pitchFamily="18" charset="0"/>
                </a:rPr>
                <a:t>(1)</a:t>
              </a:r>
            </a:p>
          </p:txBody>
        </p:sp>
      </p:grpSp>
      <p:grpSp>
        <p:nvGrpSpPr>
          <p:cNvPr id="24584" name="Group 8"/>
          <p:cNvGrpSpPr/>
          <p:nvPr/>
        </p:nvGrpSpPr>
        <p:grpSpPr bwMode="auto">
          <a:xfrm>
            <a:off x="533400" y="3429000"/>
            <a:ext cx="8077200" cy="1371600"/>
            <a:chOff x="0" y="0"/>
            <a:chExt cx="5088" cy="864"/>
          </a:xfrm>
        </p:grpSpPr>
        <p:pic>
          <p:nvPicPr>
            <p:cNvPr id="24585" name="Picture 9" descr="200561119422396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0"/>
              <a:ext cx="460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0" y="192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600" b="1">
                  <a:latin typeface="Times New Roman" panose="02020603050405020304" pitchFamily="18" charset="0"/>
                </a:rPr>
                <a:t>(2)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 noChangeAspect="1"/>
          </p:cNvGrpSpPr>
          <p:nvPr/>
        </p:nvGrpSpPr>
        <p:grpSpPr bwMode="auto">
          <a:xfrm>
            <a:off x="838200" y="381000"/>
            <a:ext cx="7315200" cy="5589588"/>
            <a:chOff x="0" y="0"/>
            <a:chExt cx="3733" cy="3166"/>
          </a:xfrm>
        </p:grpSpPr>
        <p:grpSp>
          <p:nvGrpSpPr>
            <p:cNvPr id="2560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3594" cy="2164"/>
              <a:chOff x="0" y="0"/>
              <a:chExt cx="3594" cy="2164"/>
            </a:xfrm>
          </p:grpSpPr>
          <p:graphicFrame>
            <p:nvGraphicFramePr>
              <p:cNvPr id="25604" name="Object 4"/>
              <p:cNvGraphicFramePr>
                <a:graphicFrameLocks noChangeAspect="1"/>
              </p:cNvGraphicFramePr>
              <p:nvPr/>
            </p:nvGraphicFramePr>
            <p:xfrm>
              <a:off x="0" y="0"/>
              <a:ext cx="3424" cy="11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4" r:id="rId3" imgW="1549400" imgH="444500" progId="Equation.3">
                      <p:embed/>
                    </p:oleObj>
                  </mc:Choice>
                  <mc:Fallback>
                    <p:oleObj r:id="rId3" imgW="1549400" imgH="4445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3424" cy="116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05" name="Object 5"/>
              <p:cNvGraphicFramePr>
                <a:graphicFrameLocks noChangeAspect="1"/>
              </p:cNvGraphicFramePr>
              <p:nvPr/>
            </p:nvGraphicFramePr>
            <p:xfrm>
              <a:off x="45" y="1056"/>
              <a:ext cx="3549" cy="11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5" r:id="rId5" imgW="1562100" imgH="444500" progId="Equation.3">
                      <p:embed/>
                    </p:oleObj>
                  </mc:Choice>
                  <mc:Fallback>
                    <p:oleObj r:id="rId5" imgW="1562100" imgH="4445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" y="1056"/>
                            <a:ext cx="3549" cy="11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14" y="2024"/>
            <a:ext cx="3719" cy="1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6" r:id="rId7" imgW="1956435" imgH="508000" progId="Equation.3">
                    <p:embed/>
                  </p:oleObj>
                </mc:Choice>
                <mc:Fallback>
                  <p:oleObj r:id="rId7" imgW="1956435" imgH="5080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" y="2024"/>
                          <a:ext cx="3719" cy="1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77080" y="766763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细心算一算</a:t>
            </a:r>
          </a:p>
        </p:txBody>
      </p:sp>
      <p:grpSp>
        <p:nvGrpSpPr>
          <p:cNvPr id="26627" name="Group 3"/>
          <p:cNvGrpSpPr>
            <a:grpSpLocks noChangeAspect="1"/>
          </p:cNvGrpSpPr>
          <p:nvPr/>
        </p:nvGrpSpPr>
        <p:grpSpPr bwMode="auto">
          <a:xfrm>
            <a:off x="892176" y="1900239"/>
            <a:ext cx="5872162" cy="3663950"/>
            <a:chOff x="0" y="0"/>
            <a:chExt cx="3699" cy="2308"/>
          </a:xfrm>
        </p:grpSpPr>
        <p:sp>
          <p:nvSpPr>
            <p:cNvPr id="266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699" cy="2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V="1">
              <a:off x="338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366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V="1">
              <a:off x="412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466" y="232"/>
              <a:ext cx="11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924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952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997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1051" y="232"/>
              <a:ext cx="40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2071" y="414"/>
              <a:ext cx="12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V="1">
              <a:off x="1830" y="458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1858" y="464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V="1">
              <a:off x="1904" y="69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1958" y="69"/>
              <a:ext cx="25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 flipV="1">
              <a:off x="2438" y="400"/>
              <a:ext cx="29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2467" y="406"/>
              <a:ext cx="40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2512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2566" y="232"/>
              <a:ext cx="2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3026" y="414"/>
              <a:ext cx="13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V="1">
              <a:off x="3206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234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 flipV="1">
              <a:off x="3279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3333" y="232"/>
              <a:ext cx="23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V="1">
              <a:off x="380" y="1173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408" y="1178"/>
              <a:ext cx="41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V="1">
              <a:off x="453" y="1004"/>
              <a:ext cx="54" cy="2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507" y="1004"/>
              <a:ext cx="2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1207" y="1186"/>
              <a:ext cx="1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 flipV="1">
              <a:off x="965" y="123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>
              <a:off x="993" y="1236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 flipV="1">
              <a:off x="1039" y="841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1093" y="841"/>
              <a:ext cx="2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2005" y="1186"/>
              <a:ext cx="12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 flipV="1">
              <a:off x="1736" y="123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1764" y="1236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 flipV="1">
              <a:off x="1809" y="841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>
              <a:off x="1863" y="841"/>
              <a:ext cx="28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Line 41"/>
            <p:cNvSpPr>
              <a:spLocks noChangeShapeType="1"/>
            </p:cNvSpPr>
            <p:nvPr/>
          </p:nvSpPr>
          <p:spPr bwMode="auto">
            <a:xfrm>
              <a:off x="2371" y="1186"/>
              <a:ext cx="1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 flipV="1">
              <a:off x="2550" y="1173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2578" y="1178"/>
              <a:ext cx="41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 flipV="1">
              <a:off x="2624" y="1004"/>
              <a:ext cx="54" cy="2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>
              <a:off x="2678" y="1004"/>
              <a:ext cx="23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Line 46"/>
            <p:cNvSpPr>
              <a:spLocks noChangeShapeType="1"/>
            </p:cNvSpPr>
            <p:nvPr/>
          </p:nvSpPr>
          <p:spPr bwMode="auto">
            <a:xfrm flipV="1">
              <a:off x="528" y="1932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Line 47"/>
            <p:cNvSpPr>
              <a:spLocks noChangeShapeType="1"/>
            </p:cNvSpPr>
            <p:nvPr/>
          </p:nvSpPr>
          <p:spPr bwMode="auto">
            <a:xfrm>
              <a:off x="556" y="1937"/>
              <a:ext cx="41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 flipV="1">
              <a:off x="602" y="1744"/>
              <a:ext cx="54" cy="29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Line 49"/>
            <p:cNvSpPr>
              <a:spLocks noChangeShapeType="1"/>
            </p:cNvSpPr>
            <p:nvPr/>
          </p:nvSpPr>
          <p:spPr bwMode="auto">
            <a:xfrm>
              <a:off x="656" y="1744"/>
              <a:ext cx="45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Line 50"/>
            <p:cNvSpPr>
              <a:spLocks noChangeShapeType="1"/>
            </p:cNvSpPr>
            <p:nvPr/>
          </p:nvSpPr>
          <p:spPr bwMode="auto">
            <a:xfrm>
              <a:off x="1410" y="1959"/>
              <a:ext cx="13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 flipV="1">
              <a:off x="1586" y="1932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Line 52"/>
            <p:cNvSpPr>
              <a:spLocks noChangeShapeType="1"/>
            </p:cNvSpPr>
            <p:nvPr/>
          </p:nvSpPr>
          <p:spPr bwMode="auto">
            <a:xfrm>
              <a:off x="1614" y="1937"/>
              <a:ext cx="41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Line 53"/>
            <p:cNvSpPr>
              <a:spLocks noChangeShapeType="1"/>
            </p:cNvSpPr>
            <p:nvPr/>
          </p:nvSpPr>
          <p:spPr bwMode="auto">
            <a:xfrm flipV="1">
              <a:off x="1660" y="1744"/>
              <a:ext cx="54" cy="29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8" name="Line 54"/>
            <p:cNvSpPr>
              <a:spLocks noChangeShapeType="1"/>
            </p:cNvSpPr>
            <p:nvPr/>
          </p:nvSpPr>
          <p:spPr bwMode="auto">
            <a:xfrm>
              <a:off x="1714" y="1744"/>
              <a:ext cx="4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Line 55"/>
            <p:cNvSpPr>
              <a:spLocks noChangeShapeType="1"/>
            </p:cNvSpPr>
            <p:nvPr/>
          </p:nvSpPr>
          <p:spPr bwMode="auto">
            <a:xfrm>
              <a:off x="2896" y="1959"/>
              <a:ext cx="13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 flipV="1">
              <a:off x="2751" y="200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>
              <a:off x="2779" y="2006"/>
              <a:ext cx="41" cy="2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Line 58"/>
            <p:cNvSpPr>
              <a:spLocks noChangeShapeType="1"/>
            </p:cNvSpPr>
            <p:nvPr/>
          </p:nvSpPr>
          <p:spPr bwMode="auto">
            <a:xfrm flipV="1">
              <a:off x="2825" y="1614"/>
              <a:ext cx="54" cy="62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>
              <a:off x="2879" y="1614"/>
              <a:ext cx="3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3203" y="1793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2911" y="199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2911" y="1629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2402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1728" y="179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27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1422" y="199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1327" y="1793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663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285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206" y="1793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102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30" y="1793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2927" y="1020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2691" y="1020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45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2384" y="122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2385" y="857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2013" y="122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2011" y="857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1870" y="102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1648" y="1020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1369" y="1020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1220" y="122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1221" y="857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1082" y="102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511" y="1020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80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220" y="1020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109" y="102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30" y="1020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3583" y="248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3" name="Rectangle 89"/>
            <p:cNvSpPr>
              <a:spLocks noChangeArrowheads="1"/>
            </p:cNvSpPr>
            <p:nvPr/>
          </p:nvSpPr>
          <p:spPr bwMode="auto">
            <a:xfrm>
              <a:off x="3344" y="248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72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3041" y="45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3041" y="8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2573" y="248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50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2076" y="45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8" name="Rectangle 94"/>
            <p:cNvSpPr>
              <a:spLocks noChangeArrowheads="1"/>
            </p:cNvSpPr>
            <p:nvPr/>
          </p:nvSpPr>
          <p:spPr bwMode="auto">
            <a:xfrm>
              <a:off x="2076" y="8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19" name="Rectangle 95"/>
            <p:cNvSpPr>
              <a:spLocks noChangeArrowheads="1"/>
            </p:cNvSpPr>
            <p:nvPr/>
          </p:nvSpPr>
          <p:spPr bwMode="auto">
            <a:xfrm>
              <a:off x="1947" y="24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1743" y="248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1463" y="248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227" y="248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1172" y="248"/>
              <a:ext cx="6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1062" y="24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802" y="24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6" name="Rectangle 102"/>
            <p:cNvSpPr>
              <a:spLocks noChangeArrowheads="1"/>
            </p:cNvSpPr>
            <p:nvPr/>
          </p:nvSpPr>
          <p:spPr bwMode="auto">
            <a:xfrm>
              <a:off x="469" y="24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27" name="Rectangle 103"/>
            <p:cNvSpPr>
              <a:spLocks noChangeArrowheads="1"/>
            </p:cNvSpPr>
            <p:nvPr/>
          </p:nvSpPr>
          <p:spPr bwMode="auto">
            <a:xfrm>
              <a:off x="178" y="248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728" name="Rectangle 104"/>
            <p:cNvSpPr>
              <a:spLocks noChangeArrowheads="1"/>
            </p:cNvSpPr>
            <p:nvPr/>
          </p:nvSpPr>
          <p:spPr bwMode="auto">
            <a:xfrm>
              <a:off x="85" y="24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729" name="Rectangle 105"/>
            <p:cNvSpPr>
              <a:spLocks noChangeArrowheads="1"/>
            </p:cNvSpPr>
            <p:nvPr/>
          </p:nvSpPr>
          <p:spPr bwMode="auto">
            <a:xfrm>
              <a:off x="30" y="248"/>
              <a:ext cx="8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0" name="Rectangle 106"/>
            <p:cNvSpPr>
              <a:spLocks noChangeArrowheads="1"/>
            </p:cNvSpPr>
            <p:nvPr/>
          </p:nvSpPr>
          <p:spPr bwMode="auto">
            <a:xfrm>
              <a:off x="2084" y="1773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1" name="Rectangle 107"/>
            <p:cNvSpPr>
              <a:spLocks noChangeArrowheads="1"/>
            </p:cNvSpPr>
            <p:nvPr/>
          </p:nvSpPr>
          <p:spPr bwMode="auto">
            <a:xfrm>
              <a:off x="1009" y="1773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2" name="Rectangle 108"/>
            <p:cNvSpPr>
              <a:spLocks noChangeArrowheads="1"/>
            </p:cNvSpPr>
            <p:nvPr/>
          </p:nvSpPr>
          <p:spPr bwMode="auto">
            <a:xfrm>
              <a:off x="3068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3" name="Rectangle 109"/>
            <p:cNvSpPr>
              <a:spLocks noChangeArrowheads="1"/>
            </p:cNvSpPr>
            <p:nvPr/>
          </p:nvSpPr>
          <p:spPr bwMode="auto">
            <a:xfrm>
              <a:off x="2515" y="179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ab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>
              <a:off x="1955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1418" y="1629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769" y="179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ab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399" y="1793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2236" y="176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1165" y="176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2198" y="991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1486" y="991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791" y="991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2854" y="219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4" name="Rectangle 120"/>
            <p:cNvSpPr>
              <a:spLocks noChangeArrowheads="1"/>
            </p:cNvSpPr>
            <p:nvPr/>
          </p:nvSpPr>
          <p:spPr bwMode="auto">
            <a:xfrm>
              <a:off x="2261" y="219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5" name="Rectangle 121"/>
            <p:cNvSpPr>
              <a:spLocks noChangeArrowheads="1"/>
            </p:cNvSpPr>
            <p:nvPr/>
          </p:nvSpPr>
          <p:spPr bwMode="auto">
            <a:xfrm>
              <a:off x="1580" y="219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>
              <a:off x="636" y="219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天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WordArt 3"/>
          <p:cNvSpPr>
            <a:spLocks noChangeArrowheads="1" noChangeShapeType="1"/>
          </p:cNvSpPr>
          <p:nvPr/>
        </p:nvSpPr>
        <p:spPr bwMode="auto">
          <a:xfrm>
            <a:off x="1752600" y="1981200"/>
            <a:ext cx="6121400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再见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98230" y="342899"/>
            <a:ext cx="5770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化简下列二次根式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32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51992" y="1589881"/>
          <a:ext cx="32321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r:id="rId3" imgW="889000" imgH="241300" progId="Equation.3">
                  <p:embed/>
                </p:oleObj>
              </mc:Choice>
              <mc:Fallback>
                <p:oleObj r:id="rId3" imgW="889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992" y="1589881"/>
                        <a:ext cx="32321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023792" y="1542256"/>
          <a:ext cx="39624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r:id="rId5" imgW="876935" imgH="241300" progId="Equation.3">
                  <p:embed/>
                </p:oleObj>
              </mc:Choice>
              <mc:Fallback>
                <p:oleObj r:id="rId5" imgW="876935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792" y="1542256"/>
                        <a:ext cx="39624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899592" y="2656681"/>
          <a:ext cx="70104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r:id="rId7" imgW="1842135" imgH="241300" progId="Equation.3">
                  <p:embed/>
                </p:oleObj>
              </mc:Choice>
              <mc:Fallback>
                <p:oleObj r:id="rId7" imgW="1842135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656681"/>
                        <a:ext cx="70104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051992" y="3494881"/>
          <a:ext cx="632460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r:id="rId9" imgW="1866900" imgH="444500" progId="Equation.3">
                  <p:embed/>
                </p:oleObj>
              </mc:Choice>
              <mc:Fallback>
                <p:oleObj r:id="rId9" imgW="18669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992" y="3494881"/>
                        <a:ext cx="632460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99592" y="5171281"/>
          <a:ext cx="32766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r:id="rId11" imgW="901700" imgH="241300" progId="Equation.3">
                  <p:embed/>
                </p:oleObj>
              </mc:Choice>
              <mc:Fallback>
                <p:oleObj r:id="rId11" imgW="9017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171281"/>
                        <a:ext cx="32766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023792" y="4790281"/>
          <a:ext cx="37369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792" y="4790281"/>
                        <a:ext cx="37369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196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3929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-379413" y="4572000"/>
            <a:ext cx="9142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728392" y="1437481"/>
          <a:ext cx="1066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r:id="rId15" imgW="304800" imgH="228600" progId="Equation.3">
                  <p:embed/>
                </p:oleObj>
              </mc:Choice>
              <mc:Fallback>
                <p:oleObj r:id="rId15" imgW="3048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392" y="1437481"/>
                        <a:ext cx="1066800" cy="8001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6233592" y="1437481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r:id="rId17" imgW="304800" imgH="228600" progId="Equation.3">
                  <p:embed/>
                </p:oleObj>
              </mc:Choice>
              <mc:Fallback>
                <p:oleObj r:id="rId17" imgW="3048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3592" y="1437481"/>
                        <a:ext cx="990600" cy="7429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804592" y="2504281"/>
          <a:ext cx="914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r:id="rId19" imgW="317500" imgH="215900" progId="Equation.3">
                  <p:embed/>
                </p:oleObj>
              </mc:Choice>
              <mc:Fallback>
                <p:oleObj r:id="rId19" imgW="317500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592" y="2504281"/>
                        <a:ext cx="914400" cy="7683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157392" y="2504281"/>
          <a:ext cx="838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r:id="rId21" imgW="304800" imgH="215900" progId="Equation.3">
                  <p:embed/>
                </p:oleObj>
              </mc:Choice>
              <mc:Fallback>
                <p:oleObj r:id="rId21" imgW="304800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392" y="2504281"/>
                        <a:ext cx="838200" cy="7493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9525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728392" y="3342481"/>
          <a:ext cx="990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r:id="rId23" imgW="266700" imgH="431800" progId="Equation.3">
                  <p:embed/>
                </p:oleObj>
              </mc:Choice>
              <mc:Fallback>
                <p:oleObj r:id="rId23" imgW="266700" imgH="431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392" y="3342481"/>
                        <a:ext cx="990600" cy="15240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5852592" y="3723481"/>
          <a:ext cx="8382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r:id="rId25" imgW="304800" imgH="215900" progId="Equation.3">
                  <p:embed/>
                </p:oleObj>
              </mc:Choice>
              <mc:Fallback>
                <p:oleObj r:id="rId25" imgW="304800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592" y="3723481"/>
                        <a:ext cx="838200" cy="795338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2652192" y="5018881"/>
          <a:ext cx="990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r:id="rId27" imgW="304800" imgH="228600" progId="Equation.3">
                  <p:embed/>
                </p:oleObj>
              </mc:Choice>
              <mc:Fallback>
                <p:oleObj r:id="rId27" imgW="3048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192" y="5018881"/>
                        <a:ext cx="990600" cy="9525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5700192" y="4637881"/>
          <a:ext cx="12096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r:id="rId29" imgW="355600" imgH="393700" progId="Equation.3">
                  <p:embed/>
                </p:oleObj>
              </mc:Choice>
              <mc:Fallback>
                <p:oleObj r:id="rId29" imgW="3556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192" y="4637881"/>
                        <a:ext cx="1209675" cy="13398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8" name="Picture 22" descr="照片 046"/>
          <p:cNvPicPr>
            <a:picLocks noChangeAspect="1" noChangeArrowheads="1"/>
          </p:cNvPicPr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396875" y="188913"/>
            <a:ext cx="3540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1042467" y="273843"/>
            <a:ext cx="1441450" cy="717551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60475" y="1340768"/>
            <a:ext cx="411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、</a:t>
            </a:r>
            <a:r>
              <a:rPr lang="zh-CN" altLang="en-US" sz="3600" b="1" dirty="0">
                <a:latin typeface="Times New Roman" panose="02020603050405020304" pitchFamily="18" charset="0"/>
              </a:rPr>
              <a:t>什么是同类项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？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177" y="2133600"/>
            <a:ext cx="630101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所含</a:t>
            </a: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字母</a:t>
            </a:r>
            <a:r>
              <a:rPr lang="zh-CN" altLang="en-US" sz="2800" b="1" dirty="0">
                <a:latin typeface="Times New Roman" panose="02020603050405020304" pitchFamily="18" charset="0"/>
              </a:rPr>
              <a:t>相同，并且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相同字母</a:t>
            </a:r>
            <a:r>
              <a:rPr lang="zh-CN" altLang="en-US" sz="2800" b="1" dirty="0">
                <a:latin typeface="Times New Roman" panose="02020603050405020304" pitchFamily="18" charset="0"/>
              </a:rPr>
              <a:t>的</a:t>
            </a: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指数也</a:t>
            </a:r>
            <a:r>
              <a:rPr lang="zh-CN" altLang="en-US" sz="2800" b="1" dirty="0">
                <a:latin typeface="Times New Roman" panose="02020603050405020304" pitchFamily="18" charset="0"/>
              </a:rPr>
              <a:t>相同的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项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，叫做同类项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60475" y="3717925"/>
            <a:ext cx="4537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、</a:t>
            </a:r>
            <a:r>
              <a:rPr lang="zh-CN" altLang="en-US" sz="3200" b="1" dirty="0">
                <a:latin typeface="Times New Roman" panose="02020603050405020304" pitchFamily="18" charset="0"/>
              </a:rPr>
              <a:t>怎样合并同类项。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60475" y="44450"/>
            <a:ext cx="2879725" cy="10541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温故知新</a:t>
            </a:r>
          </a:p>
        </p:txBody>
      </p:sp>
      <p:pic>
        <p:nvPicPr>
          <p:cNvPr id="5126" name="Picture 6" descr="照片 0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6699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219700" y="3644900"/>
          <a:ext cx="24399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4" imgW="699135" imgH="228600" progId="Equation.3">
                  <p:embed/>
                </p:oleObj>
              </mc:Choice>
              <mc:Fallback>
                <p:oleObj r:id="rId4" imgW="699135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644900"/>
                        <a:ext cx="243998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596188" y="3717925"/>
            <a:ext cx="1223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=？</a:t>
            </a:r>
          </a:p>
        </p:txBody>
      </p:sp>
      <p:grpSp>
        <p:nvGrpSpPr>
          <p:cNvPr id="5129" name="Group 9"/>
          <p:cNvGrpSpPr/>
          <p:nvPr/>
        </p:nvGrpSpPr>
        <p:grpSpPr bwMode="auto">
          <a:xfrm>
            <a:off x="1420962" y="4860926"/>
            <a:ext cx="6191250" cy="800100"/>
            <a:chOff x="0" y="0"/>
            <a:chExt cx="3900" cy="504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如何计算                            呢？</a:t>
              </a:r>
            </a:p>
          </p:txBody>
        </p:sp>
        <p:graphicFrame>
          <p:nvGraphicFramePr>
            <p:cNvPr id="5131" name="Object 11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r:id="rId6" imgW="863600" imgH="228600" progId="Equation.3">
                    <p:embed/>
                  </p:oleObj>
                </mc:Choice>
                <mc:Fallback>
                  <p:oleObj r:id="rId6" imgW="8636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bevel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ldLvl="0" autoUpdateAnimBg="0"/>
      <p:bldP spid="5124" grpId="0" bldLvl="0" autoUpdateAnimBg="0"/>
      <p:bldP spid="512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55650" y="2060575"/>
          <a:ext cx="7043738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r:id="rId3" imgW="2134235" imgH="774700" progId="Equation.3">
                  <p:embed/>
                </p:oleObj>
              </mc:Choice>
              <mc:Fallback>
                <p:oleObj r:id="rId3" imgW="2134235" imgH="774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60575"/>
                        <a:ext cx="7043738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08400" y="2060575"/>
          <a:ext cx="10080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r:id="rId5" imgW="406400" imgH="304800" progId="Equation.3">
                  <p:embed/>
                </p:oleObj>
              </mc:Choice>
              <mc:Fallback>
                <p:oleObj r:id="rId5" imgW="406400" imgH="304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060575"/>
                        <a:ext cx="100806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7812088" y="2060575"/>
          <a:ext cx="10080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r:id="rId7" imgW="406400" imgH="304800" progId="Equation.3">
                  <p:embed/>
                </p:oleObj>
              </mc:Choice>
              <mc:Fallback>
                <p:oleObj r:id="rId7" imgW="4064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060575"/>
                        <a:ext cx="10080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635375" y="3068638"/>
          <a:ext cx="10096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r:id="rId9" imgW="406400" imgH="292100" progId="Equation.3">
                  <p:embed/>
                </p:oleObj>
              </mc:Choice>
              <mc:Fallback>
                <p:oleObj r:id="rId9" imgW="4064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068638"/>
                        <a:ext cx="10096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740650" y="2925763"/>
          <a:ext cx="11334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11" imgW="457200" imgH="292100" progId="Equation.3">
                  <p:embed/>
                </p:oleObj>
              </mc:Choice>
              <mc:Fallback>
                <p:oleObj r:id="rId11" imgW="4572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925763"/>
                        <a:ext cx="11334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1" name="Group 7"/>
          <p:cNvGrpSpPr/>
          <p:nvPr/>
        </p:nvGrpSpPr>
        <p:grpSpPr bwMode="auto">
          <a:xfrm>
            <a:off x="323850" y="549275"/>
            <a:ext cx="5040313" cy="1006475"/>
            <a:chOff x="0" y="0"/>
            <a:chExt cx="3175" cy="635"/>
          </a:xfrm>
        </p:grpSpPr>
        <p:pic>
          <p:nvPicPr>
            <p:cNvPr id="6152" name="Picture 8" descr="1眼睛"/>
            <p:cNvPicPr>
              <a:picLocks noChangeAspect="1" noChangeArrowheads="1"/>
            </p:cNvPicPr>
            <p:nvPr/>
          </p:nvPicPr>
          <p:blipFill>
            <a:blip r:embed="rId1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771" cy="635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816" y="46"/>
              <a:ext cx="1361" cy="453"/>
            </a:xfrm>
            <a:prstGeom prst="rect">
              <a:avLst/>
            </a:prstGeom>
            <a:gradFill rotWithShape="1">
              <a:gsLst>
                <a:gs pos="0">
                  <a:srgbClr val="6E525B"/>
                </a:gs>
                <a:gs pos="50000">
                  <a:schemeClr val="bg1"/>
                </a:gs>
                <a:gs pos="100000">
                  <a:srgbClr val="6E525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088" y="0"/>
              <a:ext cx="20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观察</a:t>
              </a:r>
            </a:p>
          </p:txBody>
        </p:sp>
      </p:grp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78756" y="1597025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E7F8"/>
                    </a:gs>
                    <a:gs pos="50000">
                      <a:schemeClr val="bg1"/>
                    </a:gs>
                    <a:gs pos="100000">
                      <a:srgbClr val="FFE7F8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计算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: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860925" y="476250"/>
            <a:ext cx="3673475" cy="1441450"/>
          </a:xfrm>
          <a:prstGeom prst="cloudCallout">
            <a:avLst>
              <a:gd name="adj1" fmla="val 59250"/>
              <a:gd name="adj2" fmla="val 87046"/>
            </a:avLst>
          </a:prstGeom>
          <a:gradFill rotWithShape="1">
            <a:gsLst>
              <a:gs pos="0">
                <a:srgbClr val="FFE7F8"/>
              </a:gs>
              <a:gs pos="50000">
                <a:schemeClr val="bg1"/>
              </a:gs>
              <a:gs pos="100000">
                <a:srgbClr val="FFE7F8"/>
              </a:gs>
            </a:gsLst>
            <a:lin ang="5400000" scaled="1"/>
          </a:gradFill>
          <a:ln w="12700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205413" y="849313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E7F8"/>
                    </a:gs>
                    <a:gs pos="50000">
                      <a:schemeClr val="bg1"/>
                    </a:gs>
                    <a:gs pos="100000">
                      <a:srgbClr val="FFE7F8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有什么发现？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187450" y="5086350"/>
            <a:ext cx="3095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392590"/>
            <a:ext cx="8610600" cy="1143000"/>
          </a:xfrm>
        </p:spPr>
        <p:txBody>
          <a:bodyPr/>
          <a:lstStyle/>
          <a:p>
            <a:r>
              <a:rPr lang="zh-CN" altLang="en-US" sz="4800" i="1" dirty="0">
                <a:solidFill>
                  <a:srgbClr val="FF0000"/>
                </a:solidFill>
                <a:ea typeface="华文行楷" panose="02010800040101010101" pitchFamily="2" charset="-122"/>
              </a:rPr>
              <a:t>同类二次根式</a:t>
            </a:r>
            <a:r>
              <a:rPr lang="en-US" altLang="zh-CN" sz="4800" i="1" dirty="0">
                <a:solidFill>
                  <a:srgbClr val="FF0000"/>
                </a:solidFill>
                <a:ea typeface="华文行楷" panose="02010800040101010101" pitchFamily="2" charset="-122"/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3213100"/>
            <a:ext cx="7696200" cy="1752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几个二次根式化成</a:t>
            </a:r>
            <a:r>
              <a:rPr lang="en-US" altLang="zh-CN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___________</a:t>
            </a:r>
            <a:r>
              <a:rPr lang="zh-CN" altLang="en-US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以后，如果</a:t>
            </a:r>
            <a:r>
              <a:rPr lang="en-US" altLang="zh-CN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_______</a:t>
            </a:r>
            <a:r>
              <a:rPr lang="zh-CN" altLang="en-US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相同，这几个二次根式就叫做同类二次根式</a:t>
            </a:r>
            <a:r>
              <a:rPr lang="zh-CN" altLang="en-US" dirty="0">
                <a:solidFill>
                  <a:schemeClr val="bg2"/>
                </a:solidFill>
              </a:rPr>
              <a:t> 。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84663" y="4030216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最简二次根式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62138" y="458112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i="1" dirty="0">
                <a:solidFill>
                  <a:schemeClr val="hlin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被开方数</a:t>
            </a:r>
          </a:p>
        </p:txBody>
      </p:sp>
      <p:grpSp>
        <p:nvGrpSpPr>
          <p:cNvPr id="7174" name="Group 6"/>
          <p:cNvGrpSpPr/>
          <p:nvPr/>
        </p:nvGrpSpPr>
        <p:grpSpPr bwMode="auto">
          <a:xfrm>
            <a:off x="-1474788" y="404813"/>
            <a:ext cx="6189663" cy="800100"/>
            <a:chOff x="0" y="0"/>
            <a:chExt cx="3900" cy="504"/>
          </a:xfrm>
        </p:grpSpPr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r:id="rId5" imgW="990600" imgH="228600" progId="Equation.3">
                    <p:embed/>
                  </p:oleObj>
                </mc:Choice>
                <mc:Fallback>
                  <p:oleObj r:id="rId5" imgW="9906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7" name="Group 9"/>
          <p:cNvGrpSpPr/>
          <p:nvPr/>
        </p:nvGrpSpPr>
        <p:grpSpPr bwMode="auto">
          <a:xfrm>
            <a:off x="1595006" y="401716"/>
            <a:ext cx="6118225" cy="800100"/>
            <a:chOff x="0" y="0"/>
            <a:chExt cx="3900" cy="504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r:id="rId7" imgW="1079500" imgH="228600" progId="Equation.3">
                    <p:embed/>
                  </p:oleObj>
                </mc:Choice>
                <mc:Fallback>
                  <p:oleObj r:id="rId7" imgW="10795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0" name="Group 12"/>
          <p:cNvGrpSpPr/>
          <p:nvPr/>
        </p:nvGrpSpPr>
        <p:grpSpPr bwMode="auto">
          <a:xfrm>
            <a:off x="-540842" y="1530350"/>
            <a:ext cx="6189663" cy="800100"/>
            <a:chOff x="0" y="0"/>
            <a:chExt cx="3900" cy="504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</a:t>
              </a:r>
            </a:p>
          </p:txBody>
        </p:sp>
        <p:graphicFrame>
          <p:nvGraphicFramePr>
            <p:cNvPr id="7182" name="Object 14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r:id="rId9" imgW="762635" imgH="228600" progId="Equation.3">
                    <p:embed/>
                  </p:oleObj>
                </mc:Choice>
                <mc:Fallback>
                  <p:oleObj r:id="rId9" imgW="762635" imgH="228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63588" y="1412875"/>
            <a:ext cx="6397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284663" y="1412875"/>
            <a:ext cx="2519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</a:rPr>
              <a:t>=（9+16）</a:t>
            </a:r>
          </a:p>
        </p:txBody>
      </p:sp>
      <p:grpSp>
        <p:nvGrpSpPr>
          <p:cNvPr id="7185" name="Group 17"/>
          <p:cNvGrpSpPr/>
          <p:nvPr/>
        </p:nvGrpSpPr>
        <p:grpSpPr bwMode="auto">
          <a:xfrm>
            <a:off x="5724525" y="1806369"/>
            <a:ext cx="720725" cy="647700"/>
            <a:chOff x="0" y="0"/>
            <a:chExt cx="3900" cy="504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7187" name="Object 19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r:id="rId11" imgW="229235" imgH="229235" progId="Equation.3">
                    <p:embed/>
                  </p:oleObj>
                </mc:Choice>
                <mc:Fallback>
                  <p:oleObj r:id="rId11" imgW="229235" imgH="229235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72225" y="1412875"/>
            <a:ext cx="66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2"/>
                </a:solidFill>
                <a:latin typeface="Times New Roman" panose="02020603050405020304" pitchFamily="18" charset="0"/>
              </a:rPr>
              <a:t>=25</a:t>
            </a:r>
          </a:p>
        </p:txBody>
      </p:sp>
      <p:grpSp>
        <p:nvGrpSpPr>
          <p:cNvPr id="7189" name="Group 21"/>
          <p:cNvGrpSpPr/>
          <p:nvPr/>
        </p:nvGrpSpPr>
        <p:grpSpPr bwMode="auto">
          <a:xfrm>
            <a:off x="6804025" y="1806369"/>
            <a:ext cx="720725" cy="647700"/>
            <a:chOff x="0" y="0"/>
            <a:chExt cx="3900" cy="504"/>
          </a:xfrm>
        </p:grpSpPr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91" name="Object 2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r:id="rId13" imgW="229235" imgH="229235" progId="Equation.3">
                    <p:embed/>
                  </p:oleObj>
                </mc:Choice>
                <mc:Fallback>
                  <p:oleObj r:id="rId13" imgW="229235" imgH="229235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bevel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utoUpdateAnimBg="0"/>
      <p:bldP spid="7171" grpId="0" uiExpand="1" build="p" animBg="1" autoUpdateAnimBg="0"/>
      <p:bldP spid="7172" grpId="0" autoUpdateAnimBg="0"/>
      <p:bldP spid="7173" grpId="0" autoUpdateAnimBg="0"/>
      <p:bldP spid="7183" grpId="0" bldLvl="0" autoUpdateAnimBg="0"/>
      <p:bldP spid="7188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4800" y="457200"/>
            <a:ext cx="8229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262800">
            <a:spAutoFit/>
          </a:bodyPr>
          <a:lstStyle/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en-US" sz="1400" dirty="0">
                <a:latin typeface="Times New Roman" panose="02020603050405020304" pitchFamily="18" charset="0"/>
                <a:ea typeface="华康简宋" charset="-122"/>
              </a:rPr>
              <a:t> </a:t>
            </a:r>
            <a:r>
              <a:rPr lang="en-US" altLang="zh-CN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8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、判断下列各组二次根式是否为同类二次根式</a:t>
            </a:r>
            <a:r>
              <a:rPr lang="en-US" altLang="zh-CN" sz="28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?</a:t>
            </a: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en-US" altLang="zh-CN" sz="28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en-US" altLang="zh-CN" sz="3400" dirty="0">
                <a:latin typeface="Times New Roman" panose="02020603050405020304" pitchFamily="18" charset="0"/>
                <a:ea typeface="华康简宋" charset="-122"/>
              </a:rPr>
              <a:t>    </a:t>
            </a: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（</a:t>
            </a:r>
            <a:r>
              <a:rPr lang="en-US" altLang="zh-CN" sz="3400" dirty="0">
                <a:latin typeface="Times New Roman" panose="02020603050405020304" pitchFamily="18" charset="0"/>
                <a:ea typeface="华康简宋" charset="-122"/>
              </a:rPr>
              <a:t>1</a:t>
            </a: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）           	             	 （      ）</a:t>
            </a: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zh-CN" altLang="en-US" sz="3400" dirty="0">
              <a:latin typeface="Times New Roman" panose="02020603050405020304" pitchFamily="18" charset="0"/>
              <a:ea typeface="华康简宋" charset="-122"/>
            </a:endParaRP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    （</a:t>
            </a:r>
            <a:r>
              <a:rPr lang="en-US" altLang="zh-CN" sz="3400" dirty="0">
                <a:latin typeface="Times New Roman" panose="02020603050405020304" pitchFamily="18" charset="0"/>
                <a:ea typeface="华康简宋" charset="-122"/>
              </a:rPr>
              <a:t>2</a:t>
            </a: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）            	 	 （      ）</a:t>
            </a: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zh-CN" altLang="en-US" sz="3400" dirty="0">
              <a:latin typeface="Times New Roman" panose="02020603050405020304" pitchFamily="18" charset="0"/>
              <a:ea typeface="华康简宋" charset="-122"/>
            </a:endParaRP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    （</a:t>
            </a:r>
            <a:r>
              <a:rPr lang="en-US" altLang="zh-CN" sz="3400" dirty="0">
                <a:latin typeface="Times New Roman" panose="02020603050405020304" pitchFamily="18" charset="0"/>
                <a:ea typeface="华康简宋" charset="-122"/>
              </a:rPr>
              <a:t>3</a:t>
            </a: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）          		  	 （      ）</a:t>
            </a: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zh-CN" altLang="en-US" sz="3400" dirty="0">
              <a:latin typeface="Times New Roman" panose="02020603050405020304" pitchFamily="18" charset="0"/>
              <a:ea typeface="华康简宋" charset="-122"/>
            </a:endParaRP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		</a:t>
            </a:r>
          </a:p>
          <a:p>
            <a:pPr algn="just" eaLnBrk="0" hangingPunct="0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en-US" sz="3400" dirty="0">
                <a:latin typeface="Times New Roman" panose="02020603050405020304" pitchFamily="18" charset="0"/>
                <a:ea typeface="华康简宋" charset="-122"/>
              </a:rPr>
              <a:t>	   		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981200" y="1447800"/>
          <a:ext cx="2438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3" imgW="749935" imgH="228600" progId="Equation.3">
                  <p:embed/>
                </p:oleObj>
              </mc:Choice>
              <mc:Fallback>
                <p:oleObj r:id="rId3" imgW="749935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24384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981200" y="25908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5" imgW="686435" imgH="228600" progId="Equation.3">
                  <p:embed/>
                </p:oleObj>
              </mc:Choice>
              <mc:Fallback>
                <p:oleObj r:id="rId5" imgW="686435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90800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979613" y="3213100"/>
          <a:ext cx="20574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7" imgW="673100" imgH="444500" progId="Equation.3">
                  <p:embed/>
                </p:oleObj>
              </mc:Choice>
              <mc:Fallback>
                <p:oleObj r:id="rId7" imgW="6731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213100"/>
                        <a:ext cx="2057400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6" descr="试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0"/>
            <a:ext cx="179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ZW_03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6600" y="5135563"/>
            <a:ext cx="1295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927850" y="14843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580063" y="162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580063" y="26368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否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80063" y="37163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是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8202" grpId="0" autoUpdateAnimBg="0"/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844675"/>
            <a:ext cx="849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1188" y="3286125"/>
            <a:ext cx="6021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A.①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和②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B.②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和③ 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C.①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③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D.③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和④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250825" y="1125538"/>
            <a:ext cx="7200900" cy="1087437"/>
            <a:chOff x="0" y="0"/>
            <a:chExt cx="4536" cy="685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160"/>
              <a:ext cx="1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以下二次根式：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177" y="166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②</a:t>
              </a:r>
            </a:p>
          </p:txBody>
        </p:sp>
        <p:grpSp>
          <p:nvGrpSpPr>
            <p:cNvPr id="9223" name="Group 7"/>
            <p:cNvGrpSpPr/>
            <p:nvPr/>
          </p:nvGrpSpPr>
          <p:grpSpPr bwMode="auto">
            <a:xfrm>
              <a:off x="1724" y="91"/>
              <a:ext cx="453" cy="354"/>
              <a:chOff x="0" y="0"/>
              <a:chExt cx="453" cy="354"/>
            </a:xfrm>
          </p:grpSpPr>
          <p:sp>
            <p:nvSpPr>
              <p:cNvPr id="922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5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5" name="未知"/>
              <p:cNvSpPr/>
              <p:nvPr/>
            </p:nvSpPr>
            <p:spPr bwMode="auto">
              <a:xfrm>
                <a:off x="41" y="49"/>
                <a:ext cx="373" cy="246"/>
              </a:xfrm>
              <a:custGeom>
                <a:avLst/>
                <a:gdLst>
                  <a:gd name="T0" fmla="*/ 0 w 605"/>
                  <a:gd name="T1" fmla="*/ 270 h 399"/>
                  <a:gd name="T2" fmla="*/ 40 w 605"/>
                  <a:gd name="T3" fmla="*/ 249 h 399"/>
                  <a:gd name="T4" fmla="*/ 132 w 605"/>
                  <a:gd name="T5" fmla="*/ 399 h 399"/>
                  <a:gd name="T6" fmla="*/ 234 w 605"/>
                  <a:gd name="T7" fmla="*/ 0 h 399"/>
                  <a:gd name="T8" fmla="*/ 605 w 605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5" h="399">
                    <a:moveTo>
                      <a:pt x="0" y="270"/>
                    </a:moveTo>
                    <a:lnTo>
                      <a:pt x="40" y="249"/>
                    </a:lnTo>
                    <a:lnTo>
                      <a:pt x="132" y="399"/>
                    </a:lnTo>
                    <a:lnTo>
                      <a:pt x="234" y="0"/>
                    </a:lnTo>
                    <a:lnTo>
                      <a:pt x="605" y="0"/>
                    </a:lnTo>
                  </a:path>
                </a:pathLst>
              </a:custGeom>
              <a:noFill/>
              <a:ln w="0" cmpd="sng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6" name="未知"/>
              <p:cNvSpPr/>
              <p:nvPr/>
            </p:nvSpPr>
            <p:spPr bwMode="auto">
              <a:xfrm>
                <a:off x="39" y="43"/>
                <a:ext cx="375" cy="252"/>
              </a:xfrm>
              <a:custGeom>
                <a:avLst/>
                <a:gdLst>
                  <a:gd name="T0" fmla="*/ 0 w 748"/>
                  <a:gd name="T1" fmla="*/ 339 h 504"/>
                  <a:gd name="T2" fmla="*/ 65 w 748"/>
                  <a:gd name="T3" fmla="*/ 303 h 504"/>
                  <a:gd name="T4" fmla="*/ 167 w 748"/>
                  <a:gd name="T5" fmla="*/ 455 h 504"/>
                  <a:gd name="T6" fmla="*/ 283 w 748"/>
                  <a:gd name="T7" fmla="*/ 0 h 504"/>
                  <a:gd name="T8" fmla="*/ 748 w 748"/>
                  <a:gd name="T9" fmla="*/ 0 h 504"/>
                  <a:gd name="T10" fmla="*/ 748 w 748"/>
                  <a:gd name="T11" fmla="*/ 24 h 504"/>
                  <a:gd name="T12" fmla="*/ 300 w 748"/>
                  <a:gd name="T13" fmla="*/ 24 h 504"/>
                  <a:gd name="T14" fmla="*/ 178 w 748"/>
                  <a:gd name="T15" fmla="*/ 504 h 504"/>
                  <a:gd name="T16" fmla="*/ 155 w 748"/>
                  <a:gd name="T17" fmla="*/ 504 h 504"/>
                  <a:gd name="T18" fmla="*/ 40 w 748"/>
                  <a:gd name="T19" fmla="*/ 335 h 504"/>
                  <a:gd name="T20" fmla="*/ 7 w 748"/>
                  <a:gd name="T21" fmla="*/ 353 h 504"/>
                  <a:gd name="T22" fmla="*/ 0 w 748"/>
                  <a:gd name="T23" fmla="*/ 339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8" h="504">
                    <a:moveTo>
                      <a:pt x="0" y="339"/>
                    </a:moveTo>
                    <a:lnTo>
                      <a:pt x="65" y="303"/>
                    </a:lnTo>
                    <a:lnTo>
                      <a:pt x="167" y="455"/>
                    </a:lnTo>
                    <a:lnTo>
                      <a:pt x="283" y="0"/>
                    </a:lnTo>
                    <a:lnTo>
                      <a:pt x="748" y="0"/>
                    </a:lnTo>
                    <a:lnTo>
                      <a:pt x="748" y="24"/>
                    </a:lnTo>
                    <a:lnTo>
                      <a:pt x="300" y="24"/>
                    </a:lnTo>
                    <a:lnTo>
                      <a:pt x="178" y="504"/>
                    </a:lnTo>
                    <a:lnTo>
                      <a:pt x="155" y="504"/>
                    </a:lnTo>
                    <a:lnTo>
                      <a:pt x="40" y="335"/>
                    </a:lnTo>
                    <a:lnTo>
                      <a:pt x="7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170" y="6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0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12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28" name="Group 12"/>
            <p:cNvGrpSpPr/>
            <p:nvPr/>
          </p:nvGrpSpPr>
          <p:grpSpPr bwMode="auto">
            <a:xfrm>
              <a:off x="2586" y="181"/>
              <a:ext cx="376" cy="322"/>
              <a:chOff x="0" y="0"/>
              <a:chExt cx="376" cy="322"/>
            </a:xfrm>
          </p:grpSpPr>
          <p:sp>
            <p:nvSpPr>
              <p:cNvPr id="9229" name="未知"/>
              <p:cNvSpPr/>
              <p:nvPr/>
            </p:nvSpPr>
            <p:spPr bwMode="auto">
              <a:xfrm>
                <a:off x="0" y="0"/>
                <a:ext cx="376" cy="268"/>
              </a:xfrm>
              <a:custGeom>
                <a:avLst/>
                <a:gdLst>
                  <a:gd name="T0" fmla="*/ 0 w 618"/>
                  <a:gd name="T1" fmla="*/ 301 h 446"/>
                  <a:gd name="T2" fmla="*/ 39 w 618"/>
                  <a:gd name="T3" fmla="*/ 277 h 446"/>
                  <a:gd name="T4" fmla="*/ 132 w 618"/>
                  <a:gd name="T5" fmla="*/ 446 h 446"/>
                  <a:gd name="T6" fmla="*/ 234 w 618"/>
                  <a:gd name="T7" fmla="*/ 0 h 446"/>
                  <a:gd name="T8" fmla="*/ 618 w 618"/>
                  <a:gd name="T9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446">
                    <a:moveTo>
                      <a:pt x="0" y="301"/>
                    </a:moveTo>
                    <a:lnTo>
                      <a:pt x="39" y="277"/>
                    </a:lnTo>
                    <a:lnTo>
                      <a:pt x="132" y="446"/>
                    </a:lnTo>
                    <a:lnTo>
                      <a:pt x="234" y="0"/>
                    </a:lnTo>
                    <a:lnTo>
                      <a:pt x="618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275" y="27"/>
                <a:ext cx="68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17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153" y="4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9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32" name="Group 16"/>
            <p:cNvGrpSpPr/>
            <p:nvPr/>
          </p:nvGrpSpPr>
          <p:grpSpPr bwMode="auto">
            <a:xfrm>
              <a:off x="4128" y="0"/>
              <a:ext cx="408" cy="685"/>
              <a:chOff x="0" y="0"/>
              <a:chExt cx="408" cy="685"/>
            </a:xfrm>
          </p:grpSpPr>
          <p:sp>
            <p:nvSpPr>
              <p:cNvPr id="9233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08" cy="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>
                <a:off x="197" y="372"/>
                <a:ext cx="138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5" name="未知"/>
              <p:cNvSpPr/>
              <p:nvPr/>
            </p:nvSpPr>
            <p:spPr bwMode="auto">
              <a:xfrm>
                <a:off x="42" y="57"/>
                <a:ext cx="311" cy="579"/>
              </a:xfrm>
              <a:custGeom>
                <a:avLst/>
                <a:gdLst>
                  <a:gd name="T0" fmla="*/ 0 w 513"/>
                  <a:gd name="T1" fmla="*/ 636 h 947"/>
                  <a:gd name="T2" fmla="*/ 37 w 513"/>
                  <a:gd name="T3" fmla="*/ 588 h 947"/>
                  <a:gd name="T4" fmla="*/ 130 w 513"/>
                  <a:gd name="T5" fmla="*/ 947 h 947"/>
                  <a:gd name="T6" fmla="*/ 233 w 513"/>
                  <a:gd name="T7" fmla="*/ 0 h 947"/>
                  <a:gd name="T8" fmla="*/ 513 w 513"/>
                  <a:gd name="T9" fmla="*/ 0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3" h="947">
                    <a:moveTo>
                      <a:pt x="0" y="636"/>
                    </a:moveTo>
                    <a:lnTo>
                      <a:pt x="37" y="588"/>
                    </a:lnTo>
                    <a:lnTo>
                      <a:pt x="130" y="947"/>
                    </a:lnTo>
                    <a:lnTo>
                      <a:pt x="233" y="0"/>
                    </a:lnTo>
                    <a:lnTo>
                      <a:pt x="513" y="0"/>
                    </a:lnTo>
                  </a:path>
                </a:pathLst>
              </a:custGeom>
              <a:noFill/>
              <a:ln w="0" cmpd="sng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6" name="未知"/>
              <p:cNvSpPr/>
              <p:nvPr/>
            </p:nvSpPr>
            <p:spPr bwMode="auto">
              <a:xfrm>
                <a:off x="39" y="51"/>
                <a:ext cx="314" cy="585"/>
              </a:xfrm>
              <a:custGeom>
                <a:avLst/>
                <a:gdLst>
                  <a:gd name="T0" fmla="*/ 0 w 629"/>
                  <a:gd name="T1" fmla="*/ 784 h 1169"/>
                  <a:gd name="T2" fmla="*/ 64 w 629"/>
                  <a:gd name="T3" fmla="*/ 702 h 1169"/>
                  <a:gd name="T4" fmla="*/ 164 w 629"/>
                  <a:gd name="T5" fmla="*/ 1068 h 1169"/>
                  <a:gd name="T6" fmla="*/ 279 w 629"/>
                  <a:gd name="T7" fmla="*/ 0 h 1169"/>
                  <a:gd name="T8" fmla="*/ 629 w 629"/>
                  <a:gd name="T9" fmla="*/ 0 h 1169"/>
                  <a:gd name="T10" fmla="*/ 629 w 629"/>
                  <a:gd name="T11" fmla="*/ 23 h 1169"/>
                  <a:gd name="T12" fmla="*/ 298 w 629"/>
                  <a:gd name="T13" fmla="*/ 23 h 1169"/>
                  <a:gd name="T14" fmla="*/ 176 w 629"/>
                  <a:gd name="T15" fmla="*/ 1169 h 1169"/>
                  <a:gd name="T16" fmla="*/ 153 w 629"/>
                  <a:gd name="T17" fmla="*/ 1169 h 1169"/>
                  <a:gd name="T18" fmla="*/ 39 w 629"/>
                  <a:gd name="T19" fmla="*/ 759 h 1169"/>
                  <a:gd name="T20" fmla="*/ 12 w 629"/>
                  <a:gd name="T21" fmla="*/ 794 h 1169"/>
                  <a:gd name="T22" fmla="*/ 0 w 629"/>
                  <a:gd name="T23" fmla="*/ 784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9" h="1169">
                    <a:moveTo>
                      <a:pt x="0" y="784"/>
                    </a:moveTo>
                    <a:lnTo>
                      <a:pt x="64" y="702"/>
                    </a:lnTo>
                    <a:lnTo>
                      <a:pt x="164" y="1068"/>
                    </a:lnTo>
                    <a:lnTo>
                      <a:pt x="279" y="0"/>
                    </a:lnTo>
                    <a:lnTo>
                      <a:pt x="629" y="0"/>
                    </a:lnTo>
                    <a:lnTo>
                      <a:pt x="629" y="23"/>
                    </a:lnTo>
                    <a:lnTo>
                      <a:pt x="298" y="23"/>
                    </a:lnTo>
                    <a:lnTo>
                      <a:pt x="176" y="1169"/>
                    </a:lnTo>
                    <a:lnTo>
                      <a:pt x="153" y="1169"/>
                    </a:lnTo>
                    <a:lnTo>
                      <a:pt x="39" y="759"/>
                    </a:lnTo>
                    <a:lnTo>
                      <a:pt x="12" y="794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/>
            </p:nvSpPr>
            <p:spPr bwMode="auto">
              <a:xfrm>
                <a:off x="211" y="7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9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/>
            </p:nvSpPr>
            <p:spPr bwMode="auto">
              <a:xfrm>
                <a:off x="211" y="405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9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39" name="Group 23"/>
            <p:cNvGrpSpPr/>
            <p:nvPr/>
          </p:nvGrpSpPr>
          <p:grpSpPr bwMode="auto">
            <a:xfrm>
              <a:off x="3402" y="181"/>
              <a:ext cx="483" cy="351"/>
              <a:chOff x="0" y="0"/>
              <a:chExt cx="483" cy="351"/>
            </a:xfrm>
          </p:grpSpPr>
          <p:sp>
            <p:nvSpPr>
              <p:cNvPr id="9240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83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1" name="未知"/>
              <p:cNvSpPr/>
              <p:nvPr/>
            </p:nvSpPr>
            <p:spPr bwMode="auto">
              <a:xfrm>
                <a:off x="40" y="48"/>
                <a:ext cx="395" cy="247"/>
              </a:xfrm>
              <a:custGeom>
                <a:avLst/>
                <a:gdLst>
                  <a:gd name="T0" fmla="*/ 0 w 653"/>
                  <a:gd name="T1" fmla="*/ 274 h 405"/>
                  <a:gd name="T2" fmla="*/ 39 w 653"/>
                  <a:gd name="T3" fmla="*/ 252 h 405"/>
                  <a:gd name="T4" fmla="*/ 132 w 653"/>
                  <a:gd name="T5" fmla="*/ 405 h 405"/>
                  <a:gd name="T6" fmla="*/ 234 w 653"/>
                  <a:gd name="T7" fmla="*/ 0 h 405"/>
                  <a:gd name="T8" fmla="*/ 653 w 653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405">
                    <a:moveTo>
                      <a:pt x="0" y="274"/>
                    </a:moveTo>
                    <a:lnTo>
                      <a:pt x="39" y="252"/>
                    </a:lnTo>
                    <a:lnTo>
                      <a:pt x="132" y="405"/>
                    </a:lnTo>
                    <a:lnTo>
                      <a:pt x="234" y="0"/>
                    </a:lnTo>
                    <a:lnTo>
                      <a:pt x="653" y="0"/>
                    </a:lnTo>
                  </a:path>
                </a:pathLst>
              </a:custGeom>
              <a:noFill/>
              <a:ln w="0" cmpd="sng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2" name="未知"/>
              <p:cNvSpPr/>
              <p:nvPr/>
            </p:nvSpPr>
            <p:spPr bwMode="auto">
              <a:xfrm>
                <a:off x="39" y="43"/>
                <a:ext cx="396" cy="252"/>
              </a:xfrm>
              <a:custGeom>
                <a:avLst/>
                <a:gdLst>
                  <a:gd name="T0" fmla="*/ 0 w 792"/>
                  <a:gd name="T1" fmla="*/ 339 h 505"/>
                  <a:gd name="T2" fmla="*/ 64 w 792"/>
                  <a:gd name="T3" fmla="*/ 304 h 505"/>
                  <a:gd name="T4" fmla="*/ 165 w 792"/>
                  <a:gd name="T5" fmla="*/ 456 h 505"/>
                  <a:gd name="T6" fmla="*/ 278 w 792"/>
                  <a:gd name="T7" fmla="*/ 0 h 505"/>
                  <a:gd name="T8" fmla="*/ 792 w 792"/>
                  <a:gd name="T9" fmla="*/ 0 h 505"/>
                  <a:gd name="T10" fmla="*/ 792 w 792"/>
                  <a:gd name="T11" fmla="*/ 23 h 505"/>
                  <a:gd name="T12" fmla="*/ 295 w 792"/>
                  <a:gd name="T13" fmla="*/ 23 h 505"/>
                  <a:gd name="T14" fmla="*/ 175 w 792"/>
                  <a:gd name="T15" fmla="*/ 505 h 505"/>
                  <a:gd name="T16" fmla="*/ 152 w 792"/>
                  <a:gd name="T17" fmla="*/ 505 h 505"/>
                  <a:gd name="T18" fmla="*/ 39 w 792"/>
                  <a:gd name="T19" fmla="*/ 333 h 505"/>
                  <a:gd name="T20" fmla="*/ 8 w 792"/>
                  <a:gd name="T21" fmla="*/ 353 h 505"/>
                  <a:gd name="T22" fmla="*/ 0 w 792"/>
                  <a:gd name="T23" fmla="*/ 339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2" h="505">
                    <a:moveTo>
                      <a:pt x="0" y="339"/>
                    </a:moveTo>
                    <a:lnTo>
                      <a:pt x="64" y="304"/>
                    </a:lnTo>
                    <a:lnTo>
                      <a:pt x="165" y="456"/>
                    </a:lnTo>
                    <a:lnTo>
                      <a:pt x="278" y="0"/>
                    </a:lnTo>
                    <a:lnTo>
                      <a:pt x="792" y="0"/>
                    </a:lnTo>
                    <a:lnTo>
                      <a:pt x="792" y="23"/>
                    </a:lnTo>
                    <a:lnTo>
                      <a:pt x="295" y="23"/>
                    </a:lnTo>
                    <a:lnTo>
                      <a:pt x="175" y="505"/>
                    </a:lnTo>
                    <a:lnTo>
                      <a:pt x="152" y="505"/>
                    </a:lnTo>
                    <a:lnTo>
                      <a:pt x="39" y="333"/>
                    </a:lnTo>
                    <a:lnTo>
                      <a:pt x="8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/>
            </p:nvSpPr>
            <p:spPr bwMode="auto">
              <a:xfrm>
                <a:off x="192" y="65"/>
                <a:ext cx="232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9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27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3810" y="227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④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039" y="181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③</a:t>
              </a: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452" y="136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①</a:t>
              </a:r>
            </a:p>
          </p:txBody>
        </p:sp>
      </p:grpSp>
      <p:grpSp>
        <p:nvGrpSpPr>
          <p:cNvPr id="9247" name="Group 31"/>
          <p:cNvGrpSpPr/>
          <p:nvPr/>
        </p:nvGrpSpPr>
        <p:grpSpPr bwMode="auto">
          <a:xfrm>
            <a:off x="611188" y="2420938"/>
            <a:ext cx="5895975" cy="557212"/>
            <a:chOff x="0" y="0"/>
            <a:chExt cx="3714" cy="351"/>
          </a:xfrm>
        </p:grpSpPr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0" y="45"/>
              <a:ext cx="6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中，与</a:t>
              </a:r>
              <a:endPara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249" name="Group 33"/>
            <p:cNvGrpSpPr/>
            <p:nvPr/>
          </p:nvGrpSpPr>
          <p:grpSpPr bwMode="auto">
            <a:xfrm>
              <a:off x="680" y="0"/>
              <a:ext cx="351" cy="351"/>
              <a:chOff x="0" y="0"/>
              <a:chExt cx="351" cy="351"/>
            </a:xfrm>
          </p:grpSpPr>
          <p:sp>
            <p:nvSpPr>
              <p:cNvPr id="9250" name="AutoShape 3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351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251" name="Group 35"/>
              <p:cNvGrpSpPr/>
              <p:nvPr/>
            </p:nvGrpSpPr>
            <p:grpSpPr bwMode="auto">
              <a:xfrm>
                <a:off x="39" y="43"/>
                <a:ext cx="264" cy="252"/>
                <a:chOff x="0" y="0"/>
                <a:chExt cx="264" cy="252"/>
              </a:xfrm>
            </p:grpSpPr>
            <p:sp>
              <p:nvSpPr>
                <p:cNvPr id="9252" name="未知"/>
                <p:cNvSpPr/>
                <p:nvPr/>
              </p:nvSpPr>
              <p:spPr bwMode="auto">
                <a:xfrm>
                  <a:off x="2" y="5"/>
                  <a:ext cx="262" cy="247"/>
                </a:xfrm>
                <a:custGeom>
                  <a:avLst/>
                  <a:gdLst>
                    <a:gd name="T0" fmla="*/ 0 w 431"/>
                    <a:gd name="T1" fmla="*/ 274 h 405"/>
                    <a:gd name="T2" fmla="*/ 39 w 431"/>
                    <a:gd name="T3" fmla="*/ 252 h 405"/>
                    <a:gd name="T4" fmla="*/ 132 w 431"/>
                    <a:gd name="T5" fmla="*/ 405 h 405"/>
                    <a:gd name="T6" fmla="*/ 234 w 431"/>
                    <a:gd name="T7" fmla="*/ 0 h 405"/>
                    <a:gd name="T8" fmla="*/ 431 w 431"/>
                    <a:gd name="T9" fmla="*/ 0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1" h="405">
                      <a:moveTo>
                        <a:pt x="0" y="274"/>
                      </a:moveTo>
                      <a:lnTo>
                        <a:pt x="39" y="252"/>
                      </a:lnTo>
                      <a:lnTo>
                        <a:pt x="132" y="405"/>
                      </a:lnTo>
                      <a:lnTo>
                        <a:pt x="234" y="0"/>
                      </a:lnTo>
                      <a:lnTo>
                        <a:pt x="431" y="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53" name="未知"/>
                <p:cNvSpPr/>
                <p:nvPr/>
              </p:nvSpPr>
              <p:spPr bwMode="auto">
                <a:xfrm>
                  <a:off x="0" y="0"/>
                  <a:ext cx="264" cy="252"/>
                </a:xfrm>
                <a:custGeom>
                  <a:avLst/>
                  <a:gdLst>
                    <a:gd name="T0" fmla="*/ 0 w 529"/>
                    <a:gd name="T1" fmla="*/ 339 h 505"/>
                    <a:gd name="T2" fmla="*/ 65 w 529"/>
                    <a:gd name="T3" fmla="*/ 304 h 505"/>
                    <a:gd name="T4" fmla="*/ 166 w 529"/>
                    <a:gd name="T5" fmla="*/ 456 h 505"/>
                    <a:gd name="T6" fmla="*/ 280 w 529"/>
                    <a:gd name="T7" fmla="*/ 0 h 505"/>
                    <a:gd name="T8" fmla="*/ 529 w 529"/>
                    <a:gd name="T9" fmla="*/ 0 h 505"/>
                    <a:gd name="T10" fmla="*/ 529 w 529"/>
                    <a:gd name="T11" fmla="*/ 23 h 505"/>
                    <a:gd name="T12" fmla="*/ 297 w 529"/>
                    <a:gd name="T13" fmla="*/ 23 h 505"/>
                    <a:gd name="T14" fmla="*/ 177 w 529"/>
                    <a:gd name="T15" fmla="*/ 505 h 505"/>
                    <a:gd name="T16" fmla="*/ 154 w 529"/>
                    <a:gd name="T17" fmla="*/ 505 h 505"/>
                    <a:gd name="T18" fmla="*/ 39 w 529"/>
                    <a:gd name="T19" fmla="*/ 333 h 505"/>
                    <a:gd name="T20" fmla="*/ 7 w 529"/>
                    <a:gd name="T21" fmla="*/ 353 h 505"/>
                    <a:gd name="T22" fmla="*/ 0 w 529"/>
                    <a:gd name="T23" fmla="*/ 339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9" h="505">
                      <a:moveTo>
                        <a:pt x="0" y="339"/>
                      </a:moveTo>
                      <a:lnTo>
                        <a:pt x="65" y="304"/>
                      </a:lnTo>
                      <a:lnTo>
                        <a:pt x="166" y="456"/>
                      </a:lnTo>
                      <a:lnTo>
                        <a:pt x="280" y="0"/>
                      </a:lnTo>
                      <a:lnTo>
                        <a:pt x="529" y="0"/>
                      </a:lnTo>
                      <a:lnTo>
                        <a:pt x="529" y="23"/>
                      </a:lnTo>
                      <a:lnTo>
                        <a:pt x="297" y="23"/>
                      </a:lnTo>
                      <a:lnTo>
                        <a:pt x="177" y="505"/>
                      </a:lnTo>
                      <a:lnTo>
                        <a:pt x="154" y="505"/>
                      </a:lnTo>
                      <a:lnTo>
                        <a:pt x="39" y="333"/>
                      </a:lnTo>
                      <a:lnTo>
                        <a:pt x="7" y="353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 cmpd="sng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186" y="65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9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998" y="45"/>
              <a:ext cx="2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是同类二次根式的是（        ）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17475"/>
            <a:ext cx="21939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95288" y="4076700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下列二次根式中，哪些是同类二次根式？</a:t>
            </a:r>
          </a:p>
        </p:txBody>
      </p:sp>
      <p:grpSp>
        <p:nvGrpSpPr>
          <p:cNvPr id="9258" name="Group 42"/>
          <p:cNvGrpSpPr/>
          <p:nvPr/>
        </p:nvGrpSpPr>
        <p:grpSpPr bwMode="auto">
          <a:xfrm>
            <a:off x="1116013" y="4725988"/>
            <a:ext cx="3887787" cy="817562"/>
            <a:chOff x="0" y="0"/>
            <a:chExt cx="1782" cy="515"/>
          </a:xfrm>
        </p:grpSpPr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 flipV="1">
              <a:off x="0" y="248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>
              <a:off x="25" y="252"/>
              <a:ext cx="36" cy="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 flipV="1">
              <a:off x="65" y="122"/>
              <a:ext cx="48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113" y="122"/>
              <a:ext cx="18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V="1">
              <a:off x="388" y="246"/>
              <a:ext cx="24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412" y="250"/>
              <a:ext cx="36" cy="6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 flipV="1">
              <a:off x="452" y="122"/>
              <a:ext cx="48" cy="1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>
              <a:off x="500" y="122"/>
              <a:ext cx="19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V="1">
              <a:off x="778" y="248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803" y="252"/>
              <a:ext cx="35" cy="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 flipV="1">
              <a:off x="842" y="122"/>
              <a:ext cx="48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>
              <a:off x="890" y="122"/>
              <a:ext cx="10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1207" y="258"/>
              <a:ext cx="11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 flipV="1">
              <a:off x="1080" y="290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1105" y="294"/>
              <a:ext cx="36" cy="1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 flipV="1">
              <a:off x="1145" y="0"/>
              <a:ext cx="47" cy="4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1192" y="0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1554" y="258"/>
              <a:ext cx="21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 flipV="1">
              <a:off x="1427" y="292"/>
              <a:ext cx="24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1451" y="296"/>
              <a:ext cx="36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 flipV="1">
              <a:off x="1491" y="0"/>
              <a:ext cx="48" cy="4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1539" y="0"/>
              <a:ext cx="24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1567" y="285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48</a:t>
              </a:r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1611" y="1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1347" y="134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9284" name="Rectangle 68"/>
            <p:cNvSpPr>
              <a:spLocks noChangeArrowheads="1"/>
            </p:cNvSpPr>
            <p:nvPr/>
          </p:nvSpPr>
          <p:spPr bwMode="auto">
            <a:xfrm>
              <a:off x="1221" y="28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1217" y="1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1000" y="134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893" y="134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698" y="134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9289" name="Rectangle 73"/>
            <p:cNvSpPr>
              <a:spLocks noChangeArrowheads="1"/>
            </p:cNvSpPr>
            <p:nvPr/>
          </p:nvSpPr>
          <p:spPr bwMode="auto">
            <a:xfrm>
              <a:off x="491" y="13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290" name="Rectangle 74"/>
            <p:cNvSpPr>
              <a:spLocks noChangeArrowheads="1"/>
            </p:cNvSpPr>
            <p:nvPr/>
          </p:nvSpPr>
          <p:spPr bwMode="auto">
            <a:xfrm>
              <a:off x="308" y="134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9291" name="Rectangle 75"/>
            <p:cNvSpPr>
              <a:spLocks noChangeArrowheads="1"/>
            </p:cNvSpPr>
            <p:nvPr/>
          </p:nvSpPr>
          <p:spPr bwMode="auto">
            <a:xfrm>
              <a:off x="104" y="13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18</a:t>
              </a:r>
            </a:p>
          </p:txBody>
        </p:sp>
      </p:grpSp>
      <p:grpSp>
        <p:nvGrpSpPr>
          <p:cNvPr id="9292" name="Group 76"/>
          <p:cNvGrpSpPr/>
          <p:nvPr/>
        </p:nvGrpSpPr>
        <p:grpSpPr bwMode="auto">
          <a:xfrm>
            <a:off x="466725" y="5445125"/>
            <a:ext cx="4465638" cy="817563"/>
            <a:chOff x="0" y="0"/>
            <a:chExt cx="2813" cy="515"/>
          </a:xfrm>
        </p:grpSpPr>
        <p:grpSp>
          <p:nvGrpSpPr>
            <p:cNvPr id="9293" name="Group 77"/>
            <p:cNvGrpSpPr/>
            <p:nvPr/>
          </p:nvGrpSpPr>
          <p:grpSpPr bwMode="auto">
            <a:xfrm>
              <a:off x="0" y="0"/>
              <a:ext cx="1089" cy="515"/>
              <a:chOff x="0" y="0"/>
              <a:chExt cx="1089" cy="515"/>
            </a:xfrm>
          </p:grpSpPr>
          <p:sp>
            <p:nvSpPr>
              <p:cNvPr id="9294" name="Line 78"/>
              <p:cNvSpPr>
                <a:spLocks noChangeShapeType="1"/>
              </p:cNvSpPr>
              <p:nvPr/>
            </p:nvSpPr>
            <p:spPr bwMode="auto">
              <a:xfrm flipV="1">
                <a:off x="0" y="284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5" name="Line 79"/>
              <p:cNvSpPr>
                <a:spLocks noChangeShapeType="1"/>
              </p:cNvSpPr>
              <p:nvPr/>
            </p:nvSpPr>
            <p:spPr bwMode="auto">
              <a:xfrm>
                <a:off x="25" y="288"/>
                <a:ext cx="36" cy="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6" name="Line 80"/>
              <p:cNvSpPr>
                <a:spLocks noChangeShapeType="1"/>
              </p:cNvSpPr>
              <p:nvPr/>
            </p:nvSpPr>
            <p:spPr bwMode="auto">
              <a:xfrm flipV="1">
                <a:off x="65" y="158"/>
                <a:ext cx="48" cy="1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7" name="Line 81"/>
              <p:cNvSpPr>
                <a:spLocks noChangeShapeType="1"/>
              </p:cNvSpPr>
              <p:nvPr/>
            </p:nvSpPr>
            <p:spPr bwMode="auto">
              <a:xfrm>
                <a:off x="113" y="158"/>
                <a:ext cx="189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/>
            </p:nvSpPr>
            <p:spPr bwMode="auto">
              <a:xfrm>
                <a:off x="308" y="170"/>
                <a:ext cx="4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,</a:t>
                </a:r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/>
            </p:nvSpPr>
            <p:spPr bwMode="auto">
              <a:xfrm>
                <a:off x="104" y="170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18</a:t>
                </a:r>
              </a:p>
            </p:txBody>
          </p:sp>
          <p:sp>
            <p:nvSpPr>
              <p:cNvPr id="9300" name="Line 84"/>
              <p:cNvSpPr>
                <a:spLocks noChangeShapeType="1"/>
              </p:cNvSpPr>
              <p:nvPr/>
            </p:nvSpPr>
            <p:spPr bwMode="auto">
              <a:xfrm flipV="1">
                <a:off x="381" y="284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1" name="Line 85"/>
              <p:cNvSpPr>
                <a:spLocks noChangeShapeType="1"/>
              </p:cNvSpPr>
              <p:nvPr/>
            </p:nvSpPr>
            <p:spPr bwMode="auto">
              <a:xfrm>
                <a:off x="406" y="288"/>
                <a:ext cx="35" cy="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2" name="Line 86"/>
              <p:cNvSpPr>
                <a:spLocks noChangeShapeType="1"/>
              </p:cNvSpPr>
              <p:nvPr/>
            </p:nvSpPr>
            <p:spPr bwMode="auto">
              <a:xfrm flipV="1">
                <a:off x="445" y="158"/>
                <a:ext cx="48" cy="1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3" name="Line 87"/>
              <p:cNvSpPr>
                <a:spLocks noChangeShapeType="1"/>
              </p:cNvSpPr>
              <p:nvPr/>
            </p:nvSpPr>
            <p:spPr bwMode="auto">
              <a:xfrm>
                <a:off x="493" y="158"/>
                <a:ext cx="104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/>
            </p:nvSpPr>
            <p:spPr bwMode="auto">
              <a:xfrm>
                <a:off x="603" y="170"/>
                <a:ext cx="19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/>
            </p:nvSpPr>
            <p:spPr bwMode="auto">
              <a:xfrm>
                <a:off x="496" y="170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9306" name="Line 90"/>
              <p:cNvSpPr>
                <a:spLocks noChangeShapeType="1"/>
              </p:cNvSpPr>
              <p:nvPr/>
            </p:nvSpPr>
            <p:spPr bwMode="auto">
              <a:xfrm>
                <a:off x="955" y="258"/>
                <a:ext cx="118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7" name="Line 91"/>
              <p:cNvSpPr>
                <a:spLocks noChangeShapeType="1"/>
              </p:cNvSpPr>
              <p:nvPr/>
            </p:nvSpPr>
            <p:spPr bwMode="auto">
              <a:xfrm flipV="1">
                <a:off x="828" y="290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8" name="Line 92"/>
              <p:cNvSpPr>
                <a:spLocks noChangeShapeType="1"/>
              </p:cNvSpPr>
              <p:nvPr/>
            </p:nvSpPr>
            <p:spPr bwMode="auto">
              <a:xfrm>
                <a:off x="853" y="294"/>
                <a:ext cx="36" cy="17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9" name="Line 93"/>
              <p:cNvSpPr>
                <a:spLocks noChangeShapeType="1"/>
              </p:cNvSpPr>
              <p:nvPr/>
            </p:nvSpPr>
            <p:spPr bwMode="auto">
              <a:xfrm flipV="1">
                <a:off x="893" y="0"/>
                <a:ext cx="47" cy="4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0" name="Line 94"/>
              <p:cNvSpPr>
                <a:spLocks noChangeShapeType="1"/>
              </p:cNvSpPr>
              <p:nvPr/>
            </p:nvSpPr>
            <p:spPr bwMode="auto">
              <a:xfrm>
                <a:off x="940" y="0"/>
                <a:ext cx="149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/>
            </p:nvSpPr>
            <p:spPr bwMode="auto">
              <a:xfrm>
                <a:off x="969" y="28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/>
            </p:nvSpPr>
            <p:spPr bwMode="auto">
              <a:xfrm>
                <a:off x="965" y="11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9313" name="Text Box 97"/>
            <p:cNvSpPr txBox="1">
              <a:spLocks noChangeArrowheads="1"/>
            </p:cNvSpPr>
            <p:nvPr/>
          </p:nvSpPr>
          <p:spPr bwMode="auto">
            <a:xfrm>
              <a:off x="1089" y="114"/>
              <a:ext cx="1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是同类二次根式，</a:t>
              </a:r>
            </a:p>
          </p:txBody>
        </p:sp>
      </p:grpSp>
      <p:grpSp>
        <p:nvGrpSpPr>
          <p:cNvPr id="9314" name="Group 98"/>
          <p:cNvGrpSpPr/>
          <p:nvPr/>
        </p:nvGrpSpPr>
        <p:grpSpPr bwMode="auto">
          <a:xfrm>
            <a:off x="4645025" y="5518150"/>
            <a:ext cx="4013200" cy="815975"/>
            <a:chOff x="0" y="0"/>
            <a:chExt cx="2529" cy="515"/>
          </a:xfrm>
        </p:grpSpPr>
        <p:grpSp>
          <p:nvGrpSpPr>
            <p:cNvPr id="9315" name="Group 99"/>
            <p:cNvGrpSpPr/>
            <p:nvPr/>
          </p:nvGrpSpPr>
          <p:grpSpPr bwMode="auto">
            <a:xfrm>
              <a:off x="0" y="0"/>
              <a:ext cx="874" cy="515"/>
              <a:chOff x="0" y="0"/>
              <a:chExt cx="874" cy="515"/>
            </a:xfrm>
          </p:grpSpPr>
          <p:sp>
            <p:nvSpPr>
              <p:cNvPr id="9316" name="Line 100"/>
              <p:cNvSpPr>
                <a:spLocks noChangeShapeType="1"/>
              </p:cNvSpPr>
              <p:nvPr/>
            </p:nvSpPr>
            <p:spPr bwMode="auto">
              <a:xfrm flipV="1">
                <a:off x="0" y="282"/>
                <a:ext cx="24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7" name="Line 101"/>
              <p:cNvSpPr>
                <a:spLocks noChangeShapeType="1"/>
              </p:cNvSpPr>
              <p:nvPr/>
            </p:nvSpPr>
            <p:spPr bwMode="auto">
              <a:xfrm>
                <a:off x="24" y="286"/>
                <a:ext cx="36" cy="6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8" name="Line 102"/>
              <p:cNvSpPr>
                <a:spLocks noChangeShapeType="1"/>
              </p:cNvSpPr>
              <p:nvPr/>
            </p:nvSpPr>
            <p:spPr bwMode="auto">
              <a:xfrm flipV="1">
                <a:off x="64" y="158"/>
                <a:ext cx="48" cy="19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9" name="Line 103"/>
              <p:cNvSpPr>
                <a:spLocks noChangeShapeType="1"/>
              </p:cNvSpPr>
              <p:nvPr/>
            </p:nvSpPr>
            <p:spPr bwMode="auto">
              <a:xfrm>
                <a:off x="112" y="158"/>
                <a:ext cx="192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/>
            </p:nvSpPr>
            <p:spPr bwMode="auto">
              <a:xfrm>
                <a:off x="103" y="170"/>
                <a:ext cx="3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12</a:t>
                </a:r>
                <a:r>
                  <a:rPr lang="zh-CN" altLang="en-US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  <p:sp>
            <p:nvSpPr>
              <p:cNvPr id="9321" name="Line 105"/>
              <p:cNvSpPr>
                <a:spLocks noChangeShapeType="1"/>
              </p:cNvSpPr>
              <p:nvPr/>
            </p:nvSpPr>
            <p:spPr bwMode="auto">
              <a:xfrm>
                <a:off x="646" y="258"/>
                <a:ext cx="211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2" name="Line 106"/>
              <p:cNvSpPr>
                <a:spLocks noChangeShapeType="1"/>
              </p:cNvSpPr>
              <p:nvPr/>
            </p:nvSpPr>
            <p:spPr bwMode="auto">
              <a:xfrm flipV="1">
                <a:off x="519" y="292"/>
                <a:ext cx="24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3" name="Line 107"/>
              <p:cNvSpPr>
                <a:spLocks noChangeShapeType="1"/>
              </p:cNvSpPr>
              <p:nvPr/>
            </p:nvSpPr>
            <p:spPr bwMode="auto">
              <a:xfrm>
                <a:off x="543" y="296"/>
                <a:ext cx="36" cy="17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4" name="Line 108"/>
              <p:cNvSpPr>
                <a:spLocks noChangeShapeType="1"/>
              </p:cNvSpPr>
              <p:nvPr/>
            </p:nvSpPr>
            <p:spPr bwMode="auto">
              <a:xfrm flipV="1">
                <a:off x="583" y="0"/>
                <a:ext cx="48" cy="469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5" name="Line 109"/>
              <p:cNvSpPr>
                <a:spLocks noChangeShapeType="1"/>
              </p:cNvSpPr>
              <p:nvPr/>
            </p:nvSpPr>
            <p:spPr bwMode="auto">
              <a:xfrm>
                <a:off x="631" y="0"/>
                <a:ext cx="243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/>
            </p:nvSpPr>
            <p:spPr bwMode="auto">
              <a:xfrm>
                <a:off x="659" y="285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48</a:t>
                </a:r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/>
            </p:nvSpPr>
            <p:spPr bwMode="auto">
              <a:xfrm>
                <a:off x="703" y="11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9328" name="Text Box 112"/>
            <p:cNvSpPr txBox="1">
              <a:spLocks noChangeArrowheads="1"/>
            </p:cNvSpPr>
            <p:nvPr/>
          </p:nvSpPr>
          <p:spPr bwMode="auto">
            <a:xfrm>
              <a:off x="805" y="112"/>
              <a:ext cx="1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是同类二次根式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329" name="Rectangle 113"/>
          <p:cNvSpPr>
            <a:spLocks noChangeArrowheads="1"/>
          </p:cNvSpPr>
          <p:nvPr/>
        </p:nvSpPr>
        <p:spPr bwMode="auto">
          <a:xfrm>
            <a:off x="5508625" y="2636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3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57" grpId="0" autoUpdateAnimBg="0"/>
      <p:bldP spid="93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40386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与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合并同类项类似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把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同类二次根式的系数相加减</a:t>
            </a:r>
            <a:r>
              <a:rPr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做为结果的系数</a:t>
            </a:r>
            <a:r>
              <a:rPr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根号及根号内部都不变</a:t>
            </a:r>
            <a:r>
              <a:rPr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1833563" y="2990850"/>
            <a:ext cx="1590675" cy="788988"/>
            <a:chOff x="0" y="0"/>
            <a:chExt cx="1002" cy="497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V="1">
              <a:off x="467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510" y="250"/>
              <a:ext cx="63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V="1">
              <a:off x="580" y="40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663" y="40"/>
              <a:ext cx="20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684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80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75" name="Group 11"/>
          <p:cNvGrpSpPr/>
          <p:nvPr/>
        </p:nvGrpSpPr>
        <p:grpSpPr bwMode="auto">
          <a:xfrm>
            <a:off x="1833563" y="1919288"/>
            <a:ext cx="3302000" cy="1047750"/>
            <a:chOff x="0" y="0"/>
            <a:chExt cx="2080" cy="660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279" y="0"/>
              <a:ext cx="32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57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570" y="0"/>
              <a:ext cx="32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57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1681" y="368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725" y="375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1794" y="165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1877" y="165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898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90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893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90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1125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623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0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89" name="Group 25"/>
          <p:cNvGrpSpPr/>
          <p:nvPr/>
        </p:nvGrpSpPr>
        <p:grpSpPr bwMode="auto">
          <a:xfrm>
            <a:off x="1833563" y="1243013"/>
            <a:ext cx="4556125" cy="788987"/>
            <a:chOff x="0" y="0"/>
            <a:chExt cx="2870" cy="497"/>
          </a:xfrm>
        </p:grpSpPr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472" y="243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516" y="251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585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668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 flipV="1">
              <a:off x="1406" y="243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450" y="251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1519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1602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2335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2378" y="251"/>
              <a:ext cx="63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 flipV="1">
              <a:off x="2448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2531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552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2148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1623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1220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689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286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1884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95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311" name="Group 47"/>
          <p:cNvGrpSpPr/>
          <p:nvPr/>
        </p:nvGrpSpPr>
        <p:grpSpPr bwMode="auto">
          <a:xfrm>
            <a:off x="2174875" y="304800"/>
            <a:ext cx="3540125" cy="700088"/>
            <a:chOff x="0" y="0"/>
            <a:chExt cx="2230" cy="441"/>
          </a:xfrm>
        </p:grpSpPr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 flipV="1">
              <a:off x="0" y="247"/>
              <a:ext cx="44" cy="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44" y="254"/>
              <a:ext cx="62" cy="10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 flipV="1">
              <a:off x="113" y="40"/>
              <a:ext cx="83" cy="3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196" y="40"/>
              <a:ext cx="19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 flipV="1">
              <a:off x="755" y="247"/>
              <a:ext cx="43" cy="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798" y="254"/>
              <a:ext cx="62" cy="10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 flipV="1">
              <a:off x="868" y="40"/>
              <a:ext cx="82" cy="3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950" y="40"/>
              <a:ext cx="35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 flipV="1">
              <a:off x="1832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1875" y="250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2" name="Line 58"/>
            <p:cNvSpPr>
              <a:spLocks noChangeShapeType="1"/>
            </p:cNvSpPr>
            <p:nvPr/>
          </p:nvSpPr>
          <p:spPr bwMode="auto">
            <a:xfrm flipV="1">
              <a:off x="1944" y="40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>
              <a:off x="2027" y="40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2048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1645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950" y="38"/>
              <a:ext cx="33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212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1380" y="0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473" y="0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2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1022350" y="5211762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总结二次根式加减运算的步骤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228600" y="166688"/>
            <a:ext cx="152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4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1332" name="AutoShape 68"/>
          <p:cNvSpPr>
            <a:spLocks noChangeArrowheads="1"/>
          </p:cNvSpPr>
          <p:nvPr/>
        </p:nvSpPr>
        <p:spPr bwMode="auto">
          <a:xfrm>
            <a:off x="5334000" y="1600200"/>
            <a:ext cx="3733800" cy="2057400"/>
          </a:xfrm>
          <a:prstGeom prst="cloudCallout">
            <a:avLst>
              <a:gd name="adj1" fmla="val -11222"/>
              <a:gd name="adj2" fmla="val 69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如何合并同类二次根式</a:t>
            </a:r>
            <a:r>
              <a:rPr lang="en-US" altLang="zh-CN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330" grpId="0" autoUpdateAnimBg="0"/>
      <p:bldP spid="1133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00113" y="188913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692150"/>
            <a:ext cx="83534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(1)化：把各个二次根式化成最简二次根式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(2)合：把各个同类二次根式合并.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2292" name="WordArt 4"/>
          <p:cNvSpPr>
            <a:spLocks noChangeArrowheads="1" noChangeShapeType="1"/>
          </p:cNvSpPr>
          <p:nvPr/>
        </p:nvSpPr>
        <p:spPr bwMode="auto">
          <a:xfrm>
            <a:off x="2555875" y="2060575"/>
            <a:ext cx="2663825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例题讲解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2924175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  </a:t>
            </a:r>
            <a:r>
              <a:rPr lang="en-US" altLang="zh-CN" sz="24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</a:p>
        </p:txBody>
      </p:sp>
      <p:grpSp>
        <p:nvGrpSpPr>
          <p:cNvPr id="12294" name="Group 6"/>
          <p:cNvGrpSpPr/>
          <p:nvPr/>
        </p:nvGrpSpPr>
        <p:grpSpPr bwMode="auto">
          <a:xfrm>
            <a:off x="1908175" y="3309938"/>
            <a:ext cx="1603375" cy="430212"/>
            <a:chOff x="0" y="0"/>
            <a:chExt cx="1010" cy="271"/>
          </a:xfrm>
        </p:grpSpPr>
        <p:sp>
          <p:nvSpPr>
            <p:cNvPr id="12295" name="AutoShape 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01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205" y="14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227" y="152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262" y="37"/>
              <a:ext cx="42" cy="1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04" y="37"/>
              <a:ext cx="18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V="1">
              <a:off x="653" y="146"/>
              <a:ext cx="21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674" y="150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709" y="37"/>
              <a:ext cx="42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751" y="37"/>
              <a:ext cx="18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942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762" y="48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09" y="48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54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138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66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23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521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11" name="Group 23"/>
          <p:cNvGrpSpPr/>
          <p:nvPr/>
        </p:nvGrpSpPr>
        <p:grpSpPr bwMode="auto">
          <a:xfrm>
            <a:off x="3851275" y="3068638"/>
            <a:ext cx="1946275" cy="790575"/>
            <a:chOff x="0" y="0"/>
            <a:chExt cx="1225" cy="498"/>
          </a:xfrm>
        </p:grpSpPr>
        <p:sp>
          <p:nvSpPr>
            <p:cNvPr id="1231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225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253" y="270"/>
              <a:ext cx="10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V="1">
              <a:off x="392" y="261"/>
              <a:ext cx="22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414" y="265"/>
              <a:ext cx="31" cy="5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449" y="150"/>
              <a:ext cx="42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491" y="150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1037" y="270"/>
              <a:ext cx="10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 flipV="1">
              <a:off x="925" y="29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947" y="301"/>
              <a:ext cx="31" cy="15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 flipV="1">
              <a:off x="982" y="43"/>
              <a:ext cx="42" cy="4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1024" y="43"/>
              <a:ext cx="13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160" y="161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1051" y="294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836" y="1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496" y="1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264" y="294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264" y="5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170" y="161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85" y="1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31" name="Rectangle 43"/>
            <p:cNvSpPr>
              <a:spLocks noChangeArrowheads="1"/>
            </p:cNvSpPr>
            <p:nvPr/>
          </p:nvSpPr>
          <p:spPr bwMode="auto">
            <a:xfrm>
              <a:off x="23" y="161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32" name="Rectangle 44"/>
            <p:cNvSpPr>
              <a:spLocks noChangeArrowheads="1"/>
            </p:cNvSpPr>
            <p:nvPr/>
          </p:nvSpPr>
          <p:spPr bwMode="auto">
            <a:xfrm>
              <a:off x="1049" y="5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584" y="1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34" name="Rectangle 46"/>
            <p:cNvSpPr>
              <a:spLocks noChangeArrowheads="1"/>
            </p:cNvSpPr>
            <p:nvPr/>
          </p:nvSpPr>
          <p:spPr bwMode="auto">
            <a:xfrm>
              <a:off x="716" y="141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35" name="Group 47"/>
          <p:cNvGrpSpPr/>
          <p:nvPr/>
        </p:nvGrpSpPr>
        <p:grpSpPr bwMode="auto">
          <a:xfrm>
            <a:off x="539750" y="4149725"/>
            <a:ext cx="6076950" cy="430213"/>
            <a:chOff x="0" y="0"/>
            <a:chExt cx="3828" cy="271"/>
          </a:xfrm>
        </p:grpSpPr>
        <p:sp>
          <p:nvSpPr>
            <p:cNvPr id="12336" name="AutoShape 4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8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 flipV="1">
              <a:off x="467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489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 flipV="1">
              <a:off x="524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566" y="37"/>
              <a:ext cx="18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 flipV="1">
              <a:off x="914" y="146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>
              <a:off x="936" y="150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 flipV="1">
              <a:off x="971" y="37"/>
              <a:ext cx="42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>
              <a:off x="1013" y="37"/>
              <a:ext cx="18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 flipV="1">
              <a:off x="1386" y="148"/>
              <a:ext cx="21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auto">
            <a:xfrm>
              <a:off x="1407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7" name="Line 59"/>
            <p:cNvSpPr>
              <a:spLocks noChangeShapeType="1"/>
            </p:cNvSpPr>
            <p:nvPr/>
          </p:nvSpPr>
          <p:spPr bwMode="auto">
            <a:xfrm flipV="1">
              <a:off x="1443" y="37"/>
              <a:ext cx="41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1484" y="37"/>
              <a:ext cx="31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 flipV="1">
              <a:off x="1964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0" name="Line 62"/>
            <p:cNvSpPr>
              <a:spLocks noChangeShapeType="1"/>
            </p:cNvSpPr>
            <p:nvPr/>
          </p:nvSpPr>
          <p:spPr bwMode="auto">
            <a:xfrm>
              <a:off x="1986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1" name="Line 63"/>
            <p:cNvSpPr>
              <a:spLocks noChangeShapeType="1"/>
            </p:cNvSpPr>
            <p:nvPr/>
          </p:nvSpPr>
          <p:spPr bwMode="auto">
            <a:xfrm flipV="1">
              <a:off x="2021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2" name="Line 64"/>
            <p:cNvSpPr>
              <a:spLocks noChangeShapeType="1"/>
            </p:cNvSpPr>
            <p:nvPr/>
          </p:nvSpPr>
          <p:spPr bwMode="auto">
            <a:xfrm>
              <a:off x="2063" y="37"/>
              <a:ext cx="31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3" name="Line 65"/>
            <p:cNvSpPr>
              <a:spLocks noChangeShapeType="1"/>
            </p:cNvSpPr>
            <p:nvPr/>
          </p:nvSpPr>
          <p:spPr bwMode="auto">
            <a:xfrm flipV="1">
              <a:off x="2643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4" name="Line 66"/>
            <p:cNvSpPr>
              <a:spLocks noChangeShapeType="1"/>
            </p:cNvSpPr>
            <p:nvPr/>
          </p:nvSpPr>
          <p:spPr bwMode="auto">
            <a:xfrm>
              <a:off x="2665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5" name="Line 67"/>
            <p:cNvSpPr>
              <a:spLocks noChangeShapeType="1"/>
            </p:cNvSpPr>
            <p:nvPr/>
          </p:nvSpPr>
          <p:spPr bwMode="auto">
            <a:xfrm flipV="1">
              <a:off x="2700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>
              <a:off x="2742" y="37"/>
              <a:ext cx="10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 flipV="1">
              <a:off x="3096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8" name="Line 70"/>
            <p:cNvSpPr>
              <a:spLocks noChangeShapeType="1"/>
            </p:cNvSpPr>
            <p:nvPr/>
          </p:nvSpPr>
          <p:spPr bwMode="auto">
            <a:xfrm>
              <a:off x="3118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9" name="Line 71"/>
            <p:cNvSpPr>
              <a:spLocks noChangeShapeType="1"/>
            </p:cNvSpPr>
            <p:nvPr/>
          </p:nvSpPr>
          <p:spPr bwMode="auto">
            <a:xfrm flipV="1">
              <a:off x="3153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>
              <a:off x="3195" y="37"/>
              <a:ext cx="9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 flipV="1">
              <a:off x="3559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2" name="Line 74"/>
            <p:cNvSpPr>
              <a:spLocks noChangeShapeType="1"/>
            </p:cNvSpPr>
            <p:nvPr/>
          </p:nvSpPr>
          <p:spPr bwMode="auto">
            <a:xfrm>
              <a:off x="3581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3" name="Line 75"/>
            <p:cNvSpPr>
              <a:spLocks noChangeShapeType="1"/>
            </p:cNvSpPr>
            <p:nvPr/>
          </p:nvSpPr>
          <p:spPr bwMode="auto">
            <a:xfrm flipV="1">
              <a:off x="3616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4" name="Line 76"/>
            <p:cNvSpPr>
              <a:spLocks noChangeShapeType="1"/>
            </p:cNvSpPr>
            <p:nvPr/>
          </p:nvSpPr>
          <p:spPr bwMode="auto">
            <a:xfrm>
              <a:off x="3658" y="37"/>
              <a:ext cx="10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5" name="Rectangle 77"/>
            <p:cNvSpPr>
              <a:spLocks noChangeArrowheads="1"/>
            </p:cNvSpPr>
            <p:nvPr/>
          </p:nvSpPr>
          <p:spPr bwMode="auto">
            <a:xfrm>
              <a:off x="3760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6" name="Rectangle 78"/>
            <p:cNvSpPr>
              <a:spLocks noChangeArrowheads="1"/>
            </p:cNvSpPr>
            <p:nvPr/>
          </p:nvSpPr>
          <p:spPr bwMode="auto">
            <a:xfrm>
              <a:off x="3666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7" name="Rectangle 79"/>
            <p:cNvSpPr>
              <a:spLocks noChangeArrowheads="1"/>
            </p:cNvSpPr>
            <p:nvPr/>
          </p:nvSpPr>
          <p:spPr bwMode="auto">
            <a:xfrm>
              <a:off x="3468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8" name="Rectangle 80"/>
            <p:cNvSpPr>
              <a:spLocks noChangeArrowheads="1"/>
            </p:cNvSpPr>
            <p:nvPr/>
          </p:nvSpPr>
          <p:spPr bwMode="auto">
            <a:xfrm>
              <a:off x="3203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9" name="Rectangle 81"/>
            <p:cNvSpPr>
              <a:spLocks noChangeArrowheads="1"/>
            </p:cNvSpPr>
            <p:nvPr/>
          </p:nvSpPr>
          <p:spPr bwMode="auto">
            <a:xfrm>
              <a:off x="3002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>
              <a:off x="2750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2554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2289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2073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1706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1490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1024" y="48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571" y="48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99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27" y="4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285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1" name="Rectangle 93"/>
            <p:cNvSpPr>
              <a:spLocks noChangeArrowheads="1"/>
            </p:cNvSpPr>
            <p:nvPr/>
          </p:nvSpPr>
          <p:spPr bwMode="auto">
            <a:xfrm>
              <a:off x="213" y="4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2" name="Rectangle 94"/>
            <p:cNvSpPr>
              <a:spLocks noChangeArrowheads="1"/>
            </p:cNvSpPr>
            <p:nvPr/>
          </p:nvSpPr>
          <p:spPr bwMode="auto">
            <a:xfrm>
              <a:off x="3340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3" name="Rectangle 95"/>
            <p:cNvSpPr>
              <a:spLocks noChangeArrowheads="1"/>
            </p:cNvSpPr>
            <p:nvPr/>
          </p:nvSpPr>
          <p:spPr bwMode="auto">
            <a:xfrm>
              <a:off x="2876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2426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5" name="Rectangle 97"/>
            <p:cNvSpPr>
              <a:spLocks noChangeArrowheads="1"/>
            </p:cNvSpPr>
            <p:nvPr/>
          </p:nvSpPr>
          <p:spPr bwMode="auto">
            <a:xfrm>
              <a:off x="2152" y="82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1832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1564" y="73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1246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783" y="2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90" name="Rectangle 102"/>
            <p:cNvSpPr>
              <a:spLocks noChangeArrowheads="1"/>
            </p:cNvSpPr>
            <p:nvPr/>
          </p:nvSpPr>
          <p:spPr bwMode="auto">
            <a:xfrm>
              <a:off x="20" y="53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</a:t>
              </a:r>
              <a:endParaRPr lang="zh-CN" altLang="en-US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12391" name="Group 103"/>
          <p:cNvGrpSpPr/>
          <p:nvPr/>
        </p:nvGrpSpPr>
        <p:grpSpPr bwMode="auto">
          <a:xfrm>
            <a:off x="755650" y="4868863"/>
            <a:ext cx="4273550" cy="719137"/>
            <a:chOff x="0" y="0"/>
            <a:chExt cx="2692" cy="453"/>
          </a:xfrm>
        </p:grpSpPr>
        <p:sp>
          <p:nvSpPr>
            <p:cNvPr id="12392" name="Line 104"/>
            <p:cNvSpPr>
              <a:spLocks noChangeShapeType="1"/>
            </p:cNvSpPr>
            <p:nvPr/>
          </p:nvSpPr>
          <p:spPr bwMode="auto">
            <a:xfrm>
              <a:off x="230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3" name="Line 105"/>
            <p:cNvSpPr>
              <a:spLocks noChangeShapeType="1"/>
            </p:cNvSpPr>
            <p:nvPr/>
          </p:nvSpPr>
          <p:spPr bwMode="auto">
            <a:xfrm flipV="1">
              <a:off x="368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4" name="Line 106"/>
            <p:cNvSpPr>
              <a:spLocks noChangeShapeType="1"/>
            </p:cNvSpPr>
            <p:nvPr/>
          </p:nvSpPr>
          <p:spPr bwMode="auto">
            <a:xfrm>
              <a:off x="390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5" name="Line 107"/>
            <p:cNvSpPr>
              <a:spLocks noChangeShapeType="1"/>
            </p:cNvSpPr>
            <p:nvPr/>
          </p:nvSpPr>
          <p:spPr bwMode="auto">
            <a:xfrm flipV="1">
              <a:off x="425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6" name="Line 108"/>
            <p:cNvSpPr>
              <a:spLocks noChangeShapeType="1"/>
            </p:cNvSpPr>
            <p:nvPr/>
          </p:nvSpPr>
          <p:spPr bwMode="auto">
            <a:xfrm>
              <a:off x="467" y="107"/>
              <a:ext cx="191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7" name="Line 109"/>
            <p:cNvSpPr>
              <a:spLocks noChangeShapeType="1"/>
            </p:cNvSpPr>
            <p:nvPr/>
          </p:nvSpPr>
          <p:spPr bwMode="auto">
            <a:xfrm>
              <a:off x="1013" y="227"/>
              <a:ext cx="10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8" name="Line 110"/>
            <p:cNvSpPr>
              <a:spLocks noChangeShapeType="1"/>
            </p:cNvSpPr>
            <p:nvPr/>
          </p:nvSpPr>
          <p:spPr bwMode="auto">
            <a:xfrm flipV="1">
              <a:off x="901" y="255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9" name="Line 111"/>
            <p:cNvSpPr>
              <a:spLocks noChangeShapeType="1"/>
            </p:cNvSpPr>
            <p:nvPr/>
          </p:nvSpPr>
          <p:spPr bwMode="auto">
            <a:xfrm>
              <a:off x="923" y="258"/>
              <a:ext cx="32" cy="15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 flipV="1">
              <a:off x="958" y="0"/>
              <a:ext cx="42" cy="41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1" name="Line 113"/>
            <p:cNvSpPr>
              <a:spLocks noChangeShapeType="1"/>
            </p:cNvSpPr>
            <p:nvPr/>
          </p:nvSpPr>
          <p:spPr bwMode="auto">
            <a:xfrm>
              <a:off x="1000" y="0"/>
              <a:ext cx="13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 flipV="1">
              <a:off x="1409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3" name="Line 115"/>
            <p:cNvSpPr>
              <a:spLocks noChangeShapeType="1"/>
            </p:cNvSpPr>
            <p:nvPr/>
          </p:nvSpPr>
          <p:spPr bwMode="auto">
            <a:xfrm>
              <a:off x="1431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4" name="Line 116"/>
            <p:cNvSpPr>
              <a:spLocks noChangeShapeType="1"/>
            </p:cNvSpPr>
            <p:nvPr/>
          </p:nvSpPr>
          <p:spPr bwMode="auto">
            <a:xfrm flipV="1">
              <a:off x="1466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5" name="Line 117"/>
            <p:cNvSpPr>
              <a:spLocks noChangeShapeType="1"/>
            </p:cNvSpPr>
            <p:nvPr/>
          </p:nvSpPr>
          <p:spPr bwMode="auto">
            <a:xfrm>
              <a:off x="1508" y="107"/>
              <a:ext cx="10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6" name="Line 118"/>
            <p:cNvSpPr>
              <a:spLocks noChangeShapeType="1"/>
            </p:cNvSpPr>
            <p:nvPr/>
          </p:nvSpPr>
          <p:spPr bwMode="auto">
            <a:xfrm>
              <a:off x="1779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7" name="Line 119"/>
            <p:cNvSpPr>
              <a:spLocks noChangeShapeType="1"/>
            </p:cNvSpPr>
            <p:nvPr/>
          </p:nvSpPr>
          <p:spPr bwMode="auto">
            <a:xfrm flipV="1">
              <a:off x="1917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8" name="Line 120"/>
            <p:cNvSpPr>
              <a:spLocks noChangeShapeType="1"/>
            </p:cNvSpPr>
            <p:nvPr/>
          </p:nvSpPr>
          <p:spPr bwMode="auto">
            <a:xfrm>
              <a:off x="1939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9" name="Line 121"/>
            <p:cNvSpPr>
              <a:spLocks noChangeShapeType="1"/>
            </p:cNvSpPr>
            <p:nvPr/>
          </p:nvSpPr>
          <p:spPr bwMode="auto">
            <a:xfrm flipV="1">
              <a:off x="1974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0" name="Line 122"/>
            <p:cNvSpPr>
              <a:spLocks noChangeShapeType="1"/>
            </p:cNvSpPr>
            <p:nvPr/>
          </p:nvSpPr>
          <p:spPr bwMode="auto">
            <a:xfrm>
              <a:off x="2016" y="107"/>
              <a:ext cx="10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1" name="Line 123"/>
            <p:cNvSpPr>
              <a:spLocks noChangeShapeType="1"/>
            </p:cNvSpPr>
            <p:nvPr/>
          </p:nvSpPr>
          <p:spPr bwMode="auto">
            <a:xfrm>
              <a:off x="2305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2" name="Line 124"/>
            <p:cNvSpPr>
              <a:spLocks noChangeShapeType="1"/>
            </p:cNvSpPr>
            <p:nvPr/>
          </p:nvSpPr>
          <p:spPr bwMode="auto">
            <a:xfrm flipV="1">
              <a:off x="2444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3" name="Line 125"/>
            <p:cNvSpPr>
              <a:spLocks noChangeShapeType="1"/>
            </p:cNvSpPr>
            <p:nvPr/>
          </p:nvSpPr>
          <p:spPr bwMode="auto">
            <a:xfrm>
              <a:off x="2466" y="222"/>
              <a:ext cx="31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4" name="Line 126"/>
            <p:cNvSpPr>
              <a:spLocks noChangeShapeType="1"/>
            </p:cNvSpPr>
            <p:nvPr/>
          </p:nvSpPr>
          <p:spPr bwMode="auto">
            <a:xfrm flipV="1">
              <a:off x="2501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5" name="Line 127"/>
            <p:cNvSpPr>
              <a:spLocks noChangeShapeType="1"/>
            </p:cNvSpPr>
            <p:nvPr/>
          </p:nvSpPr>
          <p:spPr bwMode="auto">
            <a:xfrm>
              <a:off x="2543" y="107"/>
              <a:ext cx="10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6" name="Rectangle 128"/>
            <p:cNvSpPr>
              <a:spLocks noChangeArrowheads="1"/>
            </p:cNvSpPr>
            <p:nvPr/>
          </p:nvSpPr>
          <p:spPr bwMode="auto">
            <a:xfrm>
              <a:off x="2650" y="118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7" name="Rectangle 129"/>
            <p:cNvSpPr>
              <a:spLocks noChangeArrowheads="1"/>
            </p:cNvSpPr>
            <p:nvPr/>
          </p:nvSpPr>
          <p:spPr bwMode="auto">
            <a:xfrm>
              <a:off x="2317" y="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8" name="Rectangle 130"/>
            <p:cNvSpPr>
              <a:spLocks noChangeArrowheads="1"/>
            </p:cNvSpPr>
            <p:nvPr/>
          </p:nvSpPr>
          <p:spPr bwMode="auto">
            <a:xfrm>
              <a:off x="2314" y="1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9" name="Rectangle 131"/>
            <p:cNvSpPr>
              <a:spLocks noChangeArrowheads="1"/>
            </p:cNvSpPr>
            <p:nvPr/>
          </p:nvSpPr>
          <p:spPr bwMode="auto">
            <a:xfrm>
              <a:off x="1790" y="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1790" y="1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1" name="Rectangle 133"/>
            <p:cNvSpPr>
              <a:spLocks noChangeArrowheads="1"/>
            </p:cNvSpPr>
            <p:nvPr/>
          </p:nvSpPr>
          <p:spPr bwMode="auto">
            <a:xfrm>
              <a:off x="1315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2" name="Rectangle 134"/>
            <p:cNvSpPr>
              <a:spLocks noChangeArrowheads="1"/>
            </p:cNvSpPr>
            <p:nvPr/>
          </p:nvSpPr>
          <p:spPr bwMode="auto">
            <a:xfrm>
              <a:off x="1028" y="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3" name="Rectangle 135"/>
            <p:cNvSpPr>
              <a:spLocks noChangeArrowheads="1"/>
            </p:cNvSpPr>
            <p:nvPr/>
          </p:nvSpPr>
          <p:spPr bwMode="auto">
            <a:xfrm>
              <a:off x="812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4" name="Rectangle 136"/>
            <p:cNvSpPr>
              <a:spLocks noChangeArrowheads="1"/>
            </p:cNvSpPr>
            <p:nvPr/>
          </p:nvSpPr>
          <p:spPr bwMode="auto">
            <a:xfrm>
              <a:off x="473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5" name="Rectangle 137"/>
            <p:cNvSpPr>
              <a:spLocks noChangeArrowheads="1"/>
            </p:cNvSpPr>
            <p:nvPr/>
          </p:nvSpPr>
          <p:spPr bwMode="auto">
            <a:xfrm>
              <a:off x="241" y="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6" name="Rectangle 138"/>
            <p:cNvSpPr>
              <a:spLocks noChangeArrowheads="1"/>
            </p:cNvSpPr>
            <p:nvPr/>
          </p:nvSpPr>
          <p:spPr bwMode="auto">
            <a:xfrm>
              <a:off x="241" y="1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7" name="Rectangle 139"/>
            <p:cNvSpPr>
              <a:spLocks noChangeArrowheads="1"/>
            </p:cNvSpPr>
            <p:nvPr/>
          </p:nvSpPr>
          <p:spPr bwMode="auto">
            <a:xfrm>
              <a:off x="147" y="11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8" name="Rectangle 140"/>
            <p:cNvSpPr>
              <a:spLocks noChangeArrowheads="1"/>
            </p:cNvSpPr>
            <p:nvPr/>
          </p:nvSpPr>
          <p:spPr bwMode="auto">
            <a:xfrm>
              <a:off x="62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9" name="Rectangle 141"/>
            <p:cNvSpPr>
              <a:spLocks noChangeArrowheads="1"/>
            </p:cNvSpPr>
            <p:nvPr/>
          </p:nvSpPr>
          <p:spPr bwMode="auto">
            <a:xfrm>
              <a:off x="0" y="118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0" name="Rectangle 142"/>
            <p:cNvSpPr>
              <a:spLocks noChangeArrowheads="1"/>
            </p:cNvSpPr>
            <p:nvPr/>
          </p:nvSpPr>
          <p:spPr bwMode="auto">
            <a:xfrm>
              <a:off x="2553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1" name="Rectangle 143"/>
            <p:cNvSpPr>
              <a:spLocks noChangeArrowheads="1"/>
            </p:cNvSpPr>
            <p:nvPr/>
          </p:nvSpPr>
          <p:spPr bwMode="auto">
            <a:xfrm>
              <a:off x="2027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2" name="Rectangle 144"/>
            <p:cNvSpPr>
              <a:spLocks noChangeArrowheads="1"/>
            </p:cNvSpPr>
            <p:nvPr/>
          </p:nvSpPr>
          <p:spPr bwMode="auto">
            <a:xfrm>
              <a:off x="1519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3" name="Rectangle 145"/>
            <p:cNvSpPr>
              <a:spLocks noChangeArrowheads="1"/>
            </p:cNvSpPr>
            <p:nvPr/>
          </p:nvSpPr>
          <p:spPr bwMode="auto">
            <a:xfrm>
              <a:off x="1025" y="1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4" name="Rectangle 146"/>
            <p:cNvSpPr>
              <a:spLocks noChangeArrowheads="1"/>
            </p:cNvSpPr>
            <p:nvPr/>
          </p:nvSpPr>
          <p:spPr bwMode="auto">
            <a:xfrm>
              <a:off x="561" y="11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5" name="Rectangle 147"/>
            <p:cNvSpPr>
              <a:spLocks noChangeArrowheads="1"/>
            </p:cNvSpPr>
            <p:nvPr/>
          </p:nvSpPr>
          <p:spPr bwMode="auto">
            <a:xfrm>
              <a:off x="2169" y="9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6" name="Rectangle 148"/>
            <p:cNvSpPr>
              <a:spLocks noChangeArrowheads="1"/>
            </p:cNvSpPr>
            <p:nvPr/>
          </p:nvSpPr>
          <p:spPr bwMode="auto">
            <a:xfrm>
              <a:off x="1650" y="9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7" name="Rectangle 149"/>
            <p:cNvSpPr>
              <a:spLocks noChangeArrowheads="1"/>
            </p:cNvSpPr>
            <p:nvPr/>
          </p:nvSpPr>
          <p:spPr bwMode="auto">
            <a:xfrm>
              <a:off x="1182" y="9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38" name="Rectangle 150"/>
            <p:cNvSpPr>
              <a:spLocks noChangeArrowheads="1"/>
            </p:cNvSpPr>
            <p:nvPr/>
          </p:nvSpPr>
          <p:spPr bwMode="auto">
            <a:xfrm>
              <a:off x="692" y="98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439" name="Group 151"/>
          <p:cNvGrpSpPr/>
          <p:nvPr/>
        </p:nvGrpSpPr>
        <p:grpSpPr bwMode="auto">
          <a:xfrm>
            <a:off x="5651500" y="3068638"/>
            <a:ext cx="2809875" cy="792162"/>
            <a:chOff x="0" y="0"/>
            <a:chExt cx="3900" cy="504"/>
          </a:xfrm>
        </p:grpSpPr>
        <p:sp>
          <p:nvSpPr>
            <p:cNvPr id="12440" name="Text Box 152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7F8"/>
                      </a:gs>
                      <a:gs pos="50000">
                        <a:schemeClr val="bg1"/>
                      </a:gs>
                      <a:gs pos="100000">
                        <a:srgbClr val="FFE7F8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441" name="Object 15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51" r:id="rId4" imgW="787400" imgH="444500" progId="Equation.3">
                    <p:embed/>
                  </p:oleObj>
                </mc:Choice>
                <mc:Fallback>
                  <p:oleObj r:id="rId4" imgW="787400" imgH="444500" progId="Equation.3">
                    <p:embed/>
                    <p:pic>
                      <p:nvPicPr>
                        <p:cNvPr id="0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42" name="Text Box 154"/>
          <p:cNvSpPr txBox="1">
            <a:spLocks noChangeArrowheads="1"/>
          </p:cNvSpPr>
          <p:nvPr/>
        </p:nvSpPr>
        <p:spPr bwMode="auto">
          <a:xfrm>
            <a:off x="5795963" y="32131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（3）</a:t>
            </a:r>
          </a:p>
        </p:txBody>
      </p:sp>
      <p:sp>
        <p:nvSpPr>
          <p:cNvPr id="12443" name="Text Box 155"/>
          <p:cNvSpPr txBox="1">
            <a:spLocks noChangeArrowheads="1"/>
          </p:cNvSpPr>
          <p:nvPr/>
        </p:nvSpPr>
        <p:spPr bwMode="auto">
          <a:xfrm>
            <a:off x="971550" y="188913"/>
            <a:ext cx="368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隶书" panose="02010509060101010101" pitchFamily="49" charset="-122"/>
                <a:ea typeface="隶书" panose="02010509060101010101" pitchFamily="49" charset="-122"/>
              </a:rPr>
              <a:t>二次根式加减运算的步骤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nimBg="1"/>
      <p:bldP spid="12293" grpId="0" autoUpdateAnimBg="0"/>
      <p:bldP spid="12442" grpId="0" bldLvl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825</Words>
  <Application>Microsoft Office PowerPoint</Application>
  <PresentationFormat>全屏显示(4:3)</PresentationFormat>
  <Paragraphs>402</Paragraphs>
  <Slides>19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9" baseType="lpstr">
      <vt:lpstr>_x005f_x000B__x005f_x000C_</vt:lpstr>
      <vt:lpstr>方正舒体</vt:lpstr>
      <vt:lpstr>黑体</vt:lpstr>
      <vt:lpstr>华康海报体W12(P)</vt:lpstr>
      <vt:lpstr>华康简宋</vt:lpstr>
      <vt:lpstr>华文行楷</vt:lpstr>
      <vt:lpstr>华文细黑</vt:lpstr>
      <vt:lpstr>华文新魏</vt:lpstr>
      <vt:lpstr>隶书</vt:lpstr>
      <vt:lpstr>宋体</vt:lpstr>
      <vt:lpstr>微软雅黑</vt:lpstr>
      <vt:lpstr>Arial</vt:lpstr>
      <vt:lpstr>Georgia</vt:lpstr>
      <vt:lpstr>Symbol</vt:lpstr>
      <vt:lpstr>Times New Roman</vt:lpstr>
      <vt:lpstr>Wingdings</vt:lpstr>
      <vt:lpstr>Wingdings 2</vt:lpstr>
      <vt:lpstr>WWW.2PPT.COM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同类二次根式: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2022-01-05T01:31:32Z</dcterms:created>
  <dcterms:modified xsi:type="dcterms:W3CDTF">2023-01-16T13:33:48Z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FF9011C8D3614814AA35AA1D98C521D4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