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45" r:id="rId2"/>
    <p:sldId id="303" r:id="rId3"/>
    <p:sldId id="334" r:id="rId4"/>
    <p:sldId id="335" r:id="rId5"/>
    <p:sldId id="336" r:id="rId6"/>
    <p:sldId id="341" r:id="rId7"/>
    <p:sldId id="306" r:id="rId8"/>
    <p:sldId id="344" r:id="rId9"/>
    <p:sldId id="304" r:id="rId10"/>
    <p:sldId id="308" r:id="rId11"/>
    <p:sldId id="309" r:id="rId12"/>
    <p:sldId id="307" r:id="rId13"/>
    <p:sldId id="310" r:id="rId14"/>
    <p:sldId id="342" r:id="rId15"/>
    <p:sldId id="343" r:id="rId16"/>
    <p:sldId id="312" r:id="rId17"/>
    <p:sldId id="313" r:id="rId18"/>
    <p:sldId id="316" r:id="rId19"/>
    <p:sldId id="337" r:id="rId20"/>
    <p:sldId id="331" r:id="rId21"/>
    <p:sldId id="317" r:id="rId22"/>
    <p:sldId id="338" r:id="rId23"/>
    <p:sldId id="318" r:id="rId24"/>
    <p:sldId id="320" r:id="rId25"/>
    <p:sldId id="321" r:id="rId2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292133B-621F-4D10-94EE-07899461CDF8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3E44791-8DB6-445A-8200-54F900B2B36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0D765471-53EB-45A6-88D0-EB97F310BEAE}" type="slidenum">
              <a:rPr lang="zh-CN" altLang="en-US" sz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1</a:t>
            </a:fld>
            <a:endParaRPr lang="en-US" altLang="zh-CN" sz="120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E44791-8DB6-445A-8200-54F900B2B36B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82F1E-816D-4957-988B-FA98FCBD282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14C3A-5FCC-4FD0-84F5-D767F5D48D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4D5A6-F8D3-4A80-9342-00778B77FB39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D6500-884F-4821-B004-7AB35E93A5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E2855-42B7-435B-9882-217AD4E58B9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EF06F-48DB-4FE0-868C-D603BE75F3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AEBD8-DEFD-4C39-B8F5-A76EC7DE29F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3441B-71D8-40E4-A678-1CBE125E69F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F68CF-B71C-405B-AE0D-E39D4AE3A74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83ED3-3F47-48FD-9BC7-0524868DB61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CC555-C4CB-4630-B849-86F1EB00935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653CB-52F0-45C1-B906-4AECA1E1108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7A7A6-D6D1-46D1-A2A4-F51A45D2816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11A48-9A90-4CBD-9638-5685312BF3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4F3D1-B6A9-410F-B457-275B6CE1FA4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0A1E3-D713-40B1-8041-48C899C075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B542E-AC70-4D96-8E0D-E6DBAD1ACEE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F1B53-7154-443F-8A06-AAEF4E539B3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23D6A-6117-42CE-B1E4-985C68E90D0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E724F-23A5-48AE-B96C-2A62E4F2916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668F659-A4DD-4672-951B-C85020F4AAE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3216C1-2E0F-4589-A079-E70472E33D6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.png"/><Relationship Id="rId2" Type="http://schemas.openxmlformats.org/officeDocument/2006/relationships/audio" Target="file:///D:\&#29579;&#32487;&#25991;\9&#24180;&#32423;&#26032;&#30446;&#26631;&#65288;&#20840;&#20876;&#65289;B\Unit%2011\&#35838;&#20214;\Section%20B-1\Section%20B%201d.mp3" TargetMode="External"/><Relationship Id="rId1" Type="http://schemas.microsoft.com/office/2007/relationships/media" Target="file:///D:\&#29579;&#32487;&#25991;\9&#24180;&#32423;&#26032;&#30446;&#26631;&#65288;&#20840;&#20876;&#65289;B\Unit%2011\&#35838;&#20214;\Section%20B-1\Section%20B%201d.mp3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4.png"/><Relationship Id="rId2" Type="http://schemas.openxmlformats.org/officeDocument/2006/relationships/audio" Target="file:///D:\&#29579;&#32487;&#25991;\9&#24180;&#32423;&#26032;&#30446;&#26631;&#65288;&#20840;&#20876;&#65289;B\Unit%2011\&#35838;&#20214;\Section%20B-1\section%201d.mp3" TargetMode="External"/><Relationship Id="rId1" Type="http://schemas.microsoft.com/office/2007/relationships/media" Target="file:///D:\&#29579;&#32487;&#25991;\9&#24180;&#32423;&#26032;&#30446;&#26631;&#65288;&#20840;&#20876;&#65289;B\Unit%2011\&#35838;&#20214;\Section%20B-1\section%201d.mp3" TargetMode="Externa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.png"/><Relationship Id="rId2" Type="http://schemas.openxmlformats.org/officeDocument/2006/relationships/audio" Target="file:///D:\&#29579;&#32487;&#25991;\9&#24180;&#32423;&#26032;&#30446;&#26631;&#65288;&#20840;&#20876;&#65289;B\Unit%2011\&#35838;&#20214;\Section%20B-1\Section%20B%201c.mp3" TargetMode="External"/><Relationship Id="rId1" Type="http://schemas.microsoft.com/office/2007/relationships/media" Target="file:///D:\&#29579;&#32487;&#25991;\9&#24180;&#32423;&#26032;&#30446;&#26631;&#65288;&#20840;&#20876;&#65289;B\Unit%2011\&#35838;&#20214;\Section%20B-1\Section%20B%201c.mp3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-9677" y="1628800"/>
            <a:ext cx="9143999" cy="1569660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  <a:p>
            <a:pPr algn="ctr">
              <a:defRPr/>
            </a:pPr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 movies make me </a:t>
            </a:r>
            <a:r>
              <a:rPr lang="en-US" altLang="zh-CN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</a:t>
            </a:r>
            <a:endParaRPr lang="en-US" altLang="zh-CN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00885" y="3861048"/>
            <a:ext cx="184730" cy="923330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endParaRPr lang="zh-CN" alt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874824" y="3568660"/>
            <a:ext cx="3411127" cy="584775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 </a:t>
            </a:r>
            <a:r>
              <a:rPr lang="zh-C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课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</a:p>
        </p:txBody>
      </p:sp>
      <p:sp>
        <p:nvSpPr>
          <p:cNvPr id="10" name="矩形 9"/>
          <p:cNvSpPr/>
          <p:nvPr/>
        </p:nvSpPr>
        <p:spPr>
          <a:xfrm>
            <a:off x="3203286" y="5013176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11188" y="476250"/>
            <a:ext cx="80645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15000"/>
              </a:spcBef>
            </a:pPr>
            <a:r>
              <a:rPr kumimoji="1" lang="en-US" altLang="zh-CN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1d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Listen again. Answer the questions.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714375" y="1500188"/>
            <a:ext cx="7632700" cy="3121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"/>
              </a:spcBef>
              <a:buFontTx/>
              <a:buAutoNum type="arabicPeriod"/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How long did it take the general to find the happy man?</a:t>
            </a:r>
          </a:p>
          <a:p>
            <a:pPr eaLnBrk="1" hangingPunct="1">
              <a:spcBef>
                <a:spcPct val="5000"/>
              </a:spcBef>
              <a:buFontTx/>
              <a:buAutoNum type="arabicPeriod"/>
            </a:pPr>
            <a:endParaRPr kumimoji="1" lang="en-US" altLang="zh-CN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"/>
              </a:spcBef>
              <a:buFontTx/>
              <a:buAutoNum type="arabicPeriod"/>
            </a:pPr>
            <a:endParaRPr kumimoji="1" lang="en-US" altLang="zh-CN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"/>
              </a:spcBef>
              <a:buFontTx/>
              <a:buAutoNum type="arabicPeriod"/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What was the poor man doing on the street?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00188" y="2500313"/>
            <a:ext cx="67151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took the general two days to find the happy man.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pic>
        <p:nvPicPr>
          <p:cNvPr id="7" name="Section B 1d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071563"/>
            <a:ext cx="8667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00188" y="4572000"/>
            <a:ext cx="67151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was eating some food with his hands and singing happily to himself.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pic>
        <p:nvPicPr>
          <p:cNvPr id="9" name="Picture 20" descr="播放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71975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1" descr="暂停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972175" y="5857875"/>
            <a:ext cx="10001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2" descr="停止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572375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numSld="2">
                <p:cTn id="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8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33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85813" y="1071563"/>
            <a:ext cx="7786687" cy="3613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3. What made the poor man so happy even though he had no power, money or fame?</a:t>
            </a:r>
          </a:p>
          <a:p>
            <a:pPr eaLnBrk="1" hangingPunct="1">
              <a:spcBef>
                <a:spcPct val="5000"/>
              </a:spcBef>
            </a:pPr>
            <a:endParaRPr kumimoji="1" lang="en-US" altLang="zh-CN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"/>
              </a:spcBef>
            </a:pPr>
            <a:endParaRPr kumimoji="1" lang="en-US" altLang="zh-CN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4. Do you think the general will return to the king with the poor man’s shirt? </a:t>
            </a:r>
          </a:p>
          <a:p>
            <a:pPr eaLnBrk="1" hangingPunct="1">
              <a:spcBef>
                <a:spcPct val="5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Why or why not?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57313" y="2071688"/>
            <a:ext cx="67151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had everything he wanted and didn’t want what he couldn’t have.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57313" y="4643438"/>
            <a:ext cx="67151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because the poor man did not have a shirt.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"/>
          <p:cNvSpPr>
            <a:spLocks noChangeArrowheads="1"/>
          </p:cNvSpPr>
          <p:nvPr/>
        </p:nvSpPr>
        <p:spPr bwMode="auto">
          <a:xfrm>
            <a:off x="214313" y="928688"/>
            <a:ext cx="871537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general __________ everywhere for a happy man but ________ find anyone. Everyone had their own ________. ______ days passed and the general saw a ______ man sitting on the street. The man was eating, singing happily to _______. The general __________ the man and said, “You ______ very ______, my friend.” “Of course, I’m happy,” he said. “But you have no _______, _______ or ______. Well, I want your _____.”  The man laughed, “I’m _____, gentlemen. But I _______ got a shirt.”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28688" y="139700"/>
            <a:ext cx="7286625" cy="646113"/>
          </a:xfrm>
          <a:prstGeom prst="rect">
            <a:avLst/>
          </a:prstGeom>
          <a:solidFill>
            <a:srgbClr val="FFCCCC"/>
          </a:solidFill>
          <a:ln w="9525">
            <a:solidFill>
              <a:srgbClr val="92D05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>
                <a:latin typeface="Times New Roman" panose="02020603050405020304" pitchFamily="18" charset="0"/>
              </a:rPr>
              <a:t>Listen again and fill in the blanks.</a:t>
            </a:r>
          </a:p>
        </p:txBody>
      </p:sp>
      <p:pic>
        <p:nvPicPr>
          <p:cNvPr id="19" name="section 1d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428625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0" descr="播放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86438" y="6072188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1" descr="暂停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00875" y="6062663"/>
            <a:ext cx="78581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2" descr="停止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143875" y="6062663"/>
            <a:ext cx="78581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571750" y="928688"/>
            <a:ext cx="1928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searched</a:t>
            </a:r>
            <a:endParaRPr lang="zh-CN" altLang="en-US" sz="200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857375" y="1428750"/>
            <a:ext cx="178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couldn’t</a:t>
            </a:r>
            <a:endParaRPr lang="zh-CN" altLang="en-US" sz="200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928813" y="1857375"/>
            <a:ext cx="1928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</a:t>
            </a:r>
            <a:endParaRPr lang="zh-CN" altLang="en-US" sz="200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857500" y="2428875"/>
            <a:ext cx="1000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</a:t>
            </a:r>
            <a:endParaRPr lang="zh-CN" altLang="en-US" sz="200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143375" y="1928813"/>
            <a:ext cx="1071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endParaRPr lang="zh-CN" altLang="en-US" sz="2000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85750" y="3857625"/>
            <a:ext cx="1500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endParaRPr lang="zh-CN" altLang="en-US" sz="2000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500313" y="3357563"/>
            <a:ext cx="2071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went up to</a:t>
            </a:r>
            <a:endParaRPr lang="zh-CN" altLang="en-US" sz="200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500313" y="3857625"/>
            <a:ext cx="1357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happy</a:t>
            </a:r>
            <a:endParaRPr lang="zh-CN" altLang="en-US" sz="2000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286500" y="4357688"/>
            <a:ext cx="1428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endParaRPr lang="zh-CN" altLang="en-US" sz="2000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57188" y="4857750"/>
            <a:ext cx="1428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endParaRPr lang="zh-CN" altLang="en-US" sz="2000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500563" y="5286375"/>
            <a:ext cx="114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sorry</a:t>
            </a:r>
            <a:endParaRPr lang="zh-CN" altLang="en-US" sz="200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85750" y="5786438"/>
            <a:ext cx="1714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haven’t</a:t>
            </a:r>
            <a:endParaRPr lang="zh-CN" altLang="en-US" sz="2000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286000" y="4857750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fame</a:t>
            </a:r>
            <a:endParaRPr lang="zh-CN" altLang="en-US" sz="2000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786563" y="4857750"/>
            <a:ext cx="114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shirt</a:t>
            </a:r>
            <a:endParaRPr lang="zh-CN" altLang="en-US" sz="2000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143750" y="2857500"/>
            <a:ext cx="1643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himself</a:t>
            </a:r>
            <a:endParaRPr lang="zh-CN" altLang="en-US" sz="200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>
                <p:cTn id="8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8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93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98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857250" y="2357438"/>
            <a:ext cx="7572375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 What do you think of the top general’s thoughts about happiness?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 Have a discussion with your partner about your ideas about happiness.</a:t>
            </a:r>
          </a:p>
        </p:txBody>
      </p:sp>
      <p:sp>
        <p:nvSpPr>
          <p:cNvPr id="4" name="矩形 3"/>
          <p:cNvSpPr/>
          <p:nvPr/>
        </p:nvSpPr>
        <p:spPr>
          <a:xfrm>
            <a:off x="2571736" y="714356"/>
            <a:ext cx="4286280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Free Talk</a:t>
            </a:r>
            <a:endParaRPr lang="zh-CN" alt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785813" y="857250"/>
            <a:ext cx="7429500" cy="5754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Happiness is when what you think, what you say, and what you do are in harmony. </a:t>
            </a:r>
            <a:b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― Mahatma Gandhi</a:t>
            </a:r>
          </a:p>
          <a:p>
            <a:pPr>
              <a:spcBef>
                <a:spcPct val="25000"/>
              </a:spcBef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Happiness is not something ready made. It comes from your own actions. </a:t>
            </a:r>
            <a:b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― Dalai Lama XIV</a:t>
            </a:r>
          </a:p>
          <a:p>
            <a:pPr>
              <a:spcBef>
                <a:spcPct val="25000"/>
              </a:spcBef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You will never be happy if you continue to search for what happiness consists of. You will never live if you are looking for the meaning of life. </a:t>
            </a:r>
            <a:b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― Albert Camus</a:t>
            </a:r>
          </a:p>
        </p:txBody>
      </p:sp>
      <p:pic>
        <p:nvPicPr>
          <p:cNvPr id="16387" name="Picture 2" descr="http://img4.imgtn.bdimg.com/it/u=2008924286,1675529228&amp;fm=21&amp;gp=0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38" y="0"/>
            <a:ext cx="1643062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14438" y="214313"/>
            <a:ext cx="5859462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b="1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Proverbs about </a:t>
            </a:r>
            <a:r>
              <a:rPr kumimoji="1" lang="en-US" altLang="zh-CN" sz="4000" b="1" kern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happiness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500063" y="571500"/>
            <a:ext cx="7858125" cy="58785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Happiness is a warm puppy. </a:t>
            </a:r>
            <a:b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― Charles M. Schulz</a:t>
            </a:r>
          </a:p>
          <a:p>
            <a:pPr>
              <a:spcBef>
                <a:spcPct val="25000"/>
              </a:spcBef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All happy families are alike; each unhappy family is unhappy in its own way. </a:t>
            </a:r>
            <a:b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― Leo Tolstoy, Anna Karenina </a:t>
            </a:r>
          </a:p>
          <a:p>
            <a:pPr>
              <a:spcBef>
                <a:spcPct val="25000"/>
              </a:spcBef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Many people lose the small joys in the hope for the big happiness. </a:t>
            </a:r>
            <a:b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 ― Pearl S. Buck</a:t>
            </a:r>
          </a:p>
          <a:p>
            <a:pPr>
              <a:spcBef>
                <a:spcPct val="25000"/>
              </a:spcBef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Success is getting what you want; happiness is wanting what you get. </a:t>
            </a:r>
            <a:b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  ― W.P. </a:t>
            </a:r>
            <a:r>
              <a:rPr lang="en-US" altLang="zh-CN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Kinsella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7411" name="Picture 2" descr="http://img4.imgtn.bdimg.com/it/u=2008924286,1675529228&amp;fm=21&amp;gp=0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188" y="0"/>
            <a:ext cx="18605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42938" y="2000250"/>
            <a:ext cx="80010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1. … and the king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remains</a:t>
            </a:r>
            <a:r>
              <a:rPr lang="en-US" altLang="zh-CN" sz="3200" b="1" dirty="0">
                <a:latin typeface="Times New Roman" panose="02020603050405020304" pitchFamily="18" charset="0"/>
              </a:rPr>
              <a:t> unhappy forever.</a:t>
            </a:r>
            <a:endParaRPr lang="en-US" altLang="zh-CN" sz="3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remain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解释为“保持，依然”时，后常接表语。</a:t>
            </a:r>
          </a:p>
          <a:p>
            <a:pPr marL="0" lvl="1"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How can we 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remain</a:t>
            </a:r>
            <a:r>
              <a:rPr lang="en-US" altLang="zh-CN" sz="3200" b="1" dirty="0">
                <a:latin typeface="Times New Roman" panose="02020603050405020304" pitchFamily="18" charset="0"/>
              </a:rPr>
              <a:t> silent on this question?   </a:t>
            </a:r>
          </a:p>
          <a:p>
            <a:pPr marL="0" lvl="1"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对于这个问题我们怎么能保持沉默呢？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marL="0" lvl="1"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The true author of the book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remains</a:t>
            </a:r>
            <a:r>
              <a:rPr lang="en-US" altLang="zh-CN" sz="3200" b="1" dirty="0">
                <a:latin typeface="Times New Roman" panose="02020603050405020304" pitchFamily="18" charset="0"/>
              </a:rPr>
              <a:t> unknown.  </a:t>
            </a:r>
          </a:p>
          <a:p>
            <a:pPr marL="0" lvl="1"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那本书的真正作者依旧不详。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85984" y="714356"/>
            <a:ext cx="535785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Language Points</a:t>
            </a:r>
            <a:endParaRPr lang="zh-CN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928688" y="1285875"/>
            <a:ext cx="7786687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lvl="1">
              <a:spcBef>
                <a:spcPct val="25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remain, stay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这两个词都有“留下，逗留”之意，其区别是：</a:t>
            </a:r>
          </a:p>
          <a:p>
            <a:pPr marL="0" lvl="1">
              <a:spcBef>
                <a:spcPct val="25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stay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通常指在某地</a:t>
            </a:r>
            <a:r>
              <a:rPr lang="zh-CN" altLang="en-US" sz="3200" b="1">
                <a:solidFill>
                  <a:srgbClr val="C00000"/>
                </a:solidFill>
                <a:latin typeface="Times New Roman" panose="02020603050405020304" pitchFamily="18" charset="0"/>
              </a:rPr>
              <a:t>呆一段时间而不离开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，或</a:t>
            </a:r>
            <a:r>
              <a:rPr lang="zh-CN" altLang="en-US" sz="3200" b="1">
                <a:solidFill>
                  <a:srgbClr val="C00000"/>
                </a:solidFill>
                <a:latin typeface="Times New Roman" panose="02020603050405020304" pitchFamily="18" charset="0"/>
              </a:rPr>
              <a:t>暂时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留（住）在某地，尤指以</a:t>
            </a:r>
            <a:r>
              <a:rPr lang="zh-CN" altLang="en-US" sz="3200" b="1">
                <a:solidFill>
                  <a:srgbClr val="C00000"/>
                </a:solidFill>
                <a:latin typeface="Times New Roman" panose="02020603050405020304" pitchFamily="18" charset="0"/>
              </a:rPr>
              <a:t>宾客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身份逗留；</a:t>
            </a:r>
            <a:endParaRPr lang="en-US" altLang="zh-CN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0" lvl="1">
              <a:spcBef>
                <a:spcPct val="25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remain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则指别人已经走了，而某人</a:t>
            </a:r>
            <a:r>
              <a:rPr lang="zh-CN" altLang="en-US" sz="3200" b="1">
                <a:solidFill>
                  <a:srgbClr val="C00000"/>
                </a:solidFill>
                <a:latin typeface="Times New Roman" panose="02020603050405020304" pitchFamily="18" charset="0"/>
              </a:rPr>
              <a:t>仍在原地。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例如：</a:t>
            </a:r>
            <a:endParaRPr lang="en-US" altLang="zh-CN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0" lvl="1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He was staying at his father’s</a:t>
            </a:r>
            <a:r>
              <a:rPr lang="zh-CN" altLang="en-US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home.</a:t>
            </a:r>
          </a:p>
          <a:p>
            <a:pPr marL="0" lvl="1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</a:t>
            </a:r>
            <a:r>
              <a:rPr lang="zh-CN" altLang="en-US" sz="3200" b="1">
                <a:latin typeface="Times New Roman" panose="02020603050405020304" pitchFamily="18" charset="0"/>
              </a:rPr>
              <a:t>他在父亲家里暂住。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313" y="428625"/>
            <a:ext cx="2209800" cy="641350"/>
          </a:xfrm>
          <a:prstGeom prst="rect">
            <a:avLst/>
          </a:prstGeom>
          <a:solidFill>
            <a:srgbClr val="3333FF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kern="0" dirty="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词语辨析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71500" y="500063"/>
            <a:ext cx="8208963" cy="587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2. The general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searched </a:t>
            </a:r>
            <a:r>
              <a:rPr lang="en-US" altLang="zh-CN" sz="3200" b="1" dirty="0">
                <a:latin typeface="Times New Roman" panose="02020603050405020304" pitchFamily="18" charset="0"/>
              </a:rPr>
              <a:t>for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three days and …</a:t>
            </a:r>
          </a:p>
          <a:p>
            <a:pPr eaLnBrk="1" hangingPunct="1">
              <a:spcBef>
                <a:spcPts val="24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search    </a:t>
            </a:r>
            <a:r>
              <a:rPr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搜寻；寻找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24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The firemen searched the buildings for survivors.</a:t>
            </a:r>
          </a:p>
          <a:p>
            <a:pPr eaLnBrk="1" hangingPunct="1">
              <a:spcBef>
                <a:spcPts val="24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消防员在建筑物中搜寻幸存者。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ts val="24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search for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搜寻；寻找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24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He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searched for </a:t>
            </a:r>
            <a:r>
              <a:rPr lang="en-US" altLang="zh-CN" sz="3200" b="1" dirty="0">
                <a:latin typeface="Times New Roman" panose="02020603050405020304" pitchFamily="18" charset="0"/>
              </a:rPr>
              <a:t>work at various stores.  </a:t>
            </a:r>
          </a:p>
          <a:p>
            <a:pPr eaLnBrk="1" hangingPunct="1">
              <a:spcBef>
                <a:spcPts val="24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 他在各家商店寻找工作。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000125" y="1143000"/>
            <a:ext cx="7429500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— The children are so afraid. Shall we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________ the bush to find the strange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thing?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— OK, let’s have a look. There may be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something strange.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A. search for              B. search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C. look for                  D. look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14563" y="1714500"/>
            <a:ext cx="458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B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28596" y="571480"/>
            <a:ext cx="8001056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72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Colors and feelings</a:t>
            </a:r>
            <a:endParaRPr lang="zh-CN" altLang="en-US" sz="72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714375" y="2286000"/>
            <a:ext cx="5857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in the pink  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健康有力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00125" y="3000375"/>
            <a:ext cx="6858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Today I 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feel in the pink</a:t>
            </a:r>
            <a:r>
              <a:rPr lang="en-US" altLang="zh-CN" sz="3200" b="1" dirty="0">
                <a:latin typeface="Times New Roman" panose="02020603050405020304" pitchFamily="18" charset="0"/>
              </a:rPr>
              <a:t>! I had a good night’s sleep.</a:t>
            </a:r>
          </a:p>
        </p:txBody>
      </p:sp>
      <p:pic>
        <p:nvPicPr>
          <p:cNvPr id="3077" name="Picture 6" descr="http://pic.kekenet.com/Kouyu/UploadFiles/200912/20091215095558706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13" y="3714750"/>
            <a:ext cx="2071687" cy="260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857250" y="1500188"/>
            <a:ext cx="7429500" cy="289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Rose finished her study in the university and went to ______ a good job. </a:t>
            </a:r>
          </a:p>
          <a:p>
            <a:pPr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A. take after             B. look after </a:t>
            </a:r>
          </a:p>
          <a:p>
            <a:pPr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   C. care for                D. search for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00438" y="2214563"/>
            <a:ext cx="481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28625" y="1571625"/>
            <a:ext cx="8429625" cy="4416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search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search for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look for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都有“寻找”的意思。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spcAft>
                <a:spcPts val="600"/>
              </a:spcAft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(1) search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指“搜查某地或搜身”，其宾语可以是房屋、人身、衣袋等名词。如：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spcAft>
                <a:spcPts val="600"/>
              </a:spcAft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They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searched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his homes without any reason.</a:t>
            </a:r>
          </a:p>
          <a:p>
            <a:pPr marL="514350" indent="-514350">
              <a:spcAft>
                <a:spcPts val="600"/>
              </a:spcAft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他们毫无理由地搜查了他的家。</a:t>
            </a:r>
          </a:p>
          <a:p>
            <a:pPr>
              <a:spcAft>
                <a:spcPts val="600"/>
              </a:spcAft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They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searched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him but found nothing.</a:t>
            </a:r>
          </a:p>
          <a:p>
            <a:pPr>
              <a:spcAft>
                <a:spcPts val="600"/>
              </a:spcAft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他们搜他的身，但没有找到什么。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85750" y="644525"/>
            <a:ext cx="2209800" cy="641350"/>
          </a:xfrm>
          <a:prstGeom prst="rect">
            <a:avLst/>
          </a:prstGeom>
          <a:solidFill>
            <a:srgbClr val="3333FF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kern="0" dirty="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词语辨析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2938" y="928688"/>
            <a:ext cx="8215312" cy="5140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 search for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则指“搜寻、搜索某人或物”</a:t>
            </a:r>
          </a:p>
          <a:p>
            <a:pPr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searched for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him everywhere. </a:t>
            </a:r>
          </a:p>
          <a:p>
            <a:pPr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他们到处搜寻他。</a:t>
            </a:r>
          </a:p>
          <a:p>
            <a:pPr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police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searched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wood for the lost child.</a:t>
            </a:r>
          </a:p>
          <a:p>
            <a:pPr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警察在树林里寻找走失的孩子。</a:t>
            </a:r>
          </a:p>
          <a:p>
            <a:pPr>
              <a:spcAft>
                <a:spcPts val="600"/>
              </a:spcAft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试比较：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searched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his clothes.</a:t>
            </a:r>
          </a:p>
          <a:p>
            <a:pPr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他们搜查了他的衣服。（看是否藏有东西）</a:t>
            </a:r>
          </a:p>
          <a:p>
            <a:pPr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searched for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his clothes.</a:t>
            </a:r>
          </a:p>
          <a:p>
            <a:pPr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他们在搜寻他的衣服。（要找到衣服）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714375" y="1428750"/>
            <a:ext cx="7858125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 look for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意为“寻找”，同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for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意义大体相同。但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for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意味较强，用很大注意力搜寻。而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for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则较为通俗，常用于日常用语。如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1200"/>
              </a:spcAf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I looked for my missing pen everywhere.</a:t>
            </a:r>
          </a:p>
          <a:p>
            <a:pPr>
              <a:spcAft>
                <a:spcPts val="1200"/>
              </a:spcAf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我到处找我丢失的那支笔。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71500" y="785813"/>
            <a:ext cx="8208963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 What made the poor man so happy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even though </a:t>
            </a:r>
            <a:r>
              <a:rPr lang="en-US" altLang="zh-CN" sz="3200" b="1" dirty="0">
                <a:latin typeface="Times New Roman" panose="02020603050405020304" pitchFamily="18" charset="0"/>
              </a:rPr>
              <a:t>he had no power, money or fame?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even though 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虽然，即使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I know I can do better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even though </a:t>
            </a:r>
            <a:r>
              <a:rPr lang="en-US" altLang="zh-CN" sz="3200" b="1" dirty="0">
                <a:latin typeface="Times New Roman" panose="02020603050405020304" pitchFamily="18" charset="0"/>
              </a:rPr>
              <a:t>I have never made anything of the sort. </a:t>
            </a:r>
          </a:p>
          <a:p>
            <a:pPr eaLnBrk="1" hangingPunct="1">
              <a:spcBef>
                <a:spcPct val="25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  我觉得我可以做得更好，虽然我以前没有做过类似的东西。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Bill went on talking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even though </a:t>
            </a:r>
            <a:r>
              <a:rPr lang="en-US" altLang="zh-CN" sz="3200" b="1" dirty="0">
                <a:latin typeface="Times New Roman" panose="02020603050405020304" pitchFamily="18" charset="0"/>
              </a:rPr>
              <a:t>no one was listening. </a:t>
            </a:r>
          </a:p>
          <a:p>
            <a:pPr eaLnBrk="1" hangingPunct="1">
              <a:spcBef>
                <a:spcPct val="25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  虽然没有人在听，比尔还是继续讲。 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1563" y="1143000"/>
            <a:ext cx="7286625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There was never any time for Kate to feel lonely, ____ she was an only child. </a:t>
            </a:r>
          </a:p>
          <a:p>
            <a:pPr marL="514350" indent="-514350">
              <a:buFontTx/>
              <a:buAutoNum type="alphaUcPeriod"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ever since             B. now that </a:t>
            </a:r>
          </a:p>
          <a:p>
            <a:pPr marL="514350" indent="-514350"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C. even though         D. even as</a:t>
            </a:r>
          </a:p>
          <a:p>
            <a:pPr marL="514350" indent="-514350"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</a:p>
          <a:p>
            <a:pPr>
              <a:defRPr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解析：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A.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曾经；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B.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既然；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C.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尽管，即使；没有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选项这种用法。句意：尽管她是家里的独生女，她也从没有感到孤独。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357563" y="1643063"/>
            <a:ext cx="481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320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28596" y="571480"/>
            <a:ext cx="8001056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72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Colors and feelings</a:t>
            </a:r>
            <a:endParaRPr lang="zh-CN" altLang="en-US" sz="72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714375" y="2286000"/>
            <a:ext cx="7715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 tickled pink 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感到万分高兴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(= very pleased; delighted) 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00125" y="3857625"/>
            <a:ext cx="7358063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I’m 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tickled pink</a:t>
            </a:r>
            <a:r>
              <a:rPr lang="en-US" altLang="zh-CN" sz="3200" b="1" dirty="0">
                <a:latin typeface="Times New Roman" panose="02020603050405020304" pitchFamily="18" charset="0"/>
              </a:rPr>
              <a:t> to hear that Bob’s 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askedSusan</a:t>
            </a:r>
            <a:r>
              <a:rPr lang="en-US" altLang="zh-CN" sz="3200" b="1" dirty="0">
                <a:latin typeface="Times New Roman" panose="02020603050405020304" pitchFamily="18" charset="0"/>
              </a:rPr>
              <a:t> to marry him. They’re both my 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good friends.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28596" y="571480"/>
            <a:ext cx="8001056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72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Colors and feelings</a:t>
            </a:r>
            <a:endParaRPr lang="zh-CN" altLang="en-US" sz="72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857250" y="2143125"/>
            <a:ext cx="5072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 feel blue 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闷闷不乐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14438" y="3071813"/>
            <a:ext cx="67151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I woke up 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feeling blue</a:t>
            </a:r>
            <a:r>
              <a:rPr lang="en-US" altLang="zh-CN" sz="3200" b="1" dirty="0">
                <a:latin typeface="Times New Roman" panose="02020603050405020304" pitchFamily="18" charset="0"/>
              </a:rPr>
              <a:t> and I’ve been feeling blue all day. </a:t>
            </a:r>
          </a:p>
        </p:txBody>
      </p:sp>
      <p:pic>
        <p:nvPicPr>
          <p:cNvPr id="5125" name="Picture 6" descr="http://img1.imgtn.bdimg.com/it/u=1200566951,107417012&amp;fm=21&amp;gp=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57875" y="4500563"/>
            <a:ext cx="2370138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2910" y="571480"/>
            <a:ext cx="7786742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72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Colors and feelings</a:t>
            </a:r>
            <a:endParaRPr lang="zh-CN" altLang="en-US" sz="72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928688" y="2286000"/>
            <a:ext cx="7715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4. sing the blues; cry the blues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诉苦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8688" y="3286125"/>
            <a:ext cx="66436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She called me every now and then to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sing the blues</a:t>
            </a:r>
            <a:r>
              <a:rPr lang="en-US" altLang="zh-CN" sz="3200" b="1" dirty="0">
                <a:latin typeface="Times New Roman" panose="02020603050405020304" pitchFamily="18" charset="0"/>
              </a:rPr>
              <a:t> about her troubles. 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2"/>
          <p:cNvSpPr>
            <a:spLocks noChangeArrowheads="1"/>
          </p:cNvSpPr>
          <p:nvPr/>
        </p:nvSpPr>
        <p:spPr bwMode="auto">
          <a:xfrm>
            <a:off x="214313" y="1071563"/>
            <a:ext cx="9144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Once ______ a time, there lived an ________ king in a rich and beautiful _______. He slept ______ and didn’t feel like _______. The queen </a:t>
            </a:r>
          </a:p>
          <a:p>
            <a:pPr>
              <a:lnSpc>
                <a:spcPts val="36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and his people were very _______. They sent the most famous doctor to _______ him. The doctor said _______ could help the king except a happy man’s _____. The prime minister, the banker and the ______ singer were called in to the palace at once, but _____ of them said they were happy and ____ of them had their own worries. Finally, the king’s __________ was sent to find a happy man ____________ time.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071802" y="71414"/>
            <a:ext cx="34290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Retelling</a:t>
            </a:r>
            <a:endParaRPr lang="zh-CN" alt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785938" y="1058863"/>
            <a:ext cx="1852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upon</a:t>
            </a:r>
            <a:endParaRPr lang="zh-CN" altLang="en-US" sz="200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715125" y="1058863"/>
            <a:ext cx="178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unhappy</a:t>
            </a:r>
            <a:endParaRPr lang="zh-CN" altLang="en-US" sz="200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072063" y="1487488"/>
            <a:ext cx="1643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endParaRPr lang="zh-CN" altLang="en-US" sz="200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57188" y="1928813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badly</a:t>
            </a:r>
            <a:endParaRPr lang="zh-CN" altLang="en-US" sz="200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000625" y="1928813"/>
            <a:ext cx="1428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eating</a:t>
            </a:r>
            <a:endParaRPr lang="zh-CN" altLang="en-US" sz="200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665663" y="2416175"/>
            <a:ext cx="1692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worried</a:t>
            </a:r>
            <a:endParaRPr lang="zh-CN" altLang="en-US" sz="200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176713" y="2857500"/>
            <a:ext cx="175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examine</a:t>
            </a:r>
            <a:endParaRPr lang="zh-CN" altLang="en-US" sz="200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071563" y="3344863"/>
            <a:ext cx="1714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endParaRPr lang="zh-CN" altLang="en-US" sz="200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428750" y="3773488"/>
            <a:ext cx="1214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shirt</a:t>
            </a:r>
            <a:endParaRPr lang="zh-CN" altLang="en-US" sz="2000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57250" y="4214813"/>
            <a:ext cx="1428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palace</a:t>
            </a:r>
            <a:endParaRPr lang="zh-CN" altLang="en-US" sz="2000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000250" y="4714875"/>
            <a:ext cx="1074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  <a:endParaRPr lang="zh-CN" altLang="en-US" sz="200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14313" y="5130800"/>
            <a:ext cx="1214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endParaRPr lang="zh-CN" altLang="en-US" sz="2000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357313" y="5630863"/>
            <a:ext cx="2357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endParaRPr lang="zh-CN" altLang="en-US" sz="2000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85750" y="6072188"/>
            <a:ext cx="2571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three days’</a:t>
            </a:r>
            <a:endParaRPr lang="zh-CN" altLang="en-US" sz="20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zhengli\桌面\QQ截图201408281642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857500"/>
            <a:ext cx="855345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857250" y="428625"/>
            <a:ext cx="7632700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kumimoji="1" lang="en-US" altLang="zh-CN" sz="4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1a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Look at the possible endings to the story about the unhappy king. Do you think any of these is the right one? If so, which 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2643174" y="714356"/>
            <a:ext cx="3714776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Discussion</a:t>
            </a:r>
            <a:endParaRPr lang="zh-CN" alt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243" name="TextBox 16"/>
          <p:cNvSpPr txBox="1">
            <a:spLocks noChangeArrowheads="1"/>
          </p:cNvSpPr>
          <p:nvPr/>
        </p:nvSpPr>
        <p:spPr bwMode="auto">
          <a:xfrm>
            <a:off x="1285875" y="2357438"/>
            <a:ext cx="6643688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1b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What are some other possible endings to the story? Discuss your ideas with your partner.</a:t>
            </a:r>
            <a:endParaRPr lang="zh-CN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85750" y="0"/>
            <a:ext cx="79184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kumimoji="1" lang="en-US" altLang="zh-CN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1c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Listen to </a:t>
            </a:r>
            <a:r>
              <a:rPr kumimoji="1" lang="en-US" altLang="zh-CN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The Shirt of a Happy Man 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(Part II) and check (√) the things that happened in the rest of the story.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375" y="1731963"/>
            <a:ext cx="7632700" cy="4697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  <a:defRPr/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 The general searched for three </a:t>
            </a:r>
          </a:p>
          <a:p>
            <a:pPr>
              <a:spcBef>
                <a:spcPct val="5000"/>
              </a:spcBef>
              <a:defRPr/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days and found a happy person.</a:t>
            </a:r>
          </a:p>
          <a:p>
            <a:pPr>
              <a:spcBef>
                <a:spcPct val="5000"/>
              </a:spcBef>
              <a:defRPr/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 The general could not find a happy </a:t>
            </a:r>
          </a:p>
          <a:p>
            <a:pPr>
              <a:spcBef>
                <a:spcPct val="5000"/>
              </a:spcBef>
              <a:defRPr/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person.</a:t>
            </a:r>
          </a:p>
          <a:p>
            <a:pPr>
              <a:spcBef>
                <a:spcPct val="5000"/>
              </a:spcBef>
              <a:defRPr/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 The general saw a poor man on the </a:t>
            </a:r>
          </a:p>
          <a:p>
            <a:pPr>
              <a:spcBef>
                <a:spcPct val="5000"/>
              </a:spcBef>
              <a:defRPr/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street.</a:t>
            </a:r>
          </a:p>
          <a:p>
            <a:pPr>
              <a:spcBef>
                <a:spcPct val="5000"/>
              </a:spcBef>
              <a:defRPr/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 The poor man was a happy man.</a:t>
            </a:r>
          </a:p>
          <a:p>
            <a:pPr>
              <a:spcBef>
                <a:spcPct val="5000"/>
              </a:spcBef>
              <a:defRPr/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 The poor man gave the general his </a:t>
            </a:r>
          </a:p>
          <a:p>
            <a:pPr>
              <a:spcBef>
                <a:spcPct val="5000"/>
              </a:spcBef>
              <a:defRPr/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shirt.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57250" y="3711575"/>
            <a:ext cx="1285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华文琥珀" panose="02010800040101010101" pitchFamily="2" charset="-122"/>
                <a:ea typeface="华文琥珀" panose="020108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3600" b="1">
              <a:solidFill>
                <a:srgbClr val="0000FF"/>
              </a:solidFill>
              <a:latin typeface="华文琥珀" panose="02010800040101010101" pitchFamily="2" charset="-122"/>
              <a:ea typeface="华文琥珀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57250" y="4714875"/>
            <a:ext cx="1285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华文琥珀" panose="02010800040101010101" pitchFamily="2" charset="-122"/>
                <a:ea typeface="华文琥珀" panose="020108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3600" b="1">
              <a:solidFill>
                <a:srgbClr val="0000FF"/>
              </a:solidFill>
              <a:latin typeface="华文琥珀" panose="02010800040101010101" pitchFamily="2" charset="-122"/>
              <a:ea typeface="华文琥珀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8" name="Section B 1c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14375"/>
            <a:ext cx="795338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0" descr="播放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43413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1" descr="暂停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43613" y="5857875"/>
            <a:ext cx="10001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2" descr="停止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643813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8920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920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8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33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1214</Words>
  <Application>Microsoft Office PowerPoint</Application>
  <PresentationFormat>全屏显示(4:3)</PresentationFormat>
  <Paragraphs>157</Paragraphs>
  <Slides>25</Slides>
  <Notes>2</Notes>
  <HiddenSlides>0</HiddenSlides>
  <MMClips>3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华文琥珀</vt:lpstr>
      <vt:lpstr>华文细黑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2008-07-16T08:54:00Z</dcterms:created>
  <dcterms:modified xsi:type="dcterms:W3CDTF">2023-01-16T13:33:53Z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E92F5451299C42AF897E9731DDF28C19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