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6" r:id="rId2"/>
    <p:sldId id="267" r:id="rId3"/>
    <p:sldId id="374" r:id="rId4"/>
    <p:sldId id="390" r:id="rId5"/>
    <p:sldId id="350" r:id="rId6"/>
    <p:sldId id="391" r:id="rId7"/>
    <p:sldId id="397" r:id="rId8"/>
    <p:sldId id="278" r:id="rId9"/>
    <p:sldId id="284" r:id="rId10"/>
    <p:sldId id="277" r:id="rId11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52">
          <p15:clr>
            <a:srgbClr val="A4A3A4"/>
          </p15:clr>
        </p15:guide>
        <p15:guide id="2" pos="29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AE5"/>
    <a:srgbClr val="A8A79F"/>
    <a:srgbClr val="2B6BBA"/>
    <a:srgbClr val="874322"/>
    <a:srgbClr val="004C78"/>
    <a:srgbClr val="00639F"/>
    <a:srgbClr val="F892BE"/>
    <a:srgbClr val="026EA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106" autoAdjust="0"/>
  </p:normalViewPr>
  <p:slideViewPr>
    <p:cSldViewPr>
      <p:cViewPr varScale="1">
        <p:scale>
          <a:sx n="145" d="100"/>
          <a:sy n="145" d="100"/>
        </p:scale>
        <p:origin x="-654" y="-96"/>
      </p:cViewPr>
      <p:guideLst>
        <p:guide orient="horz" pos="1652"/>
        <p:guide pos="298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6F6F6-E048-4785-BC94-2C97FA2BEC6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8E0D-A29E-47A5-8375-E183582413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748E0D-A29E-47A5-8375-E183582413D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5"/>
          <p:cNvSpPr txBox="1">
            <a:spLocks noChangeArrowheads="1"/>
          </p:cNvSpPr>
          <p:nvPr/>
        </p:nvSpPr>
        <p:spPr bwMode="auto">
          <a:xfrm>
            <a:off x="0" y="1059582"/>
            <a:ext cx="9144000" cy="189282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5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I'm watching TV.</a:t>
            </a: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Section </a:t>
            </a:r>
            <a:r>
              <a:rPr 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B </a:t>
            </a:r>
            <a:r>
              <a:rPr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 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第</a:t>
            </a:r>
            <a:r>
              <a:rPr lang="en-US" altLang="zh-CN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400" b="1" dirty="0" smtClean="0">
                <a:solidFill>
                  <a:srgbClr val="2B6B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  <a:sym typeface="+mn-ea"/>
              </a:rPr>
              <a:t>课时</a:t>
            </a:r>
            <a:endParaRPr lang="zh-CN" altLang="en-US" sz="2400" b="1" dirty="0">
              <a:solidFill>
                <a:srgbClr val="2B6B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795886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圆角矩形 9"/>
          <p:cNvSpPr/>
          <p:nvPr/>
        </p:nvSpPr>
        <p:spPr>
          <a:xfrm>
            <a:off x="3244215" y="3095627"/>
            <a:ext cx="2499360" cy="1519555"/>
          </a:xfrm>
          <a:prstGeom prst="roundRect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圆角矩形 59"/>
          <p:cNvSpPr/>
          <p:nvPr/>
        </p:nvSpPr>
        <p:spPr>
          <a:xfrm>
            <a:off x="713105" y="1781811"/>
            <a:ext cx="1916430" cy="141478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圆角矩形 67"/>
          <p:cNvSpPr/>
          <p:nvPr/>
        </p:nvSpPr>
        <p:spPr>
          <a:xfrm>
            <a:off x="3243584" y="657862"/>
            <a:ext cx="2492375" cy="1542415"/>
          </a:xfrm>
          <a:prstGeom prst="roundRect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Oval 3"/>
          <p:cNvSpPr>
            <a:spLocks noChangeArrowheads="1"/>
          </p:cNvSpPr>
          <p:nvPr/>
        </p:nvSpPr>
        <p:spPr bwMode="blackWhite">
          <a:xfrm>
            <a:off x="3315974" y="2285367"/>
            <a:ext cx="2284095" cy="494665"/>
          </a:xfrm>
          <a:prstGeom prst="ellipse">
            <a:avLst/>
          </a:prstGeom>
          <a:gradFill>
            <a:gsLst>
              <a:gs pos="33000">
                <a:srgbClr val="CA981C">
                  <a:lumMod val="60000"/>
                  <a:lumOff val="40000"/>
                </a:srgbClr>
              </a:gs>
              <a:gs pos="100000">
                <a:srgbClr val="CA981C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3296" tIns="46648" rIns="93296" bIns="46648" anchor="ctr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kern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key words</a:t>
            </a:r>
          </a:p>
        </p:txBody>
      </p:sp>
      <p:sp>
        <p:nvSpPr>
          <p:cNvPr id="29" name="Freeform 8"/>
          <p:cNvSpPr/>
          <p:nvPr/>
        </p:nvSpPr>
        <p:spPr bwMode="blackWhite">
          <a:xfrm rot="16200000" flipV="1">
            <a:off x="2675890" y="2360297"/>
            <a:ext cx="518160" cy="367665"/>
          </a:xfrm>
          <a:custGeom>
            <a:avLst/>
            <a:gdLst>
              <a:gd name="T0" fmla="*/ 320 w 553"/>
              <a:gd name="T1" fmla="*/ 0 h 608"/>
              <a:gd name="T2" fmla="*/ 248 w 553"/>
              <a:gd name="T3" fmla="*/ 0 h 608"/>
              <a:gd name="T4" fmla="*/ 248 w 553"/>
              <a:gd name="T5" fmla="*/ 496 h 608"/>
              <a:gd name="T6" fmla="*/ 40 w 553"/>
              <a:gd name="T7" fmla="*/ 304 h 608"/>
              <a:gd name="T8" fmla="*/ 0 w 553"/>
              <a:gd name="T9" fmla="*/ 328 h 608"/>
              <a:gd name="T10" fmla="*/ 296 w 553"/>
              <a:gd name="T11" fmla="*/ 607 h 608"/>
              <a:gd name="T12" fmla="*/ 552 w 553"/>
              <a:gd name="T13" fmla="*/ 344 h 608"/>
              <a:gd name="T14" fmla="*/ 512 w 553"/>
              <a:gd name="T15" fmla="*/ 304 h 608"/>
              <a:gd name="T16" fmla="*/ 320 w 553"/>
              <a:gd name="T17" fmla="*/ 496 h 608"/>
              <a:gd name="T18" fmla="*/ 320 w 553"/>
              <a:gd name="T19" fmla="*/ 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3" h="608">
                <a:moveTo>
                  <a:pt x="320" y="0"/>
                </a:moveTo>
                <a:lnTo>
                  <a:pt x="248" y="0"/>
                </a:lnTo>
                <a:lnTo>
                  <a:pt x="248" y="496"/>
                </a:lnTo>
                <a:lnTo>
                  <a:pt x="40" y="304"/>
                </a:lnTo>
                <a:lnTo>
                  <a:pt x="0" y="328"/>
                </a:lnTo>
                <a:lnTo>
                  <a:pt x="296" y="607"/>
                </a:lnTo>
                <a:lnTo>
                  <a:pt x="552" y="344"/>
                </a:lnTo>
                <a:lnTo>
                  <a:pt x="512" y="304"/>
                </a:lnTo>
                <a:lnTo>
                  <a:pt x="320" y="496"/>
                </a:lnTo>
                <a:lnTo>
                  <a:pt x="320" y="0"/>
                </a:lnTo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3296" tIns="46648" rIns="93296" bIns="46648" anchor="ctr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kern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圆角矩形 61"/>
          <p:cNvSpPr/>
          <p:nvPr/>
        </p:nvSpPr>
        <p:spPr>
          <a:xfrm>
            <a:off x="6243955" y="1403985"/>
            <a:ext cx="2296160" cy="1996440"/>
          </a:xfrm>
          <a:prstGeom prst="roundRect">
            <a:avLst/>
          </a:prstGeom>
          <a:solidFill>
            <a:srgbClr val="92D050"/>
          </a:solidFill>
          <a:ln w="254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5" name="Freeform 8"/>
          <p:cNvSpPr/>
          <p:nvPr/>
        </p:nvSpPr>
        <p:spPr bwMode="blackWhite">
          <a:xfrm rot="16200000">
            <a:off x="5691509" y="2379980"/>
            <a:ext cx="433705" cy="359410"/>
          </a:xfrm>
          <a:custGeom>
            <a:avLst/>
            <a:gdLst>
              <a:gd name="T0" fmla="*/ 320 w 553"/>
              <a:gd name="T1" fmla="*/ 0 h 608"/>
              <a:gd name="T2" fmla="*/ 248 w 553"/>
              <a:gd name="T3" fmla="*/ 0 h 608"/>
              <a:gd name="T4" fmla="*/ 248 w 553"/>
              <a:gd name="T5" fmla="*/ 496 h 608"/>
              <a:gd name="T6" fmla="*/ 40 w 553"/>
              <a:gd name="T7" fmla="*/ 304 h 608"/>
              <a:gd name="T8" fmla="*/ 0 w 553"/>
              <a:gd name="T9" fmla="*/ 328 h 608"/>
              <a:gd name="T10" fmla="*/ 296 w 553"/>
              <a:gd name="T11" fmla="*/ 607 h 608"/>
              <a:gd name="T12" fmla="*/ 552 w 553"/>
              <a:gd name="T13" fmla="*/ 344 h 608"/>
              <a:gd name="T14" fmla="*/ 512 w 553"/>
              <a:gd name="T15" fmla="*/ 304 h 608"/>
              <a:gd name="T16" fmla="*/ 320 w 553"/>
              <a:gd name="T17" fmla="*/ 496 h 608"/>
              <a:gd name="T18" fmla="*/ 320 w 553"/>
              <a:gd name="T19" fmla="*/ 0 h 6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53" h="608">
                <a:moveTo>
                  <a:pt x="320" y="0"/>
                </a:moveTo>
                <a:lnTo>
                  <a:pt x="248" y="0"/>
                </a:lnTo>
                <a:lnTo>
                  <a:pt x="248" y="496"/>
                </a:lnTo>
                <a:lnTo>
                  <a:pt x="40" y="304"/>
                </a:lnTo>
                <a:lnTo>
                  <a:pt x="0" y="328"/>
                </a:lnTo>
                <a:lnTo>
                  <a:pt x="296" y="607"/>
                </a:lnTo>
                <a:lnTo>
                  <a:pt x="552" y="344"/>
                </a:lnTo>
                <a:lnTo>
                  <a:pt x="512" y="304"/>
                </a:lnTo>
                <a:lnTo>
                  <a:pt x="320" y="496"/>
                </a:lnTo>
                <a:lnTo>
                  <a:pt x="320" y="0"/>
                </a:lnTo>
              </a:path>
            </a:pathLst>
          </a:custGeom>
          <a:gradFill>
            <a:gsLst>
              <a:gs pos="33000">
                <a:srgbClr val="F9F9F9"/>
              </a:gs>
              <a:gs pos="100000">
                <a:srgbClr val="D7D7D7"/>
              </a:gs>
            </a:gsLst>
            <a:lin ang="5400000" scaled="0"/>
          </a:gradFill>
          <a:ln w="3175" cap="flat" cmpd="sng" algn="ctr">
            <a:solidFill>
              <a:srgbClr val="D7D7D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3296" tIns="46648" rIns="93296" bIns="46648" anchor="ctr"/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200" kern="0">
              <a:solidFill>
                <a:srgbClr val="4D4D4D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3105" y="1626872"/>
            <a:ext cx="1916430" cy="5078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    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动          词       </a:t>
            </a:r>
            <a:endParaRPr lang="en-US" altLang="zh-CN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243584" y="351791"/>
            <a:ext cx="2492375" cy="5078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形 容 词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副 词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243955" y="1353821"/>
            <a:ext cx="2296160" cy="5078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词           组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244215" y="2837182"/>
            <a:ext cx="2499360" cy="5078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        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</a:rPr>
              <a:t>名            词    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818516" y="2103120"/>
            <a:ext cx="18827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shop          study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miss          wish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3438529" y="3289935"/>
            <a:ext cx="3114675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pool         supermarket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man          race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host          child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3544574" y="802640"/>
            <a:ext cx="2199005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American       any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other               young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delicious         still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6348730" y="1913255"/>
            <a:ext cx="251079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 United States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Dragon Boat Festival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living room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1" grpId="0"/>
      <p:bldP spid="13" grpId="0"/>
      <p:bldP spid="5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280164" y="2552065"/>
            <a:ext cx="2529205" cy="1626870"/>
          </a:xfrm>
          <a:prstGeom prst="roundRect">
            <a:avLst/>
          </a:prstGeom>
          <a:solidFill>
            <a:sysClr val="window" lastClr="FFFFFF"/>
          </a:solidFill>
          <a:ln w="25400" cap="flat" cmpd="sng" algn="ctr">
            <a:solidFill>
              <a:schemeClr val="accent4"/>
            </a:solidFill>
            <a:prstDash val="solid"/>
          </a:ln>
          <a:effec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圆角矩形 1"/>
          <p:cNvSpPr/>
          <p:nvPr/>
        </p:nvSpPr>
        <p:spPr>
          <a:xfrm>
            <a:off x="1279525" y="719455"/>
            <a:ext cx="2529840" cy="1600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圆角矩形 2"/>
          <p:cNvSpPr/>
          <p:nvPr/>
        </p:nvSpPr>
        <p:spPr>
          <a:xfrm>
            <a:off x="4752975" y="720090"/>
            <a:ext cx="2471420" cy="16002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4752975" y="2552702"/>
            <a:ext cx="2471420" cy="162623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4985387" y="850900"/>
            <a:ext cx="2199005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American       any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other               young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delicious         still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1501144" y="2715895"/>
            <a:ext cx="3114675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pool         supermarket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man          race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host          child</a:t>
            </a:r>
          </a:p>
        </p:txBody>
      </p:sp>
      <p:sp>
        <p:nvSpPr>
          <p:cNvPr id="57" name="文本框 56"/>
          <p:cNvSpPr txBox="1"/>
          <p:nvPr/>
        </p:nvSpPr>
        <p:spPr>
          <a:xfrm>
            <a:off x="4985385" y="2702560"/>
            <a:ext cx="251079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 United States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Dragon Boat Festival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living room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88139" y="956310"/>
            <a:ext cx="18827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2D050"/>
                </a:solidFill>
              </a14:hiddenFill>
            </a:ext>
          </a:extLst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shop          study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miss          wish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1" grpId="0"/>
      <p:bldP spid="57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769620" y="2929255"/>
            <a:ext cx="356616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The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man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is swimming in a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pool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man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</a:rPr>
              <a:t>mæn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男人、人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--men(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复数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pool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puːl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游泳池、水池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12619" y="2984500"/>
            <a:ext cx="443420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My mother is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shopping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at the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supermarket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shop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</a:rPr>
              <a:t>ʃɒp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v.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购物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n.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商店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-- shopping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supermarket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'suːpəmɑːkɪt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超市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09015" y="939802"/>
            <a:ext cx="2794000" cy="198945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038094" y="939802"/>
            <a:ext cx="2526665" cy="1886585"/>
          </a:xfrm>
          <a:prstGeom prst="rect">
            <a:avLst/>
          </a:prstGeom>
          <a:ln w="69850" cmpd="thickThin">
            <a:solidFill>
              <a:srgbClr val="026EAC"/>
            </a:soli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3900174" y="623572"/>
            <a:ext cx="4537075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American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</a:rPr>
              <a:t>ə'merɪkən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/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美国的、美国人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state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/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steɪt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州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the United States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美国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still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altLang="zh-CN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stɪl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还、仍然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living room  </a:t>
            </a:r>
            <a:r>
              <a:rPr lang="zh-CN" alt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客厅</a:t>
            </a:r>
          </a:p>
        </p:txBody>
      </p:sp>
      <p:sp>
        <p:nvSpPr>
          <p:cNvPr id="2" name="矩形 1"/>
          <p:cNvSpPr/>
          <p:nvPr/>
        </p:nvSpPr>
        <p:spPr>
          <a:xfrm>
            <a:off x="887734" y="3033396"/>
            <a:ext cx="6381115" cy="1430020"/>
          </a:xfrm>
          <a:prstGeom prst="rect">
            <a:avLst/>
          </a:prstGeom>
          <a:noFill/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1114425" y="3085465"/>
            <a:ext cx="6083300" cy="133882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Jack is an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American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boy.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He is from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the United States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.</a:t>
            </a:r>
            <a:endParaRPr 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It's 11:00 p.m., but he is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still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watching TV in the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living room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. 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74" y="767082"/>
            <a:ext cx="2557145" cy="2028190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307469" y="2900045"/>
            <a:ext cx="576008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Today is the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Dragon Boat Festival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I'm watching the boat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races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on TV.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My mother is cooking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delicious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meal.</a:t>
            </a:r>
          </a:p>
        </p:txBody>
      </p:sp>
      <p:sp>
        <p:nvSpPr>
          <p:cNvPr id="10" name="矩形 9"/>
          <p:cNvSpPr/>
          <p:nvPr/>
        </p:nvSpPr>
        <p:spPr>
          <a:xfrm>
            <a:off x="1061089" y="2842897"/>
            <a:ext cx="6646545" cy="1465580"/>
          </a:xfrm>
          <a:prstGeom prst="rect">
            <a:avLst/>
          </a:prstGeom>
          <a:noFill/>
          <a:ln>
            <a:solidFill>
              <a:srgbClr val="026E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446905" y="747395"/>
            <a:ext cx="4368800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dragon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dirty="0" smtClean="0"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'dræɡən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龙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Dragon Boat Festival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端午节</a:t>
            </a:r>
            <a:endParaRPr lang="zh-CN" alt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race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altLang="zh-CN" dirty="0" smtClean="0"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reɪs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竞赛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delicious 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altLang="zh-CN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dɪ'lɪʃəs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美味的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92200" y="775972"/>
            <a:ext cx="2670810" cy="1848485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307469" y="3258820"/>
            <a:ext cx="5760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Lily is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studying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English in the United States.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Like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any other young child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, she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misses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her parents.</a:t>
            </a:r>
          </a:p>
        </p:txBody>
      </p:sp>
      <p:sp>
        <p:nvSpPr>
          <p:cNvPr id="10" name="矩形 9"/>
          <p:cNvSpPr/>
          <p:nvPr/>
        </p:nvSpPr>
        <p:spPr>
          <a:xfrm>
            <a:off x="1061089" y="3115945"/>
            <a:ext cx="6646545" cy="1192530"/>
          </a:xfrm>
          <a:prstGeom prst="rect">
            <a:avLst/>
          </a:prstGeom>
          <a:noFill/>
          <a:ln>
            <a:solidFill>
              <a:srgbClr val="026E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088134" y="388622"/>
            <a:ext cx="3625215" cy="25853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study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dirty="0" smtClean="0"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'stʌdi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n.&amp;v.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学习、研究</a:t>
            </a:r>
            <a:endParaRPr lang="zh-CN" altLang="en-US" dirty="0" smtClean="0">
              <a:solidFill>
                <a:schemeClr val="tx1"/>
              </a:solidFill>
              <a:latin typeface="Times New Roman" panose="02020603050405020304" pitchFamily="18" charset="0"/>
              <a:ea typeface="微软雅黑" panose="020B0503020204020204" pitchFamily="34" charset="-122"/>
              <a:sym typeface="+mn-ea"/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any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altLang="zh-CN" dirty="0" smtClean="0"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'eni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任何的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other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'ʌðə(r)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其他的</a:t>
            </a:r>
          </a:p>
          <a:p>
            <a:pPr algn="l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young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/</a:t>
            </a:r>
            <a:r>
              <a:rPr lang="en-US" altLang="zh-CN" dirty="0" smtClean="0"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jʌŋ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幼小的、年轻的</a:t>
            </a:r>
          </a:p>
          <a:p>
            <a:pPr algn="l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child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/</a:t>
            </a:r>
            <a:r>
              <a:rPr lang="en-US" altLang="zh-CN" dirty="0" smtClean="0"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tʃaɪld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儿童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--children (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复数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)</a:t>
            </a:r>
          </a:p>
          <a:p>
            <a:pPr algn="l">
              <a:lnSpc>
                <a:spcPct val="150000"/>
              </a:lnSpc>
            </a:pP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miss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/</a:t>
            </a:r>
            <a:r>
              <a:rPr lang="en-US" altLang="zh-CN" dirty="0" smtClean="0"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mis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思念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--misses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1085" y="667385"/>
            <a:ext cx="2503170" cy="2099310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本框 12"/>
          <p:cNvSpPr txBox="1"/>
          <p:nvPr/>
        </p:nvSpPr>
        <p:spPr>
          <a:xfrm>
            <a:off x="1307469" y="2900045"/>
            <a:ext cx="576008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Today is the Dragon Boat Festival.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Lily is living with her 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host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 family in Canada.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She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wishes</a:t>
            </a:r>
            <a:r>
              <a:rPr lang="en-US" altLang="zh-CN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to meet her parents.</a:t>
            </a:r>
          </a:p>
        </p:txBody>
      </p:sp>
      <p:sp>
        <p:nvSpPr>
          <p:cNvPr id="10" name="矩形 9"/>
          <p:cNvSpPr/>
          <p:nvPr/>
        </p:nvSpPr>
        <p:spPr>
          <a:xfrm>
            <a:off x="1061089" y="2762252"/>
            <a:ext cx="6646545" cy="1546225"/>
          </a:xfrm>
          <a:prstGeom prst="rect">
            <a:avLst/>
          </a:prstGeom>
          <a:noFill/>
          <a:ln>
            <a:solidFill>
              <a:srgbClr val="026E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3801114" y="819150"/>
            <a:ext cx="4493895" cy="1754326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host 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dirty="0" smtClean="0"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həʊst</a:t>
            </a:r>
            <a:r>
              <a:rPr 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主人、东道主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host family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寄宿家庭</a:t>
            </a:r>
            <a:endParaRPr lang="zh-CN" altLang="en-US" dirty="0" smtClean="0"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wish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charset="0"/>
                <a:ea typeface="微软雅黑" panose="020B0503020204020204" pitchFamily="34" charset="-122"/>
                <a:sym typeface="+mn-ea"/>
              </a:rPr>
              <a:t>wɪʃ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/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希望 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--wishes</a:t>
            </a:r>
          </a:p>
          <a:p>
            <a:pPr algn="l"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wish (sb.) to do sth.</a:t>
            </a:r>
            <a:r>
              <a:rPr lang="en-US" alt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 </a:t>
            </a:r>
            <a:r>
              <a:rPr lang="zh-CN" dirty="0" smtClean="0">
                <a:latin typeface="Times New Roman" panose="02020603050405020304" pitchFamily="18" charset="0"/>
                <a:ea typeface="微软雅黑" panose="020B0503020204020204" pitchFamily="34" charset="-122"/>
                <a:sym typeface="+mn-ea"/>
              </a:rPr>
              <a:t>希望（某人）做某事</a:t>
            </a: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61085" y="716280"/>
            <a:ext cx="2538730" cy="1840230"/>
          </a:xfrm>
          <a:prstGeom prst="rect">
            <a:avLst/>
          </a:prstGeom>
          <a:ln w="28575" cmpd="sng">
            <a:solidFill>
              <a:schemeClr val="accent1">
                <a:shade val="50000"/>
              </a:schemeClr>
            </a:solidFill>
            <a:prstDash val="solid"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403901" y="1058317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根据汉语意思或首字母提示完成句子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403989" y="1476375"/>
            <a:ext cx="685355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1. I'm shopping at the s____________.</a:t>
            </a:r>
          </a:p>
          <a:p>
            <a:pPr fontAlgn="auto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2. Jim is an ______________ boy. 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（美国的）</a:t>
            </a:r>
          </a:p>
          <a:p>
            <a:pPr fontAlgn="auto">
              <a:lnSpc>
                <a:spcPct val="200000"/>
              </a:lnSpc>
            </a:pP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3. Today is ____________ Day.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</a:rPr>
              <a:t>（儿童）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6" name="文本框 4"/>
          <p:cNvSpPr txBox="1"/>
          <p:nvPr/>
        </p:nvSpPr>
        <p:spPr>
          <a:xfrm>
            <a:off x="3540021" y="1704593"/>
            <a:ext cx="12331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upermarket</a:t>
            </a:r>
          </a:p>
        </p:txBody>
      </p:sp>
      <p:sp>
        <p:nvSpPr>
          <p:cNvPr id="2" name="文本框 4"/>
          <p:cNvSpPr txBox="1"/>
          <p:nvPr/>
        </p:nvSpPr>
        <p:spPr>
          <a:xfrm>
            <a:off x="2847979" y="2257425"/>
            <a:ext cx="1895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American</a:t>
            </a:r>
          </a:p>
        </p:txBody>
      </p:sp>
      <p:pic>
        <p:nvPicPr>
          <p:cNvPr id="8" name="图片 7" descr="学生7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48834" y="1476377"/>
            <a:ext cx="1440815" cy="152971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2632710" y="2810510"/>
            <a:ext cx="1983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Children's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769033" y="627281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完成句子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955165" y="1849121"/>
            <a:ext cx="5274310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</a:rPr>
              <a:t>1. I wish ___________ my mom's delicious food.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</a:rPr>
              <a:t>我希望吃到妈妈做的美味食品。</a:t>
            </a:r>
          </a:p>
          <a:p>
            <a:pPr fontAlgn="auto">
              <a:lnSpc>
                <a:spcPct val="150000"/>
              </a:lnSpc>
            </a:pPr>
            <a:r>
              <a:rPr lang="en-US" altLang="zh-CN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</a:rPr>
              <a:t>2. He is taller than ____________ student in his class.</a:t>
            </a:r>
          </a:p>
          <a:p>
            <a:pPr fontAlgn="auto">
              <a:lnSpc>
                <a:spcPct val="150000"/>
              </a:lnSpc>
            </a:pPr>
            <a:r>
              <a:rPr lang="zh-CN" altLang="en-US" dirty="0">
                <a:solidFill>
                  <a:schemeClr val="tx1"/>
                </a:solidFill>
                <a:uFillTx/>
                <a:latin typeface="Times New Roman" panose="02020603050405020304" pitchFamily="18" charset="0"/>
                <a:ea typeface="微软雅黑" panose="020B0503020204020204" pitchFamily="34" charset="-122"/>
              </a:rPr>
              <a:t>他比他们班上其他任何一个学生都高。</a:t>
            </a:r>
          </a:p>
          <a:p>
            <a:pPr fontAlgn="auto">
              <a:lnSpc>
                <a:spcPct val="150000"/>
              </a:lnSpc>
            </a:pPr>
            <a:endParaRPr lang="zh-CN" altLang="en-US" dirty="0">
              <a:solidFill>
                <a:schemeClr val="tx1"/>
              </a:solidFill>
              <a:uFillTx/>
              <a:latin typeface="Times New Roman" panose="02020603050405020304" pitchFamily="18" charset="0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051175" y="1985645"/>
            <a:ext cx="1656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to have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983990" y="2812415"/>
            <a:ext cx="16878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any other</a:t>
            </a:r>
          </a:p>
        </p:txBody>
      </p:sp>
      <p:sp>
        <p:nvSpPr>
          <p:cNvPr id="4" name="上凸带形 3"/>
          <p:cNvSpPr/>
          <p:nvPr/>
        </p:nvSpPr>
        <p:spPr>
          <a:xfrm>
            <a:off x="2481580" y="575310"/>
            <a:ext cx="3816350" cy="701040"/>
          </a:xfrm>
          <a:prstGeom prst="ribbon2">
            <a:avLst/>
          </a:prstGeom>
          <a:noFill/>
          <a:ln>
            <a:solidFill>
              <a:schemeClr val="accent3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折角形 4"/>
          <p:cNvSpPr/>
          <p:nvPr/>
        </p:nvSpPr>
        <p:spPr>
          <a:xfrm>
            <a:off x="1619889" y="1706880"/>
            <a:ext cx="5861685" cy="2073910"/>
          </a:xfrm>
          <a:prstGeom prst="foldedCorner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150000"/>
          </a:lnSpc>
          <a:defRPr dirty="0" smtClean="0">
            <a:latin typeface="Times New Roman" panose="02020603050405020304" pitchFamily="18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446</Words>
  <Application>Microsoft Office PowerPoint</Application>
  <PresentationFormat>全屏显示(16:9)</PresentationFormat>
  <Paragraphs>81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等线</vt:lpstr>
      <vt:lpstr>宋体</vt:lpstr>
      <vt:lpstr>微软雅黑</vt:lpstr>
      <vt:lpstr>Arial</vt:lpstr>
      <vt:lpstr>Calibri</vt:lpstr>
      <vt:lpstr>Lucida Sans Unicode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2016-08-14T02:53:00Z</dcterms:created>
  <dcterms:modified xsi:type="dcterms:W3CDTF">2023-01-16T13:33:59Z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6D83E37C0B92491EBF4668646DD0983B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