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9DE7A24-7865-4495-837A-F561472BFEA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E22C230-36A1-40E4-B7CF-7314D7091367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48F1A7F-28C7-49DE-A151-9200E2837179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C668ED1-04CD-4973-90B4-65DAAF3B2D9F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7A24-7865-4495-837A-F561472BFEAA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051D-B71B-40F3-82DF-40B6027A1D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C015-D946-4CF1-9CA8-B1E9EBFAA8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D03C78-B35B-4432-9479-80A7E2FDDB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EFD5B-08DA-4D8B-855C-73D888875D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ADED-391C-4E09-AD31-49C5F4BCDA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34510-F400-4EC4-ACBC-6C7852138D3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C90E7-4289-4EB4-B6DC-520482776C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FB677-6FF3-4502-A928-F2DE9DCAE0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317B8-3A64-4D7B-83D5-EF55EAF266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3BCA8-63B1-40C2-B79F-60EE9B2A24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3C82-2DAD-4258-B17D-0D8DD54D62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B9D8343-B550-49C7-99BA-C21EA9F9538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381000" y="9525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>
                <a:latin typeface="Times New Roman" panose="02020603050405020304" pitchFamily="18" charset="0"/>
              </a:rPr>
              <a:t>Unit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14</a:t>
            </a:r>
          </a:p>
          <a:p>
            <a:pPr algn="ctr"/>
            <a:r>
              <a:rPr lang="en-US" altLang="zh-CN" sz="4800" b="1" dirty="0" smtClean="0">
                <a:latin typeface="Times New Roman" panose="02020603050405020304" pitchFamily="18" charset="0"/>
              </a:rPr>
              <a:t>I </a:t>
            </a:r>
            <a:r>
              <a:rPr lang="en-US" altLang="zh-CN" sz="4800" b="1" dirty="0">
                <a:latin typeface="Times New Roman" panose="02020603050405020304" pitchFamily="18" charset="0"/>
              </a:rPr>
              <a:t>remember meeting all of </a:t>
            </a:r>
            <a:r>
              <a:rPr lang="en-US" altLang="zh-CN" sz="4800" b="1" dirty="0" smtClean="0">
                <a:latin typeface="Times New Roman" panose="02020603050405020304" pitchFamily="18" charset="0"/>
              </a:rPr>
              <a:t>you </a:t>
            </a:r>
            <a:r>
              <a:rPr lang="en-US" altLang="zh-CN" sz="4800" b="1" dirty="0">
                <a:latin typeface="Times New Roman" panose="02020603050405020304" pitchFamily="18" charset="0"/>
              </a:rPr>
              <a:t>in Grade7.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2255903" y="3810000"/>
            <a:ext cx="4549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</a:rPr>
              <a:t>Section B  Period 3 1a-2e</a:t>
            </a:r>
          </a:p>
        </p:txBody>
      </p:sp>
      <p:sp>
        <p:nvSpPr>
          <p:cNvPr id="8" name="矩形 7"/>
          <p:cNvSpPr/>
          <p:nvPr/>
        </p:nvSpPr>
        <p:spPr>
          <a:xfrm>
            <a:off x="2767470" y="53340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/>
          </p:cNvSpPr>
          <p:nvPr/>
        </p:nvSpPr>
        <p:spPr bwMode="auto">
          <a:xfrm>
            <a:off x="2484438" y="2636838"/>
            <a:ext cx="4608512" cy="16906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Listening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23850" y="19050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1. _____________________________________.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._____________________________________</a:t>
            </a:r>
            <a:r>
              <a:rPr lang="en-US" altLang="zh-CN" sz="3200" b="1" dirty="0">
                <a:latin typeface="Times New Roman" panose="02020603050405020304" pitchFamily="18" charset="0"/>
              </a:rPr>
              <a:t>_.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3.______________________________________. 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2852" r="3537" b="14296"/>
          <a:stretch>
            <a:fillRect/>
          </a:stretch>
        </p:blipFill>
        <p:spPr bwMode="auto">
          <a:xfrm>
            <a:off x="0" y="0"/>
            <a:ext cx="2197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04825" y="117475"/>
            <a:ext cx="1300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FF00"/>
                </a:solidFill>
                <a:latin typeface="Arial Black" panose="020B0A04020102020204" pitchFamily="34" charset="0"/>
              </a:rPr>
              <a:t>1a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66950" y="339725"/>
            <a:ext cx="66262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Write about what you would like to do in the future. 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27088" y="2049463"/>
            <a:ext cx="7916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get a business degree and become a manager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50888" y="2811463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sing beautiful songs and become a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muscian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668338" y="3549650"/>
            <a:ext cx="8153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sing beautiful songs and become a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muscian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ldLvl="0" autoUpdateAnimBg="0"/>
      <p:bldP spid="85000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635719_15321907321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914400"/>
            <a:ext cx="367823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2852" r="3537" b="14296"/>
          <a:stretch>
            <a:fillRect/>
          </a:stretch>
        </p:blipFill>
        <p:spPr bwMode="auto">
          <a:xfrm>
            <a:off x="0" y="0"/>
            <a:ext cx="2197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04825" y="117475"/>
            <a:ext cx="1300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600" b="1" dirty="0">
                <a:solidFill>
                  <a:srgbClr val="FFFF00"/>
                </a:solidFill>
                <a:latin typeface="Arial Black" panose="020B0A04020102020204" pitchFamily="34" charset="0"/>
              </a:rPr>
              <a:t>1b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266950" y="188913"/>
            <a:ext cx="66262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Talk about what you hope to do in the future.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00113" y="1773238"/>
            <a:ext cx="4968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What do you hope to do in the future?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708400" y="4654550"/>
            <a:ext cx="48244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I hope to get a business degree and become a manager.</a:t>
            </a:r>
          </a:p>
        </p:txBody>
      </p:sp>
      <p:pic>
        <p:nvPicPr>
          <p:cNvPr id="12296" name="Picture 8" descr="11789458_175257327000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149725"/>
            <a:ext cx="340201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ldLvl="0" autoUpdateAnimBg="0"/>
      <p:bldP spid="8602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2852" r="3537" b="14296"/>
          <a:stretch>
            <a:fillRect/>
          </a:stretch>
        </p:blipFill>
        <p:spPr bwMode="auto">
          <a:xfrm>
            <a:off x="0" y="0"/>
            <a:ext cx="2197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04825" y="117475"/>
            <a:ext cx="1300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FF00"/>
                </a:solidFill>
                <a:latin typeface="Arial Black" panose="020B0A04020102020204" pitchFamily="34" charset="0"/>
              </a:rPr>
              <a:t>1c</a:t>
            </a:r>
            <a:endParaRPr lang="en-US" altLang="zh-CN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66950" y="188913"/>
            <a:ext cx="67691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Listen to a class discussion. Check (✔) the hopes you hear. </a:t>
            </a:r>
          </a:p>
        </p:txBody>
      </p:sp>
      <p:pic>
        <p:nvPicPr>
          <p:cNvPr id="87045" name="Picture 5" descr="QQ截图20140821135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22320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 descr="QQ截图201408211358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0161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QQ截图201408211358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557338"/>
            <a:ext cx="24479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QQ截图201408211358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1558925"/>
            <a:ext cx="27368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 descr="QQ截图201408211358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8650"/>
            <a:ext cx="2520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7883525" y="3573463"/>
            <a:ext cx="10287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✔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051050" y="5949950"/>
            <a:ext cx="793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✔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5148263" y="5949950"/>
            <a:ext cx="793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✔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4716463" y="3357563"/>
            <a:ext cx="792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✔</a:t>
            </a:r>
          </a:p>
        </p:txBody>
      </p:sp>
      <p:pic>
        <p:nvPicPr>
          <p:cNvPr id="87054" name="Picture 14" descr="202205_20130513100349567436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8444" r="8818" b="13445"/>
          <a:stretch>
            <a:fillRect/>
          </a:stretch>
        </p:blipFill>
        <p:spPr bwMode="auto">
          <a:xfrm>
            <a:off x="7164388" y="4695825"/>
            <a:ext cx="18462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 bldLvl="0" autoUpdateAnimBg="0"/>
      <p:bldP spid="87051" grpId="0" bldLvl="0" autoUpdateAnimBg="0"/>
      <p:bldP spid="8705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2852" r="3537" b="14296"/>
          <a:stretch>
            <a:fillRect/>
          </a:stretch>
        </p:blipFill>
        <p:spPr bwMode="auto">
          <a:xfrm>
            <a:off x="0" y="0"/>
            <a:ext cx="2197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04825" y="117475"/>
            <a:ext cx="1300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FF00"/>
                </a:solidFill>
                <a:latin typeface="Arial Black" panose="020B0A04020102020204" pitchFamily="34" charset="0"/>
              </a:rPr>
              <a:t>1c</a:t>
            </a:r>
            <a:endParaRPr lang="en-US" altLang="zh-CN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266950" y="188913"/>
            <a:ext cx="67691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Listen to a class discussion. Check (✔) the hopes you hear. </a:t>
            </a:r>
          </a:p>
        </p:txBody>
      </p:sp>
      <p:pic>
        <p:nvPicPr>
          <p:cNvPr id="88069" name="Picture 5" descr="202205_20130513100349567436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8444" r="8818" b="13445"/>
          <a:stretch>
            <a:fillRect/>
          </a:stretch>
        </p:blipFill>
        <p:spPr bwMode="auto">
          <a:xfrm>
            <a:off x="7308850" y="4860925"/>
            <a:ext cx="1701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Group 6"/>
          <p:cNvGraphicFramePr>
            <a:graphicFrameLocks noGrp="1"/>
          </p:cNvGraphicFramePr>
          <p:nvPr>
            <p:ph type="tbl" idx="4294967295"/>
          </p:nvPr>
        </p:nvGraphicFramePr>
        <p:xfrm>
          <a:off x="466725" y="1628775"/>
          <a:ext cx="8229600" cy="3305176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person 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Hopes to...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Bob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get into senior high school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Shirley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get into a music school, play in a band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Ken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 an astronaut, go into space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Anna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teach kids English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2852" r="3537" b="14296"/>
          <a:stretch>
            <a:fillRect/>
          </a:stretch>
        </p:blipFill>
        <p:spPr bwMode="auto">
          <a:xfrm>
            <a:off x="0" y="0"/>
            <a:ext cx="2197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04825" y="117475"/>
            <a:ext cx="1300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FF00"/>
                </a:solidFill>
                <a:latin typeface="Arial Black" panose="020B0A04020102020204" pitchFamily="34" charset="0"/>
              </a:rPr>
              <a:t>1d</a:t>
            </a:r>
            <a:endParaRPr lang="en-US" altLang="zh-CN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266950" y="188913"/>
            <a:ext cx="6769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Listen again. Complete the passage. </a:t>
            </a:r>
          </a:p>
        </p:txBody>
      </p:sp>
      <p:graphicFrame>
        <p:nvGraphicFramePr>
          <p:cNvPr id="15366" name="Group 6"/>
          <p:cNvGraphicFramePr>
            <a:graphicFrameLocks noGrp="1"/>
          </p:cNvGraphicFramePr>
          <p:nvPr/>
        </p:nvGraphicFramePr>
        <p:xfrm>
          <a:off x="455613" y="1447800"/>
          <a:ext cx="8437562" cy="3897870"/>
        </p:xfrm>
        <a:graphic>
          <a:graphicData uri="http://schemas.openxmlformats.org/drawingml/2006/table">
            <a:tbl>
              <a:tblPr/>
              <a:tblGrid>
                <a:gridCol w="843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Today is the students’ last class. Bob feels _____ about it and thinks Mrs. Chen’s classes have been______. The students talk about what they want to do in the future.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Bob hopes to _____ the exam to get into sennior high school. Shirley wants to get into a _______. 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170" marR="90170" marT="46983" marB="46983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39750" y="2057400"/>
            <a:ext cx="1404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sad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2195513" y="2633662"/>
            <a:ext cx="1404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great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466725" y="3857625"/>
            <a:ext cx="1404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pass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4932363" y="4578350"/>
            <a:ext cx="165576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bldLvl="0" autoUpdateAnimBg="0"/>
      <p:bldP spid="89101" grpId="0" bldLvl="0" autoUpdateAnimBg="0"/>
      <p:bldP spid="89102" grpId="0" bldLvl="0" autoUpdateAnimBg="0"/>
      <p:bldP spid="89103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2852" r="3537" b="14296"/>
          <a:stretch>
            <a:fillRect/>
          </a:stretch>
        </p:blipFill>
        <p:spPr bwMode="auto">
          <a:xfrm>
            <a:off x="0" y="0"/>
            <a:ext cx="2197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04825" y="117475"/>
            <a:ext cx="1300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FF00"/>
                </a:solidFill>
                <a:latin typeface="Arial Black" panose="020B0A04020102020204" pitchFamily="34" charset="0"/>
              </a:rPr>
              <a:t>1d</a:t>
            </a:r>
            <a:endParaRPr lang="en-US" altLang="zh-CN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266950" y="188913"/>
            <a:ext cx="6769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Listen again. Complete the passage. </a:t>
            </a:r>
          </a:p>
        </p:txBody>
      </p:sp>
      <p:graphicFrame>
        <p:nvGraphicFramePr>
          <p:cNvPr id="16390" name="Group 6"/>
          <p:cNvGraphicFramePr>
            <a:graphicFrameLocks noGrp="1"/>
          </p:cNvGraphicFramePr>
          <p:nvPr/>
        </p:nvGraphicFramePr>
        <p:xfrm>
          <a:off x="179388" y="1341438"/>
          <a:ext cx="8669337" cy="4870700"/>
        </p:xfrm>
        <a:graphic>
          <a:graphicData uri="http://schemas.openxmlformats.org/drawingml/2006/table">
            <a:tbl>
              <a:tblPr/>
              <a:tblGrid>
                <a:gridCol w="8669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Ken is good at ________and he won a _____ for it. So he wants to be an  _________.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Mrs. Chen believes in all of them and tells them to “________ ”. To celebrate the end of junior high, they’re having a _____ . They ask Mrs. Chen to come, and she is happy to accept the invitation.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844800" y="1371600"/>
            <a:ext cx="15827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science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4267200" y="2103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astronant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6748462" y="1371600"/>
            <a:ext cx="14049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prize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11187" y="3352800"/>
            <a:ext cx="19034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go for it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4343400" y="4038600"/>
            <a:ext cx="14049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 bldLvl="0" autoUpdateAnimBg="0"/>
      <p:bldP spid="90125" grpId="0" bldLvl="0" autoUpdateAnimBg="0"/>
      <p:bldP spid="90126" grpId="0" bldLvl="0" autoUpdateAnimBg="0"/>
      <p:bldP spid="90127" grpId="0" bldLvl="0" autoUpdateAnimBg="0"/>
      <p:bldP spid="9012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2852" r="3537" b="14296"/>
          <a:stretch>
            <a:fillRect/>
          </a:stretch>
        </p:blipFill>
        <p:spPr bwMode="auto">
          <a:xfrm>
            <a:off x="0" y="0"/>
            <a:ext cx="21971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04825" y="117475"/>
            <a:ext cx="13001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FF00"/>
                </a:solidFill>
                <a:latin typeface="Arial Black" panose="020B0A04020102020204" pitchFamily="34" charset="0"/>
              </a:rPr>
              <a:t>1e</a:t>
            </a:r>
            <a:endParaRPr lang="en-US" altLang="zh-CN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266950" y="188913"/>
            <a:ext cx="67691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Prepare a speech Use the questions to help you. </a:t>
            </a:r>
          </a:p>
        </p:txBody>
      </p:sp>
      <p:pic>
        <p:nvPicPr>
          <p:cNvPr id="91141" name="Picture 5" descr="202205_20130513100349567436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8444" r="8818" b="13445"/>
          <a:stretch>
            <a:fillRect/>
          </a:stretch>
        </p:blipFill>
        <p:spPr bwMode="auto">
          <a:xfrm>
            <a:off x="7308850" y="4860925"/>
            <a:ext cx="1701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4" name="Group 6"/>
          <p:cNvGraphicFramePr>
            <a:graphicFrameLocks noGrp="1"/>
          </p:cNvGraphicFramePr>
          <p:nvPr/>
        </p:nvGraphicFramePr>
        <p:xfrm>
          <a:off x="381000" y="1600200"/>
          <a:ext cx="8153400" cy="4090988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 have you changed since you started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junior high school?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Who has helped you most?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What advice have your parents given you?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What will you do after you graduate?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What are you looking forward to?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/>
          </p:cNvSpPr>
          <p:nvPr/>
        </p:nvSpPr>
        <p:spPr bwMode="auto">
          <a:xfrm>
            <a:off x="1828800" y="2514600"/>
            <a:ext cx="51816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Reading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/>
          <p:nvPr/>
        </p:nvGrpSpPr>
        <p:grpSpPr bwMode="auto">
          <a:xfrm>
            <a:off x="215900" y="879475"/>
            <a:ext cx="1655763" cy="1223963"/>
            <a:chOff x="0" y="431"/>
            <a:chExt cx="1043" cy="771"/>
          </a:xfrm>
        </p:grpSpPr>
        <p:pic>
          <p:nvPicPr>
            <p:cNvPr id="93187" name="Picture 3" descr="图片25副本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"/>
              <a:ext cx="1043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188" name="TextBox 21"/>
            <p:cNvSpPr txBox="1">
              <a:spLocks noChangeArrowheads="1"/>
            </p:cNvSpPr>
            <p:nvPr/>
          </p:nvSpPr>
          <p:spPr bwMode="auto">
            <a:xfrm>
              <a:off x="317" y="567"/>
              <a:ext cx="422" cy="4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4" rIns="91409" bIns="45704">
              <a:spAutoFit/>
            </a:bodyPr>
            <a:lstStyle>
              <a:lvl1pPr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598930" indent="-22733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4225" indent="-22860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14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686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58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30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3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2a</a:t>
              </a:r>
            </a:p>
          </p:txBody>
        </p:sp>
      </p:grp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1116013" y="2276475"/>
            <a:ext cx="7056437" cy="28241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What is the most important thing you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have learned in junior high school ?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Discuss the question with a partner.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/>
          <p:cNvSpPr>
            <a:spLocks noGrp="1"/>
          </p:cNvSpPr>
          <p:nvPr>
            <p:ph type="title" idx="4294967295"/>
          </p:nvPr>
        </p:nvSpPr>
        <p:spPr>
          <a:xfrm>
            <a:off x="500063" y="1143000"/>
            <a:ext cx="8229600" cy="1143000"/>
          </a:xfrm>
        </p:spPr>
        <p:txBody>
          <a:bodyPr/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What do you hope to do in the future?</a:t>
            </a:r>
            <a:endParaRPr lang="en-US" altLang="zh-CN" sz="3200"/>
          </a:p>
        </p:txBody>
      </p:sp>
      <p:pic>
        <p:nvPicPr>
          <p:cNvPr id="75779" name="Picture 2" descr="http://pic7.nipic.com/20100527/4402285_15412658958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8799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http://img3.redocn.com/20130426/20130424_4221b2b88e80c2b06ed8KulHQbbuceP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285999"/>
            <a:ext cx="4214812" cy="43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776" y="269853"/>
            <a:ext cx="614366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9525" cap="flat" cmpd="sng">
                  <a:solidFill>
                    <a:srgbClr val="CC0000"/>
                  </a:solidFill>
                  <a:miter lim="800000"/>
                </a:ln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 remember meeting all of you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9525" cap="flat" cmpd="sng">
                  <a:solidFill>
                    <a:srgbClr val="CC0000"/>
                  </a:solidFill>
                  <a:miter lim="800000"/>
                </a:ln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in Grade 7.SectionB</a:t>
            </a:r>
            <a:endParaRPr lang="zh-CN" altLang="en-US" sz="3200" b="1" dirty="0">
              <a:ln w="9525" cap="flat" cmpd="sng">
                <a:solidFill>
                  <a:srgbClr val="CC0000"/>
                </a:solidFill>
                <a:miter lim="800000"/>
              </a:ln>
              <a:solidFill>
                <a:srgbClr val="CC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188913"/>
            <a:ext cx="7129463" cy="676275"/>
          </a:xfrm>
        </p:spPr>
        <p:txBody>
          <a:bodyPr/>
          <a:lstStyle/>
          <a:p>
            <a:pPr algn="l"/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  Read the passage and answer the questions.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2852" r="3537" b="14296"/>
          <a:stretch>
            <a:fillRect/>
          </a:stretch>
        </p:blipFill>
        <p:spPr bwMode="auto">
          <a:xfrm>
            <a:off x="0" y="0"/>
            <a:ext cx="1714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23850" y="117475"/>
            <a:ext cx="1001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FFFF00"/>
                </a:solidFill>
                <a:latin typeface="Arial Black" panose="020B0A04020102020204" pitchFamily="34" charset="0"/>
              </a:rPr>
              <a:t>2b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8458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What kind of text is this? Is it a story,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a speech or a notice?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Who do you think wrote it?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3. Who is it for?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81000" y="2186781"/>
            <a:ext cx="2965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It's a speech.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23850" y="4532313"/>
            <a:ext cx="77914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princlpal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of school is probably the person who wrote it.</a:t>
            </a:r>
            <a:endParaRPr lang="en-US" altLang="zh-CN" sz="4000" dirty="0">
              <a:solidFill>
                <a:srgbClr val="0000CC"/>
              </a:solidFill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23850" y="3429000"/>
            <a:ext cx="8920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It's for the graduating students of the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bldLvl="0" autoUpdateAnimBg="0"/>
      <p:bldP spid="94216" grpId="0" bldLvl="0"/>
      <p:bldP spid="94217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95288" y="1773238"/>
            <a:ext cx="772477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1. What were the students like in Grade 7?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2. How have the students changed?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971550" y="2276475"/>
            <a:ext cx="72612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They were all so full of energy and thirsty for knowledge.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00113" y="4076700"/>
            <a:ext cx="7259637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They become talented young adults who are full of hope for the future. They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/>
              </a:rPr>
              <a:t>’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ve all grown up so much.</a:t>
            </a:r>
          </a:p>
        </p:txBody>
      </p:sp>
      <p:grpSp>
        <p:nvGrpSpPr>
          <p:cNvPr id="95237" name="Group 5"/>
          <p:cNvGrpSpPr/>
          <p:nvPr/>
        </p:nvGrpSpPr>
        <p:grpSpPr bwMode="auto">
          <a:xfrm>
            <a:off x="107950" y="549275"/>
            <a:ext cx="1655763" cy="1223963"/>
            <a:chOff x="0" y="431"/>
            <a:chExt cx="1043" cy="771"/>
          </a:xfrm>
        </p:grpSpPr>
        <p:pic>
          <p:nvPicPr>
            <p:cNvPr id="95238" name="Picture 6" descr="图片25副本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"/>
              <a:ext cx="1043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239" name="TextBox 21"/>
            <p:cNvSpPr txBox="1">
              <a:spLocks noChangeArrowheads="1"/>
            </p:cNvSpPr>
            <p:nvPr/>
          </p:nvSpPr>
          <p:spPr bwMode="auto">
            <a:xfrm>
              <a:off x="317" y="567"/>
              <a:ext cx="422" cy="4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4" rIns="91409" bIns="45704">
              <a:spAutoFit/>
            </a:bodyPr>
            <a:lstStyle>
              <a:lvl1pPr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598930" indent="-22733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4225" indent="-22860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14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686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58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30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3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2c</a:t>
              </a:r>
            </a:p>
          </p:txBody>
        </p:sp>
      </p:grp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1835150" y="549275"/>
            <a:ext cx="6408738" cy="11509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Read the passage again and answer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the questions.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ldLvl="0" autoUpdateAnimBg="0"/>
      <p:bldP spid="95235" grpId="0" bldLvl="0" autoUpdateAnimBg="0"/>
      <p:bldP spid="95236" grpId="0" bldLvl="0" autoUpdateAnimBg="0"/>
      <p:bldP spid="952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12775" y="1052513"/>
            <a:ext cx="7723188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3. Who should the students thank and why?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4. What will senior high be like?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00113" y="1701800"/>
            <a:ext cx="725963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They should thank people in their lives who helped and supported them--their parents, their teachers and their friends.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42988" y="4581525"/>
            <a:ext cx="72612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It will be harder and that you have many difficult tasks ahead of you.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ldLvl="0" autoUpdateAnimBg="0"/>
      <p:bldP spid="96260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52400" y="1349375"/>
            <a:ext cx="89154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5. How should the students deal with the future?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57200" y="2420938"/>
            <a:ext cx="77755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should choose wisely and be responsible for your decisions and actions.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/>
          <p:nvPr/>
        </p:nvGrpSpPr>
        <p:grpSpPr bwMode="auto">
          <a:xfrm>
            <a:off x="323850" y="2276475"/>
            <a:ext cx="8496300" cy="2305050"/>
            <a:chOff x="0" y="0"/>
            <a:chExt cx="13380" cy="3401"/>
          </a:xfrm>
        </p:grpSpPr>
        <p:sp>
          <p:nvSpPr>
            <p:cNvPr id="98307" name="Oval 3"/>
            <p:cNvSpPr>
              <a:spLocks noChangeArrowheads="1"/>
            </p:cNvSpPr>
            <p:nvPr/>
          </p:nvSpPr>
          <p:spPr bwMode="auto">
            <a:xfrm>
              <a:off x="0" y="0"/>
              <a:ext cx="4195" cy="1701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attend</a:t>
              </a:r>
            </a:p>
          </p:txBody>
        </p:sp>
        <p:sp>
          <p:nvSpPr>
            <p:cNvPr id="98308" name="Oval 4"/>
            <p:cNvSpPr>
              <a:spLocks noChangeArrowheads="1"/>
            </p:cNvSpPr>
            <p:nvPr/>
          </p:nvSpPr>
          <p:spPr bwMode="auto">
            <a:xfrm>
              <a:off x="4536" y="0"/>
              <a:ext cx="4195" cy="1701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FF0066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 be thirsty for</a:t>
              </a:r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auto">
            <a:xfrm>
              <a:off x="9186" y="0"/>
              <a:ext cx="4195" cy="1701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0000FF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none</a:t>
              </a:r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auto">
            <a:xfrm>
              <a:off x="2042" y="1701"/>
              <a:ext cx="4195" cy="1701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FFCC00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set out</a:t>
              </a:r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auto">
            <a:xfrm>
              <a:off x="7144" y="1701"/>
              <a:ext cx="4195" cy="1701"/>
            </a:xfrm>
            <a:prstGeom prst="ellipse">
              <a:avLst/>
            </a:prstGeom>
            <a:solidFill>
              <a:srgbClr val="FFFFFF"/>
            </a:solidFill>
            <a:ln w="63500">
              <a:solidFill>
                <a:srgbClr val="FF0000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170" tIns="46990" rIns="90170" bIns="46990"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be proud of</a:t>
              </a:r>
            </a:p>
          </p:txBody>
        </p:sp>
      </p:grp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95288" y="4797425"/>
            <a:ext cx="83407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1. It is time to say goodbye, but _____________ </a:t>
            </a:r>
          </a:p>
          <a:p>
            <a:pPr algn="l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of us want to leave.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156325" y="5013325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none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8314" name="Group 10"/>
          <p:cNvGrpSpPr/>
          <p:nvPr/>
        </p:nvGrpSpPr>
        <p:grpSpPr bwMode="auto">
          <a:xfrm>
            <a:off x="0" y="549275"/>
            <a:ext cx="1655763" cy="1223963"/>
            <a:chOff x="0" y="431"/>
            <a:chExt cx="1043" cy="771"/>
          </a:xfrm>
        </p:grpSpPr>
        <p:pic>
          <p:nvPicPr>
            <p:cNvPr id="98315" name="Picture 11" descr="图片25副本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"/>
              <a:ext cx="1043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316" name="TextBox 21"/>
            <p:cNvSpPr txBox="1">
              <a:spLocks noChangeArrowheads="1"/>
            </p:cNvSpPr>
            <p:nvPr/>
          </p:nvSpPr>
          <p:spPr bwMode="auto">
            <a:xfrm>
              <a:off x="317" y="567"/>
              <a:ext cx="422" cy="4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4" rIns="91409" bIns="45704">
              <a:spAutoFit/>
            </a:bodyPr>
            <a:lstStyle>
              <a:lvl1pPr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598930" indent="-22733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4225" indent="-22860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14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686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58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30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3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2d</a:t>
              </a:r>
            </a:p>
          </p:txBody>
        </p:sp>
      </p:grp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1692275" y="620713"/>
            <a:ext cx="6480175" cy="12239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Fill in the blanks with the correct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forms of the words in the box.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bldLvl="0" autoUpdateAnimBg="0"/>
      <p:bldP spid="98313" grpId="0" bldLvl="0" autoUpdateAnimBg="0"/>
      <p:bldP spid="983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351837" cy="360045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800"/>
              <a:t> </a:t>
            </a:r>
          </a:p>
          <a:p>
            <a:pPr algn="ctr"/>
            <a:endParaRPr lang="en-US" altLang="zh-CN" sz="280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3375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2. It is always hard to separate from those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whom you have spent so much time with for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the past three years. However, we are still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excited to ___________ on a new journey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when we enter senior high school.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3. The teacher can see in our eyes that we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_______________ knowledge. She tells us 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that knowledge will give us wings to fly.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700338" y="2781300"/>
            <a:ext cx="2667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set out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973138" y="4581525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are thirsty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ldLvl="0" autoUpdateAnimBg="0"/>
      <p:bldP spid="99333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833755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4. We will _____________ the junior high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graduation ceremony tomorrow. It is a very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special time for us.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5. Our teachers and parents will ____________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us because we have grown up and can be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responsible for ourselves. 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555875" y="1341438"/>
            <a:ext cx="26670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attend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6229350" y="34290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be proud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ldLvl="0" autoUpdateAnimBg="0"/>
      <p:bldP spid="100356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/>
          <p:nvPr/>
        </p:nvGrpSpPr>
        <p:grpSpPr bwMode="auto">
          <a:xfrm>
            <a:off x="431800" y="854075"/>
            <a:ext cx="1655763" cy="1223963"/>
            <a:chOff x="0" y="431"/>
            <a:chExt cx="1043" cy="771"/>
          </a:xfrm>
        </p:grpSpPr>
        <p:pic>
          <p:nvPicPr>
            <p:cNvPr id="101379" name="Picture 3" descr="图片25副本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"/>
              <a:ext cx="1043" cy="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380" name="TextBox 21"/>
            <p:cNvSpPr txBox="1">
              <a:spLocks noChangeArrowheads="1"/>
            </p:cNvSpPr>
            <p:nvPr/>
          </p:nvSpPr>
          <p:spPr bwMode="auto">
            <a:xfrm>
              <a:off x="317" y="567"/>
              <a:ext cx="422" cy="4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9" tIns="45704" rIns="91409" bIns="45704">
              <a:spAutoFit/>
            </a:bodyPr>
            <a:lstStyle>
              <a:lvl1pPr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598930" indent="-22733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4225" indent="-228600" algn="l" defTabSz="10877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14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686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58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3025" indent="-228600" defTabSz="108775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3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2e</a:t>
              </a:r>
            </a:p>
          </p:txBody>
        </p:sp>
      </p:grpSp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971550" y="2205038"/>
            <a:ext cx="7199313" cy="2519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Underline the sentences you like in the 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passage. Tell your partner what they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mean and why you like them.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395288" y="1341438"/>
            <a:ext cx="849788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Thank you for coming today to attend the graduation ceremony at No. 3 Junior High School.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（1）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graduation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名词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，意为“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毕业； 毕业典礼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如：It was my first job after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graduation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那是我毕业后的第一个工作。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have determined on going to Tibet after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graduation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我已决定毕业后去西藏。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His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graduation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will never take place if he doesn't get to work. 他要是不用功就永远毕不了业。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2163763" y="404813"/>
            <a:ext cx="4549775" cy="995362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8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60" tIns="46985" rIns="90160" bIns="46985"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68313" y="1431925"/>
            <a:ext cx="842486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ceremony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作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，意为“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典礼；仪式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复数形式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ceremonies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如：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ceremony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was an ordeal for those who had been recently bereaved.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这个仪式对于那些新近丧失亲友的人来说是一种折磨。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All the local clergy were asked to attend the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ceremony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所有当地的圣职人员都获邀参加这项仪式。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All the pomp and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ceremony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of a royal wedding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王室婚礼的盛大场面与仪式。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2163763" y="404813"/>
            <a:ext cx="4549775" cy="995362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8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60" tIns="46985" rIns="90160" bIns="46985"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mg4.imgtn.bdimg.com/it/u=1989048385,1188848805&amp;fm=2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33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4" descr="http://img3.imgtn.bdimg.com/it/u=3512196064,3620625501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0"/>
            <a:ext cx="3214687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6" descr="http://s2.lashouimg.com/tg/eerduosi/201208/22/wl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AutoShape 8" descr="http://img2.imgtn.bdimg.com/it/u=2010265072,330207726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76806" name="AutoShape 10" descr="http://img2.imgtn.bdimg.com/it/u=2010265072,330207726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76807" name="AutoShape 12" descr="http://img2.imgtn.bdimg.com/it/u=2010265072,3302077268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76808" name="Picture 14" descr="http://dgtime.timedg.com/res/1/20091016/127312556231200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07950" y="1628775"/>
            <a:ext cx="9144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. First of all, I’d like to congratulate all the students who are here today.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（1）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first of all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意为“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首先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”。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如：If you want to speak good English, you should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first of all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listen to good English as often as possible.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如果想英语说得好，首先应当尽可能地经常听好的英语。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First of all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, let’s read the new words.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首先，让我们读生词。</a:t>
            </a: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2163763" y="404813"/>
            <a:ext cx="4549775" cy="995362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8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60" tIns="46985" rIns="90160" bIns="46985"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95288" y="1341438"/>
            <a:ext cx="84994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（2）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congratulate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作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及物动词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，意为“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向（某人）道贺；祝贺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”，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过去式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congratulated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过去分词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congratulated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，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现在分词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congratulating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，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第三人称单数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congratulates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如：I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should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congratulate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you that you resisted the temptation.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我应向你祝贺，你抗住了这种引诱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Listeners wrote in to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congratulate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the radio actor on his performance.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听众写信祝贺那位广播员的演技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I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congratulate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you with all my heart.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我衷心祝贺你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2163763" y="404813"/>
            <a:ext cx="4549775" cy="995362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8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60" tIns="46985" rIns="90160" bIns="46985"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79388" y="2133600"/>
            <a:ext cx="8964612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en-US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】①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congratulate sb. for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为某事像某人祝贺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如：He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is to be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congratulated for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his success.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他将会由于取得的成就而受到祝贺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congratulate sb. on...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就…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向某人表示祝贺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如:We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congratulated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him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having passed the exam. </a:t>
            </a:r>
            <a:r>
              <a:rPr lang="en-US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我们祝贺他通过了考试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163763" y="404813"/>
            <a:ext cx="4549775" cy="995362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8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60" tIns="46985" rIns="90160" bIns="46985"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71438" y="1844675"/>
            <a:ext cx="907256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3.You were all so full of energy and thirsty for knowledge.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thirsty for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意为“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渴望；渴求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”，常构成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thirsty for doing sth 渴望做某事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thirsty for sth  渴望得到某物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如：Young man should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thirsty for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knowledge.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青年人应该渴望知识。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And this aroused him to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thirsty for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ideal life style. </a:t>
            </a:r>
          </a:p>
          <a:p>
            <a:pPr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并由此引发了他对理想的生命形式的呼唤。 </a:t>
            </a: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2124075" y="476250"/>
            <a:ext cx="4549775" cy="995363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8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60" tIns="46985" rIns="90160" bIns="46985" anchor="ctr"/>
          <a:lstStyle/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535113"/>
            <a:ext cx="437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69862" y="3200400"/>
            <a:ext cx="8974138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algn="l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14655" algn="l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28675" algn="l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44600" algn="l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59255" algn="l" defTabSz="8286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16455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73655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30855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488055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Write about what you have gotten in the junior 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high school and your plan in the senior high school.</a:t>
            </a:r>
            <a:r>
              <a:rPr lang="en-US" altLang="zh-CN" sz="3200" dirty="0"/>
              <a:t> 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/>
          </p:cNvSpPr>
          <p:nvPr/>
        </p:nvSpPr>
        <p:spPr bwMode="auto">
          <a:xfrm>
            <a:off x="2286000" y="2057400"/>
            <a:ext cx="4608512" cy="16906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Free talk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339725" y="896938"/>
            <a:ext cx="878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Talk about </a:t>
            </a:r>
            <a:r>
              <a:rPr lang="en-US" altLang="zh-CN" sz="3200" b="1" dirty="0">
                <a:latin typeface="Times New Roman" panose="02020603050405020304" pitchFamily="18" charset="0"/>
              </a:rPr>
              <a:t>what you hope to do in the future with your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parnter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39725" y="2514600"/>
            <a:ext cx="82856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A: </a:t>
            </a:r>
            <a:r>
              <a:rPr lang="en-US" altLang="zh-CN" sz="3600" b="1" dirty="0">
                <a:latin typeface="Times New Roman" panose="02020603050405020304" pitchFamily="18" charset="0"/>
              </a:rPr>
              <a:t>What do you hope to do in the future?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sz="3600" b="1" dirty="0">
                <a:latin typeface="Times New Roman" panose="02020603050405020304" pitchFamily="18" charset="0"/>
              </a:rPr>
              <a:t> I hope to get a business degree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and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become </a:t>
            </a:r>
            <a:r>
              <a:rPr lang="en-US" altLang="zh-CN" sz="3600" b="1" dirty="0">
                <a:latin typeface="Times New Roman" panose="02020603050405020304" pitchFamily="18" charset="0"/>
              </a:rPr>
              <a:t>a manager.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7" descr="LW7X3LA]MEG[WJI%~DU][`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42513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WordArt 4"/>
          <p:cNvSpPr>
            <a:spLocks noChangeArrowheads="1" noChangeShapeType="1"/>
          </p:cNvSpPr>
          <p:nvPr/>
        </p:nvSpPr>
        <p:spPr bwMode="auto">
          <a:xfrm>
            <a:off x="1447801" y="5791200"/>
            <a:ext cx="5788024" cy="878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000099"/>
                  </a:solidFill>
                  <a:round/>
                </a:ln>
                <a:solidFill>
                  <a:srgbClr val="000099"/>
                </a:soli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What do you hope to do?</a:t>
            </a:r>
            <a:endParaRPr lang="zh-CN" altLang="en-US" sz="3600" b="1" kern="10" dirty="0">
              <a:ln w="12700">
                <a:solidFill>
                  <a:srgbClr val="000099"/>
                </a:solidFill>
                <a:round/>
              </a:ln>
              <a:solidFill>
                <a:srgbClr val="000099"/>
              </a:solidFill>
              <a:effectLst>
                <a:prstShdw prst="shdw11">
                  <a:srgbClr val="C0C0C0">
                    <a:alpha val="78998"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149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905000"/>
            <a:ext cx="47196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260475" y="3502025"/>
            <a:ext cx="24907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CC"/>
                </a:solidFill>
              </a:rPr>
              <a:t>host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CC"/>
                </a:solidFill>
              </a:rPr>
              <a:t>hostess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WordArt 3"/>
          <p:cNvSpPr>
            <a:spLocks noChangeArrowheads="1" noChangeShapeType="1"/>
          </p:cNvSpPr>
          <p:nvPr/>
        </p:nvSpPr>
        <p:spPr bwMode="auto">
          <a:xfrm>
            <a:off x="1295400" y="5943600"/>
            <a:ext cx="5940425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000099"/>
                  </a:solidFill>
                  <a:round/>
                </a:ln>
                <a:solidFill>
                  <a:srgbClr val="000099"/>
                </a:soli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What do you hope to do?</a:t>
            </a:r>
            <a:endParaRPr lang="zh-CN" altLang="en-US" sz="3600" b="1" kern="10" dirty="0">
              <a:ln w="12700">
                <a:solidFill>
                  <a:srgbClr val="000099"/>
                </a:solidFill>
                <a:round/>
              </a:ln>
              <a:solidFill>
                <a:srgbClr val="000099"/>
              </a:solidFill>
              <a:effectLst>
                <a:prstShdw prst="shdw11">
                  <a:srgbClr val="C0C0C0">
                    <a:alpha val="78998"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787900" y="549275"/>
            <a:ext cx="2386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CC"/>
                </a:solidFill>
              </a:rPr>
              <a:t>fireman</a:t>
            </a:r>
          </a:p>
        </p:txBody>
      </p:sp>
      <p:pic>
        <p:nvPicPr>
          <p:cNvPr id="7173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23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7" descr="20FTOF%_PT_CVFMKB~I1V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74863"/>
            <a:ext cx="4700587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827088" y="3860800"/>
            <a:ext cx="2081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CC"/>
                </a:solidFill>
              </a:rPr>
              <a:t>doctor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bldLvl="0" autoUpdateAnimBg="0"/>
      <p:bldP spid="8090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WordArt 3"/>
          <p:cNvSpPr>
            <a:spLocks noChangeArrowheads="1" noChangeShapeType="1"/>
          </p:cNvSpPr>
          <p:nvPr/>
        </p:nvSpPr>
        <p:spPr bwMode="auto">
          <a:xfrm>
            <a:off x="1631156" y="5943600"/>
            <a:ext cx="5604669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000099"/>
                  </a:solidFill>
                  <a:round/>
                </a:ln>
                <a:solidFill>
                  <a:srgbClr val="000099"/>
                </a:soli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What do you hope to do?</a:t>
            </a:r>
            <a:endParaRPr lang="zh-CN" altLang="en-US" sz="3600" b="1" kern="10" dirty="0">
              <a:ln w="12700">
                <a:solidFill>
                  <a:srgbClr val="000099"/>
                </a:solidFill>
                <a:round/>
              </a:ln>
              <a:solidFill>
                <a:srgbClr val="000099"/>
              </a:solidFill>
              <a:effectLst>
                <a:prstShdw prst="shdw11">
                  <a:srgbClr val="C0C0C0">
                    <a:alpha val="78998"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787900" y="549275"/>
            <a:ext cx="296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CC"/>
                </a:solidFill>
              </a:rPr>
              <a:t>astronaut</a:t>
            </a:r>
            <a:endParaRPr lang="en-US" altLang="zh-CN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827088" y="3860800"/>
            <a:ext cx="16081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CC"/>
                </a:solidFill>
              </a:rPr>
              <a:t>cook</a:t>
            </a:r>
            <a:endParaRPr lang="en-US" altLang="zh-CN"/>
          </a:p>
        </p:txBody>
      </p:sp>
      <p:pic>
        <p:nvPicPr>
          <p:cNvPr id="8198" name="图片 7" descr="ZQ{FVZM@QM1[3P{DAP_IE{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4572001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7" descr="}@{98KT3_]O0KW23CTKC}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276475"/>
            <a:ext cx="456723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ldLvl="0" autoUpdateAnimBg="0"/>
      <p:bldP spid="81925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WordArt 3"/>
          <p:cNvSpPr>
            <a:spLocks noChangeArrowheads="1" noChangeShapeType="1"/>
          </p:cNvSpPr>
          <p:nvPr/>
        </p:nvSpPr>
        <p:spPr bwMode="auto">
          <a:xfrm>
            <a:off x="1371600" y="5734050"/>
            <a:ext cx="5864225" cy="1030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000099"/>
                  </a:solidFill>
                  <a:round/>
                </a:ln>
                <a:solidFill>
                  <a:srgbClr val="000099"/>
                </a:solidFill>
                <a:effectLst>
                  <a:prstShdw prst="shdw11">
                    <a:srgbClr val="C0C0C0">
                      <a:alpha val="78998"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What do you hope to do?</a:t>
            </a:r>
            <a:endParaRPr lang="zh-CN" altLang="en-US" sz="3600" b="1" kern="10" dirty="0">
              <a:ln w="12700">
                <a:solidFill>
                  <a:srgbClr val="000099"/>
                </a:solidFill>
                <a:round/>
              </a:ln>
              <a:solidFill>
                <a:srgbClr val="000099"/>
              </a:solidFill>
              <a:effectLst>
                <a:prstShdw prst="shdw11">
                  <a:srgbClr val="C0C0C0">
                    <a:alpha val="78998"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787900" y="549275"/>
            <a:ext cx="2182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CC"/>
                </a:solidFill>
              </a:rPr>
              <a:t>worker</a:t>
            </a:r>
            <a:endParaRPr lang="en-US" altLang="zh-CN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827088" y="3860800"/>
            <a:ext cx="32019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rgbClr val="0000CC"/>
                </a:solidFill>
              </a:rPr>
              <a:t>policeman</a:t>
            </a:r>
            <a:endParaRPr lang="en-US" altLang="zh-CN"/>
          </a:p>
        </p:txBody>
      </p:sp>
      <p:pic>
        <p:nvPicPr>
          <p:cNvPr id="9222" name="Picture 8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3243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11400"/>
            <a:ext cx="47879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ldLvl="0" autoUpdateAnimBg="0"/>
      <p:bldP spid="82949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Microsoft Office PowerPoint</Application>
  <PresentationFormat>全屏显示(4:3)</PresentationFormat>
  <Paragraphs>199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黑体</vt:lpstr>
      <vt:lpstr>宋体</vt:lpstr>
      <vt:lpstr>微软雅黑</vt:lpstr>
      <vt:lpstr>Arial</vt:lpstr>
      <vt:lpstr>Arial Black</vt:lpstr>
      <vt:lpstr>Times New Roman</vt:lpstr>
      <vt:lpstr>Wingdings</vt:lpstr>
      <vt:lpstr>WWW.2PPT.COM
</vt:lpstr>
      <vt:lpstr>PowerPoint 演示文稿</vt:lpstr>
      <vt:lpstr>What do you hope to do in the future?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Read the passage and answer the questions.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2023-01-16T13:34:05Z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5FBF571CEA164E56AE0407A7EB6D4D74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