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1" r:id="rId2"/>
    <p:sldId id="290" r:id="rId3"/>
    <p:sldId id="270" r:id="rId4"/>
    <p:sldId id="362" r:id="rId5"/>
    <p:sldId id="403" r:id="rId6"/>
    <p:sldId id="365" r:id="rId7"/>
    <p:sldId id="385" r:id="rId8"/>
    <p:sldId id="404" r:id="rId9"/>
    <p:sldId id="405" r:id="rId10"/>
    <p:sldId id="406" r:id="rId11"/>
    <p:sldId id="407" r:id="rId12"/>
    <p:sldId id="386" r:id="rId13"/>
    <p:sldId id="408" r:id="rId14"/>
    <p:sldId id="409" r:id="rId15"/>
    <p:sldId id="389" r:id="rId16"/>
    <p:sldId id="410" r:id="rId17"/>
    <p:sldId id="391" r:id="rId18"/>
    <p:sldId id="412" r:id="rId19"/>
    <p:sldId id="392" r:id="rId20"/>
    <p:sldId id="281" r:id="rId21"/>
    <p:sldId id="401" r:id="rId22"/>
    <p:sldId id="384" r:id="rId23"/>
    <p:sldId id="286" r:id="rId24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4A2F84-8375-4266-9598-7541D47D6A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26EF3E1-A47F-4C2B-BBEF-20001085786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F3E1-A47F-4C2B-BBEF-20001085786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3D329F3-AB18-4EC5-97A3-1EE326801D20}" type="slidenum">
              <a:rPr lang="zh-CN" altLang="en-US">
                <a:latin typeface="Arial" panose="020B0604020202020204" pitchFamily="34" charset="0"/>
              </a:rPr>
              <a:t>20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0E09D-D82C-4394-B50C-199BBD197EFD}" type="slidenum">
              <a:rPr lang="zh-CN" altLang="en-US">
                <a:latin typeface="Arial" panose="020B0604020202020204" pitchFamily="34" charset="0"/>
              </a:rPr>
              <a:t>21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1ED7-1942-4FEB-8A1C-6E59D1ED6EB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00B8D-954D-4EB2-8589-744D285A26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6E7B-4A60-4E1E-8F18-50AE4EE6F6A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3568D-BDE2-4CBB-BD07-D1BA332138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2B27-B06F-4A45-AB4B-F55998AF7FF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25223-F2FD-4F7A-973F-1C316F0C73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08DC-2934-4742-95CC-93E441C10CB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FBAF7-9178-4B4B-AC91-FF89644F41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2DA6-5189-4ECA-BE9E-22F57AAAFC5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56ABF-A9B3-4BC7-9F6E-D540D423F1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60C6-7378-4DA2-AB73-BA39C58C7FA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5FCFC-407B-4F3C-A918-AD191A609B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CADB-24DA-4ADD-8726-4D8792FF2BD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66E14-E8B3-4F4F-830F-7AEEEC1E9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27C3-24F5-4F9B-AA80-98194D08201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42E93-1FEF-47CB-B63E-E92C9ACC1C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56AB-4EC5-4893-A4C6-6CE88358F09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6FBC3-F294-47EA-A012-FCB142F18B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9A80-2492-44E3-BE02-99C1D5D0996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D6BD3-48BF-4EAE-960E-D114903158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B9E7-FFC7-4301-9BDD-5B4231F5927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A0E95-707E-4C00-A95B-2B6D245892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0EBDBF-BFFF-4E61-8F9B-8AE5BECEF5B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3A1560-A80F-4D6A-9DEB-63BE04F9998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1.Healthy%20and%20strong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3999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1111111111111111111111111111111111111111111111111111111111111111</a:t>
            </a: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3999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5" y="536733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3"/>
          <p:cNvSpPr txBox="1">
            <a:spLocks noChangeArrowheads="1"/>
          </p:cNvSpPr>
          <p:nvPr/>
        </p:nvSpPr>
        <p:spPr bwMode="auto">
          <a:xfrm>
            <a:off x="465138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Unit 2 Good Health to You!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3237706" y="2635509"/>
            <a:ext cx="2722563" cy="4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4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pic>
        <p:nvPicPr>
          <p:cNvPr id="3086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6598444" y="3274219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90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866495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Lesson7 Always Have Breakfast!</a:t>
            </a:r>
            <a:endParaRPr lang="zh-CN" altLang="en-US" sz="40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24753" y="565819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1143000" y="2178050"/>
            <a:ext cx="1025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114550" y="2057400"/>
            <a:ext cx="65928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—How often do you play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ping­-pong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 </a:t>
            </a:r>
          </a:p>
          <a:p>
            <a:pPr marL="273050">
              <a:lnSpc>
                <a:spcPct val="25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你多久打一次乒乓球？</a:t>
            </a:r>
          </a:p>
          <a:p>
            <a:pPr>
              <a:lnSpc>
                <a:spcPct val="2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—Three times a week.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一周三次。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" y="14859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矩形 16"/>
          <p:cNvSpPr>
            <a:spLocks noChangeArrowheads="1"/>
          </p:cNvSpPr>
          <p:nvPr/>
        </p:nvSpPr>
        <p:spPr bwMode="auto">
          <a:xfrm>
            <a:off x="293688" y="1335088"/>
            <a:ext cx="80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1065213" y="1196975"/>
            <a:ext cx="831056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有关的特殊疑问词组：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(1)how old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多大（询问年龄）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(2)how many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询问可数名词的数量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(3)how much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多少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钱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询问不可数名词的数量或物品的价格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(4)how long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多长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询问时间或物体的长度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(5)how far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多远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问距离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(6)how tall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17"/>
          <p:cNvSpPr txBox="1">
            <a:spLocks noChangeArrowheads="1"/>
          </p:cNvSpPr>
          <p:nvPr/>
        </p:nvSpPr>
        <p:spPr bwMode="auto">
          <a:xfrm>
            <a:off x="947738" y="1385888"/>
            <a:ext cx="52593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 breakfast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吃早餐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962150" y="2081213"/>
            <a:ext cx="6523038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time do you have breakfast? 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你几点钟吃早餐？</a:t>
            </a:r>
          </a:p>
        </p:txBody>
      </p:sp>
      <p:sp>
        <p:nvSpPr>
          <p:cNvPr id="14341" name="矩形 1"/>
          <p:cNvSpPr>
            <a:spLocks noChangeArrowheads="1"/>
          </p:cNvSpPr>
          <p:nvPr/>
        </p:nvSpPr>
        <p:spPr bwMode="auto">
          <a:xfrm>
            <a:off x="979488" y="2324100"/>
            <a:ext cx="82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2" name="矩形 1"/>
          <p:cNvSpPr>
            <a:spLocks noChangeArrowheads="1"/>
          </p:cNvSpPr>
          <p:nvPr/>
        </p:nvSpPr>
        <p:spPr bwMode="auto">
          <a:xfrm>
            <a:off x="981075" y="3773488"/>
            <a:ext cx="6729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表示吃饭常用“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eat / have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＋三餐的名称”。例如：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168400" y="4381500"/>
            <a:ext cx="98425" cy="195103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208088" y="4291013"/>
            <a:ext cx="69389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eat breakfast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 breakfast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（吃早餐）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eat lunch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 lunch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（吃午餐）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eat supper/dinner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 supper/dinner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（吃晚餐）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17"/>
          <p:cNvSpPr txBox="1">
            <a:spLocks noChangeArrowheads="1"/>
          </p:cNvSpPr>
          <p:nvPr/>
        </p:nvSpPr>
        <p:spPr bwMode="auto">
          <a:xfrm>
            <a:off x="974725" y="1439863"/>
            <a:ext cx="2124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last week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上周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952500" y="2609850"/>
            <a:ext cx="66087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这是表示过去的时间状语，用于一般过去时。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last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还经常用于短语：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1054100" y="4270375"/>
            <a:ext cx="100013" cy="195103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231900" y="4179888"/>
            <a:ext cx="31607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last night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昨天晚上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last year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去年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last month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上个月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962150" y="1890713"/>
            <a:ext cx="670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went to Canada last week.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我上周去加拿大了。</a:t>
            </a:r>
          </a:p>
        </p:txBody>
      </p:sp>
      <p:sp>
        <p:nvSpPr>
          <p:cNvPr id="15368" name="矩形 1"/>
          <p:cNvSpPr>
            <a:spLocks noChangeArrowheads="1"/>
          </p:cNvSpPr>
          <p:nvPr/>
        </p:nvSpPr>
        <p:spPr bwMode="auto">
          <a:xfrm>
            <a:off x="979488" y="2133600"/>
            <a:ext cx="82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组合 26"/>
          <p:cNvGrpSpPr/>
          <p:nvPr/>
        </p:nvGrpSpPr>
        <p:grpSpPr bwMode="auto">
          <a:xfrm>
            <a:off x="696913" y="2279650"/>
            <a:ext cx="1179512" cy="461963"/>
            <a:chOff x="1235491" y="4806950"/>
            <a:chExt cx="1178333" cy="461895"/>
          </a:xfrm>
        </p:grpSpPr>
        <p:sp>
          <p:nvSpPr>
            <p:cNvPr id="16392" name="TextBox 3"/>
            <p:cNvSpPr txBox="1">
              <a:spLocks noChangeArrowheads="1"/>
            </p:cNvSpPr>
            <p:nvPr/>
          </p:nvSpPr>
          <p:spPr bwMode="auto">
            <a:xfrm>
              <a:off x="1488249" y="4806950"/>
              <a:ext cx="925575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6393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1890713" y="2038350"/>
            <a:ext cx="67198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had fun with my friends ________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next week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tomorrow      C. last week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70563" y="2300288"/>
            <a:ext cx="39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050925" y="3767138"/>
            <a:ext cx="764222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876425" y="3767138"/>
            <a:ext cx="66452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本题考查时间状语。根据句中的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had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的过去式可知要用表示过去的时间状语，所以选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748498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do it!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7411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50" y="1408113"/>
            <a:ext cx="78771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748498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do it!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8435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113" y="1220788"/>
            <a:ext cx="78486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1052513" y="1398588"/>
            <a:ext cx="5253037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Let’s ________ good friends.</a:t>
            </a:r>
          </a:p>
          <a:p>
            <a:pPr marL="2730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are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is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be 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2513013" y="2400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187450" y="3913188"/>
            <a:ext cx="7642225" cy="175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062163" y="3897313"/>
            <a:ext cx="66452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后面跟动词原形，是祈使句的一种形式，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 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的原形，所以选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。句意：让我们成为好朋友吧。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615950" y="1547813"/>
            <a:ext cx="8296275" cy="304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 (       ) I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 ________ at 7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00 in the morning.</a:t>
            </a:r>
          </a:p>
          <a:p>
            <a:pPr marL="107823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breakfast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lunch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dinner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usually go to school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seven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 morning.</a:t>
            </a:r>
          </a:p>
          <a:p>
            <a:pPr marL="107823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at; on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at; in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about; on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171575" y="1800225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11225" y="4679950"/>
            <a:ext cx="7815263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758950" y="4691063"/>
            <a:ext cx="7081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本题考查介词。表达在具体的点钟要用介词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；表达“在早上”要用短语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the morning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，所以选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196975" y="3289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"/>
          <p:cNvSpPr txBox="1">
            <a:spLocks noChangeArrowheads="1"/>
          </p:cNvSpPr>
          <p:nvPr/>
        </p:nvSpPr>
        <p:spPr bwMode="auto">
          <a:xfrm>
            <a:off x="790575" y="1411288"/>
            <a:ext cx="8142288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163955" indent="-1163955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4. (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—Do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 always eat breakfast?</a:t>
            </a:r>
          </a:p>
          <a:p>
            <a:pPr marL="1163955" indent="-180975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—Yes. It’s good ________ me.</a:t>
            </a:r>
          </a:p>
          <a:p>
            <a:pPr marL="1163955" indent="-180975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in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　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for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　　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at  </a:t>
            </a:r>
          </a:p>
          <a:p>
            <a:pPr marL="1163955" indent="-1163955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5. (      ) —________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 you play on the computer?  </a:t>
            </a:r>
          </a:p>
          <a:p>
            <a:pPr marL="1163955" indent="-180975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—Once a week.</a:t>
            </a:r>
          </a:p>
          <a:p>
            <a:pPr marL="1163955" indent="-180975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How many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How much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How often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317625" y="1670050"/>
            <a:ext cx="42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319213" y="3883025"/>
            <a:ext cx="423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9175" y="1181100"/>
            <a:ext cx="731837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798513" y="1539875"/>
            <a:ext cx="80454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、用所给单词的正确形式填空。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532130" eaLnBrk="1" hangingPunct="1">
              <a:lnSpc>
                <a:spcPct val="2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My mother ________ (be) a teacher. And I want to ________ (be) a teacher like her.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351213" y="2849563"/>
            <a:ext cx="56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200150" y="3756025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756025"/>
            <a:ext cx="13430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879475" y="1471613"/>
            <a:ext cx="8045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三、写出下列单词的相应形式。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is 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原形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want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（第三人称单数）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health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（形容词）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one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（序数词）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do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（过去式）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713038" y="24685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4530725" y="3189288"/>
            <a:ext cx="1166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722688" y="3913188"/>
            <a:ext cx="1166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546475" y="4652963"/>
            <a:ext cx="79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3435350" y="5387975"/>
            <a:ext cx="712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5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900113" y="1216025"/>
            <a:ext cx="71310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69950" y="2855913"/>
            <a:ext cx="816451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be, healthy,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strong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 breakfast,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last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week  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609725" indent="-160972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 did Danny and Kim have breakfast last week?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8843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82638" y="35766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18013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Healthy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strong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1886121" y="102014"/>
            <a:ext cx="599984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4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Healthy and strong</a:t>
            </a:r>
            <a:endParaRPr kumimoji="1" lang="zh-CN" altLang="en-US" sz="44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512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78238" y="5776913"/>
            <a:ext cx="21209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9175" y="1322388"/>
            <a:ext cx="7343775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779713" y="1282700"/>
            <a:ext cx="3995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/biː/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(am, is, are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的原形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58850" y="13573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444625" y="1358900"/>
            <a:ext cx="1335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1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6150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3" y="12493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矩形 1"/>
          <p:cNvSpPr>
            <a:spLocks noChangeArrowheads="1"/>
          </p:cNvSpPr>
          <p:nvPr/>
        </p:nvSpPr>
        <p:spPr bwMode="auto">
          <a:xfrm>
            <a:off x="1482725" y="2093913"/>
            <a:ext cx="874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328863" y="1887538"/>
            <a:ext cx="498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want to be a teacher.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我想成为一名老师。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3" name="矩形 1"/>
          <p:cNvSpPr>
            <a:spLocks noChangeArrowheads="1"/>
          </p:cNvSpPr>
          <p:nvPr/>
        </p:nvSpPr>
        <p:spPr bwMode="auto">
          <a:xfrm>
            <a:off x="1471613" y="2778125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同音异义词记忆法：</a:t>
            </a:r>
            <a:endParaRPr lang="zh-CN" altLang="en-US" sz="1600" b="1" dirty="0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886200" y="2571750"/>
            <a:ext cx="1858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bee  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．蜜蜂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5" name="矩形 1"/>
          <p:cNvSpPr>
            <a:spLocks noChangeArrowheads="1"/>
          </p:cNvSpPr>
          <p:nvPr/>
        </p:nvSpPr>
        <p:spPr bwMode="auto">
          <a:xfrm>
            <a:off x="1471613" y="3816350"/>
            <a:ext cx="130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876550" y="3608388"/>
            <a:ext cx="463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3298825" y="3425825"/>
            <a:ext cx="168275" cy="133667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494088" y="3335338"/>
            <a:ext cx="73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563938" y="3856038"/>
            <a:ext cx="62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471863" y="4418013"/>
            <a:ext cx="62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3" name="右大括号 2"/>
          <p:cNvSpPr/>
          <p:nvPr/>
        </p:nvSpPr>
        <p:spPr>
          <a:xfrm>
            <a:off x="3998913" y="3425825"/>
            <a:ext cx="190500" cy="79057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340225" y="3816350"/>
            <a:ext cx="438150" cy="4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864100" y="3594100"/>
            <a:ext cx="165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 (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过去式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4054475" y="4629150"/>
            <a:ext cx="438150" cy="4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4524375" y="4429125"/>
            <a:ext cx="1808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were (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过去式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2778125" y="4919663"/>
            <a:ext cx="49053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用法口诀：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连着他、她、它。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单数主语用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，复数主语全用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6167" name="组合 2"/>
          <p:cNvGrpSpPr/>
          <p:nvPr/>
        </p:nvGrpSpPr>
        <p:grpSpPr bwMode="auto">
          <a:xfrm>
            <a:off x="1392238" y="5003800"/>
            <a:ext cx="1541462" cy="422275"/>
            <a:chOff x="487410" y="3983839"/>
            <a:chExt cx="1543139" cy="420777"/>
          </a:xfrm>
        </p:grpSpPr>
        <p:sp>
          <p:nvSpPr>
            <p:cNvPr id="6168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1316175" cy="39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69" name="图片 29" descr="花盆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87410" y="3983839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4" grpId="0"/>
      <p:bldP spid="2" grpId="0" animBg="1"/>
      <p:bldP spid="27" grpId="0"/>
      <p:bldP spid="28" grpId="0"/>
      <p:bldP spid="30" grpId="0"/>
      <p:bldP spid="3" grpId="0" animBg="1"/>
      <p:bldP spid="3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17"/>
          <p:cNvSpPr txBox="1">
            <a:spLocks noChangeArrowheads="1"/>
          </p:cNvSpPr>
          <p:nvPr/>
        </p:nvSpPr>
        <p:spPr bwMode="auto">
          <a:xfrm>
            <a:off x="2820988" y="1514475"/>
            <a:ext cx="39957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healthy /'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hel</a:t>
            </a:r>
            <a:r>
              <a:rPr lang="el-GR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i/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健康的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00125" y="15890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19"/>
          <p:cNvSpPr txBox="1">
            <a:spLocks noChangeArrowheads="1"/>
          </p:cNvSpPr>
          <p:nvPr/>
        </p:nvSpPr>
        <p:spPr bwMode="auto">
          <a:xfrm>
            <a:off x="1485900" y="1590675"/>
            <a:ext cx="1335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7174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8" y="1481138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矩形 1"/>
          <p:cNvSpPr>
            <a:spLocks noChangeArrowheads="1"/>
          </p:cNvSpPr>
          <p:nvPr/>
        </p:nvSpPr>
        <p:spPr bwMode="auto">
          <a:xfrm>
            <a:off x="1524000" y="2271713"/>
            <a:ext cx="874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355850" y="2063750"/>
            <a:ext cx="614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need to eat healthy food.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我们需要吃健康的食物。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3078163" y="5314950"/>
            <a:ext cx="5697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healthy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好健康，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strong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真强壮，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weak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虚弱不能胖。</a:t>
            </a:r>
          </a:p>
        </p:txBody>
      </p:sp>
      <p:grpSp>
        <p:nvGrpSpPr>
          <p:cNvPr id="7178" name="组合 2"/>
          <p:cNvGrpSpPr/>
          <p:nvPr/>
        </p:nvGrpSpPr>
        <p:grpSpPr bwMode="auto">
          <a:xfrm>
            <a:off x="1431925" y="5386388"/>
            <a:ext cx="1543050" cy="422275"/>
            <a:chOff x="487410" y="3983839"/>
            <a:chExt cx="1543139" cy="420777"/>
          </a:xfrm>
        </p:grpSpPr>
        <p:sp>
          <p:nvSpPr>
            <p:cNvPr id="7187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1316175" cy="39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188" name="图片 29" descr="花盆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7410" y="3983839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9" name="矩形 1"/>
          <p:cNvSpPr>
            <a:spLocks noChangeArrowheads="1"/>
          </p:cNvSpPr>
          <p:nvPr/>
        </p:nvSpPr>
        <p:spPr bwMode="auto">
          <a:xfrm>
            <a:off x="1512888" y="2901950"/>
            <a:ext cx="87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344738" y="2693988"/>
            <a:ext cx="291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字母组合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的发音是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/e/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81" name="矩形 1"/>
          <p:cNvSpPr>
            <a:spLocks noChangeArrowheads="1"/>
          </p:cNvSpPr>
          <p:nvPr/>
        </p:nvSpPr>
        <p:spPr bwMode="auto">
          <a:xfrm>
            <a:off x="1514475" y="3559175"/>
            <a:ext cx="80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2346325" y="3351213"/>
            <a:ext cx="5364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keep healthy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保持健康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healthy food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健康食品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83" name="矩形 1"/>
          <p:cNvSpPr>
            <a:spLocks noChangeArrowheads="1"/>
          </p:cNvSpPr>
          <p:nvPr/>
        </p:nvSpPr>
        <p:spPr bwMode="auto">
          <a:xfrm>
            <a:off x="1517650" y="416242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反义词：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2593975" y="3954463"/>
            <a:ext cx="3001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unhealthy 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不健康的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85" name="矩形 1"/>
          <p:cNvSpPr>
            <a:spLocks noChangeArrowheads="1"/>
          </p:cNvSpPr>
          <p:nvPr/>
        </p:nvSpPr>
        <p:spPr bwMode="auto">
          <a:xfrm>
            <a:off x="1519238" y="4791075"/>
            <a:ext cx="130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sz="16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2855913" y="4584700"/>
            <a:ext cx="56197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health(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名词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)→ healthy (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形容词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)→ healthily (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副词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0" grpId="0"/>
      <p:bldP spid="42" grpId="0"/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17"/>
          <p:cNvSpPr txBox="1">
            <a:spLocks noChangeArrowheads="1"/>
          </p:cNvSpPr>
          <p:nvPr/>
        </p:nvSpPr>
        <p:spPr bwMode="auto">
          <a:xfrm>
            <a:off x="2901950" y="1639888"/>
            <a:ext cx="580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strong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strɒŋ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强壮的；有力的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33463" y="178117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19"/>
          <p:cNvSpPr txBox="1">
            <a:spLocks noChangeArrowheads="1"/>
          </p:cNvSpPr>
          <p:nvPr/>
        </p:nvSpPr>
        <p:spPr bwMode="auto">
          <a:xfrm>
            <a:off x="1303338" y="1751013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2336800" y="2414588"/>
            <a:ext cx="5956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is a strong man.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他是个强壮的男人。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199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938" y="168275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矩形 1"/>
          <p:cNvSpPr>
            <a:spLocks noChangeArrowheads="1"/>
          </p:cNvSpPr>
          <p:nvPr/>
        </p:nvSpPr>
        <p:spPr bwMode="auto">
          <a:xfrm>
            <a:off x="1325563" y="2655888"/>
            <a:ext cx="1011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1" name="矩形 2"/>
          <p:cNvSpPr>
            <a:spLocks noChangeArrowheads="1"/>
          </p:cNvSpPr>
          <p:nvPr/>
        </p:nvSpPr>
        <p:spPr bwMode="auto">
          <a:xfrm>
            <a:off x="1282700" y="3378200"/>
            <a:ext cx="124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反义词：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2" name="矩形 4"/>
          <p:cNvSpPr>
            <a:spLocks noChangeArrowheads="1"/>
          </p:cNvSpPr>
          <p:nvPr/>
        </p:nvSpPr>
        <p:spPr bwMode="auto">
          <a:xfrm>
            <a:off x="1304925" y="4125913"/>
            <a:ext cx="2039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图示记忆法：</a:t>
            </a:r>
            <a:endParaRPr lang="zh-CN" altLang="en-US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570163" y="3152775"/>
            <a:ext cx="2574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weak 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虚弱的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516313" y="5435600"/>
            <a:ext cx="2978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strong             weak</a:t>
            </a:r>
          </a:p>
        </p:txBody>
      </p: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863" y="4210050"/>
            <a:ext cx="32099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/>
      <p:bldP spid="22" grpId="0" build="p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26"/>
          <p:cNvGrpSpPr/>
          <p:nvPr/>
        </p:nvGrpSpPr>
        <p:grpSpPr bwMode="auto">
          <a:xfrm>
            <a:off x="520700" y="2225675"/>
            <a:ext cx="1179513" cy="461963"/>
            <a:chOff x="1235491" y="4806950"/>
            <a:chExt cx="1178333" cy="461895"/>
          </a:xfrm>
        </p:grpSpPr>
        <p:sp>
          <p:nvSpPr>
            <p:cNvPr id="9222" name="TextBox 3"/>
            <p:cNvSpPr txBox="1">
              <a:spLocks noChangeArrowheads="1"/>
            </p:cNvSpPr>
            <p:nvPr/>
          </p:nvSpPr>
          <p:spPr bwMode="auto">
            <a:xfrm>
              <a:off x="1488249" y="4806950"/>
              <a:ext cx="925575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9223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1700213" y="1862138"/>
            <a:ext cx="56975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brother plays sports every day. He is very _______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weak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strong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good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14638" y="3179763"/>
            <a:ext cx="39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17"/>
          <p:cNvSpPr txBox="1">
            <a:spLocks noChangeArrowheads="1"/>
          </p:cNvSpPr>
          <p:nvPr/>
        </p:nvSpPr>
        <p:spPr bwMode="auto">
          <a:xfrm>
            <a:off x="2724150" y="1585913"/>
            <a:ext cx="62214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 did Danny and Kim have breakfast last week?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上周丹尼和金多久吃一次早餐？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55663" y="183515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19"/>
          <p:cNvSpPr txBox="1">
            <a:spLocks noChangeArrowheads="1"/>
          </p:cNvSpPr>
          <p:nvPr/>
        </p:nvSpPr>
        <p:spPr bwMode="auto">
          <a:xfrm>
            <a:off x="1125538" y="180498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0246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138" y="1736725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1101725" y="3981450"/>
            <a:ext cx="7223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 “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多久一次”，用来提问某一动作或状态发生的频率。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8" name="文本框 17"/>
          <p:cNvSpPr txBox="1">
            <a:spLocks noChangeArrowheads="1"/>
          </p:cNvSpPr>
          <p:nvPr/>
        </p:nvSpPr>
        <p:spPr bwMode="auto">
          <a:xfrm>
            <a:off x="1101725" y="3157538"/>
            <a:ext cx="2979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提问频率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49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44613" y="2370138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774700" y="2314575"/>
            <a:ext cx="1025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考向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68" name="文本框 17"/>
          <p:cNvSpPr txBox="1">
            <a:spLocks noChangeArrowheads="1"/>
          </p:cNvSpPr>
          <p:nvPr/>
        </p:nvSpPr>
        <p:spPr bwMode="auto">
          <a:xfrm>
            <a:off x="774700" y="1490663"/>
            <a:ext cx="561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引导的特殊疑问句的回答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800225" y="2316163"/>
            <a:ext cx="65928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often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引导的特殊疑问句进行回答，常用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once(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一次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twice a day 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一天两次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three times a week 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一周三次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); always(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总是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); sometimes(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有时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); often(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经常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); never(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等表示频率或次数的单词或短语。 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全屏显示(4:3)</PresentationFormat>
  <Paragraphs>139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Adobe 黑体 Std R</vt:lpstr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2023-01-16T13:34:11Z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388A2A90723F4F629CF70C88B2ADB59C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