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0" r:id="rId2"/>
    <p:sldId id="318" r:id="rId3"/>
    <p:sldId id="419" r:id="rId4"/>
    <p:sldId id="375" r:id="rId5"/>
    <p:sldId id="378" r:id="rId6"/>
    <p:sldId id="421" r:id="rId7"/>
    <p:sldId id="422" r:id="rId8"/>
    <p:sldId id="417" r:id="rId9"/>
    <p:sldId id="423" r:id="rId10"/>
    <p:sldId id="424" r:id="rId11"/>
    <p:sldId id="425" r:id="rId12"/>
    <p:sldId id="370" r:id="rId13"/>
    <p:sldId id="394" r:id="rId14"/>
    <p:sldId id="426" r:id="rId15"/>
    <p:sldId id="371" r:id="rId16"/>
    <p:sldId id="396" r:id="rId17"/>
    <p:sldId id="268" r:id="rId1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944" y="-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-618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 dirty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42C19093-0C06-4B9F-B78F-4F7D452E2EB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 dirty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7A1865CD-DA0D-4948-905C-AA69E6552EC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ACA7A55-1C46-4996-830D-06A7D37EABC0}" type="slidenum"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E261C72-EC04-45CF-B4DE-58C4E50D8239}" type="slidenum"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</a:rPr>
              <a:t>17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8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外语教学与研究出版社 六年级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984772" y="1779985"/>
            <a:ext cx="5828109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4100" b="1" spc="4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0287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371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17145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170" name="组合 8"/>
          <p:cNvGrpSpPr/>
          <p:nvPr/>
        </p:nvGrpSpPr>
        <p:grpSpPr bwMode="auto">
          <a:xfrm>
            <a:off x="0" y="1282303"/>
            <a:ext cx="6122194" cy="1369783"/>
            <a:chOff x="1178398" y="1905498"/>
            <a:chExt cx="3548062" cy="1827792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4190" y="1905498"/>
              <a:ext cx="2496478" cy="492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Module 3 Unit 2 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178398" y="2768177"/>
              <a:ext cx="3548062" cy="9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41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The sun is shining.</a:t>
              </a:r>
              <a:endParaRPr lang="zh-CN" altLang="en-US" sz="4100" b="1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7173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8382" y="1150144"/>
            <a:ext cx="3040856" cy="39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-92048" y="417319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697" y="2950369"/>
            <a:ext cx="1832372" cy="16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" y="1104900"/>
            <a:ext cx="1847850" cy="16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94423" y="1360885"/>
            <a:ext cx="521255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</a:rPr>
              <a:t>In this photo, she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is reading </a:t>
            </a:r>
            <a:r>
              <a:rPr lang="en-US" altLang="zh-CN" sz="2400">
                <a:latin typeface="Times New Roman" panose="02020603050405020304" pitchFamily="18" charset="0"/>
              </a:rPr>
              <a:t>books.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94423" y="1902619"/>
            <a:ext cx="562094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</a:rPr>
              <a:t>She’s in the library.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94423" y="3345656"/>
            <a:ext cx="521255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</a:rPr>
              <a:t>In this photo, they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are going </a:t>
            </a:r>
            <a:r>
              <a:rPr lang="en-US" altLang="zh-CN" sz="2400">
                <a:latin typeface="Times New Roman" panose="02020603050405020304" pitchFamily="18" charset="0"/>
              </a:rPr>
              <a:t>shopping.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94423" y="3887391"/>
            <a:ext cx="562094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</a:rPr>
              <a:t>They’re in the supermarket.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"/>
          <p:cNvSpPr>
            <a:spLocks noChangeArrowheads="1"/>
          </p:cNvSpPr>
          <p:nvPr/>
        </p:nvSpPr>
        <p:spPr bwMode="auto">
          <a:xfrm>
            <a:off x="138113" y="775098"/>
            <a:ext cx="1537097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More photos</a:t>
            </a:r>
          </a:p>
        </p:txBody>
      </p:sp>
      <p:pic>
        <p:nvPicPr>
          <p:cNvPr id="18434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169035">
            <a:off x="1530549" y="1981796"/>
            <a:ext cx="2159794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169035">
            <a:off x="3215878" y="1930004"/>
            <a:ext cx="215979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169035">
            <a:off x="4898827" y="1981796"/>
            <a:ext cx="2159794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9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协作交流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57300" y="1244204"/>
            <a:ext cx="7059216" cy="8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Make a story with following words and expressions. </a:t>
            </a:r>
          </a:p>
          <a:p>
            <a:r>
              <a:rPr lang="en-US" altLang="zh-CN" sz="2400" b="1">
                <a:latin typeface="Times New Roman" panose="02020603050405020304" pitchFamily="18" charset="0"/>
              </a:rPr>
              <a:t>Then tell the class about it.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7300" y="2631281"/>
            <a:ext cx="5836444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3741" y="1721644"/>
            <a:ext cx="6436519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3810" y="1708547"/>
            <a:ext cx="4541044" cy="303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161977" y="747712"/>
            <a:ext cx="5353197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41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Let’s play your stories!</a:t>
            </a:r>
            <a:endParaRPr lang="zh-CN" altLang="en-US" sz="41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8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总结提高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9842" y="1714500"/>
            <a:ext cx="521255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</a:rPr>
              <a:t>Look at the photo/picture.</a:t>
            </a:r>
            <a:endParaRPr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0309" y="1101329"/>
            <a:ext cx="5986463" cy="48458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27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When you look at photos, you can say</a:t>
            </a:r>
            <a:endParaRPr lang="zh-CN" altLang="en-US" sz="27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9842" y="2280048"/>
            <a:ext cx="5212556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</a:rPr>
              <a:t>A is V-</a:t>
            </a:r>
            <a:r>
              <a:rPr lang="en-US" altLang="zh-CN" sz="2400" dirty="0" err="1">
                <a:latin typeface="Times New Roman" panose="02020603050405020304" pitchFamily="18" charset="0"/>
              </a:rPr>
              <a:t>ing</a:t>
            </a:r>
            <a:r>
              <a:rPr lang="en-US" altLang="zh-CN" sz="2400" dirty="0">
                <a:latin typeface="Times New Roman" panose="02020603050405020304" pitchFamily="18" charset="0"/>
              </a:rPr>
              <a:t> XX.</a:t>
            </a:r>
            <a:endParaRPr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29842" y="2846785"/>
            <a:ext cx="5212556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</a:rPr>
              <a:t>B is in XX.</a:t>
            </a:r>
            <a:endParaRPr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22534" name="矩形 10"/>
          <p:cNvSpPr>
            <a:spLocks noChangeArrowheads="1"/>
          </p:cNvSpPr>
          <p:nvPr/>
        </p:nvSpPr>
        <p:spPr bwMode="auto">
          <a:xfrm>
            <a:off x="629841" y="3413523"/>
            <a:ext cx="1537097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Notice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29842" y="3887391"/>
            <a:ext cx="521255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</a:rPr>
              <a:t>shin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2400" dirty="0">
                <a:latin typeface="Times New Roman" panose="02020603050405020304" pitchFamily="18" charset="0"/>
              </a:rPr>
              <a:t> + </a:t>
            </a:r>
            <a:r>
              <a:rPr lang="en-US" altLang="zh-CN" sz="2400" dirty="0" err="1">
                <a:latin typeface="Times New Roman" panose="02020603050405020304" pitchFamily="18" charset="0"/>
              </a:rPr>
              <a:t>ing</a:t>
            </a:r>
            <a:r>
              <a:rPr lang="en-US" altLang="zh-CN" sz="2400" dirty="0">
                <a:latin typeface="Times New Roman" panose="02020603050405020304" pitchFamily="18" charset="0"/>
              </a:rPr>
              <a:t>= shining </a:t>
            </a:r>
            <a:endParaRPr lang="en-US" altLang="zh-CN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7047" y="1101329"/>
            <a:ext cx="1870472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8763" y="1879997"/>
            <a:ext cx="6250781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完成 配套练习。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记诵本课出现的生词，完成看图写作。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9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创设情境</a:t>
            </a:r>
          </a:p>
        </p:txBody>
      </p:sp>
      <p:sp>
        <p:nvSpPr>
          <p:cNvPr id="7" name="矩形 6"/>
          <p:cNvSpPr/>
          <p:nvPr/>
        </p:nvSpPr>
        <p:spPr>
          <a:xfrm>
            <a:off x="1456135" y="1135857"/>
            <a:ext cx="1933575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Let’s chant 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219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6142" y="1696641"/>
            <a:ext cx="6307931" cy="344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18"/>
          <p:cNvSpPr>
            <a:spLocks noChangeArrowheads="1"/>
          </p:cNvSpPr>
          <p:nvPr/>
        </p:nvSpPr>
        <p:spPr bwMode="auto">
          <a:xfrm>
            <a:off x="232172" y="681038"/>
            <a:ext cx="3623072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Collect words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06054" y="1481138"/>
            <a:ext cx="1238250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shine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333750" y="1481138"/>
            <a:ext cx="1238250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v.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闪耀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06054" y="2375298"/>
            <a:ext cx="123825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brightly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33751" y="2375298"/>
            <a:ext cx="152757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adv. 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明亮地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06054" y="3249217"/>
            <a:ext cx="123825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spoil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333750" y="3249217"/>
            <a:ext cx="123825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v.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掠夺</a:t>
            </a:r>
            <a:endParaRPr lang="en-US" altLang="zh-CN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8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启发思考</a:t>
            </a:r>
          </a:p>
        </p:txBody>
      </p:sp>
      <p:pic>
        <p:nvPicPr>
          <p:cNvPr id="11266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5516" y="1615679"/>
            <a:ext cx="4255294" cy="32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964906" y="1615679"/>
            <a:ext cx="3767138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can you see in the picture?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964906" y="2152650"/>
            <a:ext cx="3767138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 can see a naughty bird and a running dog.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964906" y="3053954"/>
            <a:ext cx="3767138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are they doing?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964906" y="3631406"/>
            <a:ext cx="3767138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 bird is flying and the dog is crying.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1"/>
          <p:cNvSpPr>
            <a:spLocks noChangeArrowheads="1"/>
          </p:cNvSpPr>
          <p:nvPr/>
        </p:nvSpPr>
        <p:spPr bwMode="auto">
          <a:xfrm>
            <a:off x="40481" y="745332"/>
            <a:ext cx="1547813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自主或小组探究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76662" y="1944291"/>
            <a:ext cx="512087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</a:rPr>
              <a:t>In this photo, the sun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shining</a:t>
            </a:r>
            <a:r>
              <a:rPr lang="en-US" altLang="zh-CN" sz="2700" b="1" dirty="0">
                <a:latin typeface="Times New Roman" panose="02020603050405020304" pitchFamily="18" charset="0"/>
              </a:rPr>
              <a:t>.</a:t>
            </a:r>
            <a:endParaRPr lang="en-US" altLang="zh-CN" dirty="0"/>
          </a:p>
        </p:txBody>
      </p:sp>
      <p:sp>
        <p:nvSpPr>
          <p:cNvPr id="12291" name="TextBox 23"/>
          <p:cNvSpPr txBox="1">
            <a:spLocks noChangeArrowheads="1"/>
          </p:cNvSpPr>
          <p:nvPr/>
        </p:nvSpPr>
        <p:spPr bwMode="auto">
          <a:xfrm>
            <a:off x="2541985" y="2833688"/>
            <a:ext cx="885825" cy="2385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100"/>
          </a:p>
        </p:txBody>
      </p:sp>
      <p:pic>
        <p:nvPicPr>
          <p:cNvPr id="12292" name="Picture 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560" y="1347788"/>
            <a:ext cx="3143250" cy="25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76662" y="2637235"/>
            <a:ext cx="5120879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</a:rPr>
              <a:t>The birds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 singing </a:t>
            </a:r>
            <a:r>
              <a:rPr lang="en-US" altLang="zh-CN" sz="2700" b="1" dirty="0">
                <a:latin typeface="Times New Roman" panose="02020603050405020304" pitchFamily="18" charset="0"/>
              </a:rPr>
              <a:t>in the trees.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776662" y="1795463"/>
            <a:ext cx="5120879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</a:rPr>
              <a:t>Now look at this photo.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3314" name="TextBox 23"/>
          <p:cNvSpPr txBox="1">
            <a:spLocks noChangeArrowheads="1"/>
          </p:cNvSpPr>
          <p:nvPr/>
        </p:nvSpPr>
        <p:spPr bwMode="auto">
          <a:xfrm>
            <a:off x="2541985" y="2833688"/>
            <a:ext cx="885825" cy="2385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1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76662" y="2405063"/>
            <a:ext cx="5120879" cy="13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</a:rPr>
              <a:t>It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’s</a:t>
            </a:r>
            <a:r>
              <a:rPr lang="en-US" altLang="zh-CN" sz="2700" b="1" dirty="0">
                <a:latin typeface="Times New Roman" panose="02020603050405020304" pitchFamily="18" charset="0"/>
              </a:rPr>
              <a:t>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starting</a:t>
            </a:r>
            <a:r>
              <a:rPr lang="en-US" altLang="zh-CN" sz="2700" b="1" dirty="0">
                <a:latin typeface="Times New Roman" panose="02020603050405020304" pitchFamily="18" charset="0"/>
              </a:rPr>
              <a:t> to rain and the birds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 flying </a:t>
            </a:r>
            <a:r>
              <a:rPr lang="en-US" altLang="zh-CN" sz="2700" b="1" dirty="0">
                <a:latin typeface="Times New Roman" panose="02020603050405020304" pitchFamily="18" charset="0"/>
              </a:rPr>
              <a:t>away.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425" y="1377554"/>
            <a:ext cx="3200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27822" y="1945482"/>
            <a:ext cx="5119688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700" b="1">
                <a:latin typeface="Times New Roman" panose="02020603050405020304" pitchFamily="18" charset="0"/>
              </a:rPr>
              <a:t>And in this photo, it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’s</a:t>
            </a:r>
            <a:r>
              <a:rPr lang="en-US" altLang="zh-CN" sz="2700" b="1">
                <a:latin typeface="Times New Roman" panose="02020603050405020304" pitchFamily="18" charset="0"/>
              </a:rPr>
              <a:t> 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raining</a:t>
            </a:r>
            <a:r>
              <a:rPr lang="en-US" altLang="zh-CN" sz="2700" b="1">
                <a:latin typeface="Times New Roman" panose="02020603050405020304" pitchFamily="18" charset="0"/>
              </a:rPr>
              <a:t>.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4338" name="TextBox 23"/>
          <p:cNvSpPr txBox="1">
            <a:spLocks noChangeArrowheads="1"/>
          </p:cNvSpPr>
          <p:nvPr/>
        </p:nvSpPr>
        <p:spPr bwMode="auto">
          <a:xfrm>
            <a:off x="2541985" y="2833688"/>
            <a:ext cx="885825" cy="2385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1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27822" y="2717007"/>
            <a:ext cx="5619750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700" b="1">
                <a:latin typeface="Times New Roman" panose="02020603050405020304" pitchFamily="18" charset="0"/>
              </a:rPr>
              <a:t>The ducks 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  <a:r>
              <a:rPr lang="en-US" altLang="zh-CN" sz="2700" b="1">
                <a:latin typeface="Times New Roman" panose="02020603050405020304" pitchFamily="18" charset="0"/>
              </a:rPr>
              <a:t> 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eating</a:t>
            </a:r>
            <a:r>
              <a:rPr lang="en-US" altLang="zh-CN" sz="2700" b="1">
                <a:latin typeface="Times New Roman" panose="02020603050405020304" pitchFamily="18" charset="0"/>
              </a:rPr>
              <a:t> our sandwiches.</a:t>
            </a: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317" y="1345406"/>
            <a:ext cx="3193256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1"/>
          <p:cNvSpPr>
            <a:spLocks noChangeArrowheads="1"/>
          </p:cNvSpPr>
          <p:nvPr/>
        </p:nvSpPr>
        <p:spPr bwMode="auto">
          <a:xfrm>
            <a:off x="263129" y="726282"/>
            <a:ext cx="1878806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Ask and answer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739504" y="1026319"/>
            <a:ext cx="6649640" cy="385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ts val="750"/>
              </a:spcBef>
              <a:buFontTx/>
              <a:buAutoNum type="arabicPeriod"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How many birds are there in Photo 1? </a:t>
            </a:r>
          </a:p>
          <a:p>
            <a:pPr marL="0" indent="0" eaLnBrk="0" hangingPunct="0">
              <a:lnSpc>
                <a:spcPct val="150000"/>
              </a:lnSpc>
              <a:spcBef>
                <a:spcPts val="750"/>
              </a:spcBef>
              <a:defRPr/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There are two birds in Photo 1.</a:t>
            </a:r>
          </a:p>
          <a:p>
            <a:pPr marL="0" indent="0" eaLnBrk="0" hangingPunct="0">
              <a:lnSpc>
                <a:spcPct val="150000"/>
              </a:lnSpc>
              <a:spcBef>
                <a:spcPts val="750"/>
              </a:spcBef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2. What is happening in Photo 2?</a:t>
            </a:r>
          </a:p>
          <a:p>
            <a:pPr marL="0" indent="0" eaLnBrk="0" hangingPunct="0">
              <a:lnSpc>
                <a:spcPct val="150000"/>
              </a:lnSpc>
              <a:spcBef>
                <a:spcPts val="750"/>
              </a:spcBef>
              <a:defRPr/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It’s starting to rain and the birds are flying away.</a:t>
            </a:r>
          </a:p>
          <a:p>
            <a:pPr eaLnBrk="0" hangingPunct="0">
              <a:lnSpc>
                <a:spcPct val="150000"/>
              </a:lnSpc>
              <a:spcBef>
                <a:spcPts val="750"/>
              </a:spcBef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3. What are the ducks doing in Photo 3? </a:t>
            </a:r>
          </a:p>
          <a:p>
            <a:pPr eaLnBrk="0" hangingPunct="0">
              <a:lnSpc>
                <a:spcPct val="150000"/>
              </a:lnSpc>
              <a:spcBef>
                <a:spcPts val="750"/>
              </a:spcBef>
              <a:defRPr/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They are eating our sandwiches.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"/>
          <p:cNvSpPr>
            <a:spLocks noChangeArrowheads="1"/>
          </p:cNvSpPr>
          <p:nvPr/>
        </p:nvSpPr>
        <p:spPr bwMode="auto">
          <a:xfrm>
            <a:off x="138113" y="775098"/>
            <a:ext cx="1537097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Look and say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882379" y="775097"/>
            <a:ext cx="63246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>
                <a:latin typeface="Times New Roman" panose="02020603050405020304" pitchFamily="18" charset="0"/>
              </a:rPr>
              <a:t>Talk about the photos.</a:t>
            </a:r>
          </a:p>
        </p:txBody>
      </p:sp>
      <p:pic>
        <p:nvPicPr>
          <p:cNvPr id="16387" name="Picture 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697" y="1413272"/>
            <a:ext cx="1832372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94423" y="1683544"/>
            <a:ext cx="521255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</a:rPr>
              <a:t>In this photo, She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is seeing </a:t>
            </a:r>
            <a:r>
              <a:rPr lang="en-US" altLang="zh-CN" sz="2400">
                <a:latin typeface="Times New Roman" panose="02020603050405020304" pitchFamily="18" charset="0"/>
              </a:rPr>
              <a:t>the animals.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94423" y="2225279"/>
            <a:ext cx="562094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</a:rPr>
              <a:t>She’s in the zoo.</a:t>
            </a:r>
          </a:p>
        </p:txBody>
      </p:sp>
      <p:pic>
        <p:nvPicPr>
          <p:cNvPr id="16390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697" y="3255169"/>
            <a:ext cx="1832372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94423" y="3668316"/>
            <a:ext cx="521255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</a:rPr>
              <a:t>In this photo, they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are having </a:t>
            </a:r>
            <a:r>
              <a:rPr lang="en-US" altLang="zh-CN" sz="2400">
                <a:latin typeface="Times New Roman" panose="02020603050405020304" pitchFamily="18" charset="0"/>
              </a:rPr>
              <a:t>a picnic.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994423" y="4210050"/>
            <a:ext cx="562094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</a:rPr>
              <a:t>They’re in the park.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3" grpId="1"/>
      <p:bldP spid="5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全屏显示(16:9)</PresentationFormat>
  <Paragraphs>59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2023-01-16T13:34:28Z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4977A40AB4704866A9627BF1D7FCE3F7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