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8" r:id="rId4"/>
    <p:sldId id="289" r:id="rId5"/>
    <p:sldId id="259" r:id="rId6"/>
    <p:sldId id="260" r:id="rId7"/>
    <p:sldId id="261" r:id="rId8"/>
    <p:sldId id="262" r:id="rId9"/>
    <p:sldId id="290" r:id="rId10"/>
    <p:sldId id="263" r:id="rId11"/>
    <p:sldId id="264" r:id="rId12"/>
    <p:sldId id="266" r:id="rId13"/>
    <p:sldId id="265" r:id="rId14"/>
    <p:sldId id="291" r:id="rId15"/>
    <p:sldId id="267" r:id="rId16"/>
    <p:sldId id="268" r:id="rId17"/>
    <p:sldId id="269" r:id="rId18"/>
    <p:sldId id="270" r:id="rId19"/>
    <p:sldId id="292" r:id="rId20"/>
    <p:sldId id="271" r:id="rId21"/>
    <p:sldId id="272" r:id="rId22"/>
    <p:sldId id="273" r:id="rId23"/>
    <p:sldId id="293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D90"/>
    <a:srgbClr val="0E3779"/>
    <a:srgbClr val="F8809B"/>
    <a:srgbClr val="DAD2BC"/>
    <a:srgbClr val="404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 snapToGrid="0">
      <p:cViewPr>
        <p:scale>
          <a:sx n="66" d="100"/>
          <a:sy n="66" d="100"/>
        </p:scale>
        <p:origin x="-2388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CFBF-C6DA-47BA-854B-93A6395B77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B3F4C-988B-40E0-85D3-0253AA0CED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B3F4C-988B-40E0-85D3-0253AA0CEDB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5018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C9949-80F1-48E1-BC87-0A0C6F1AE1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87FCD1-90BC-498D-B576-96F14B79E3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P1253520-KHUSX5CD"/>
          <p:cNvPicPr>
            <a:picLocks noChangeAspect="1"/>
          </p:cNvPicPr>
          <p:nvPr userDrawn="1"/>
        </p:nvPicPr>
        <p:blipFill>
          <a:blip r:embed="rId15" cstate="screen">
            <a:lum bright="18000"/>
          </a:blip>
          <a:srcRect/>
          <a:stretch>
            <a:fillRect/>
          </a:stretch>
        </p:blipFill>
        <p:spPr>
          <a:xfrm>
            <a:off x="-13970" y="0"/>
            <a:ext cx="12205335" cy="6828155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275771" y="201305"/>
            <a:ext cx="11640458" cy="6455389"/>
          </a:xfrm>
          <a:prstGeom prst="rect">
            <a:avLst/>
          </a:prstGeom>
          <a:noFill/>
          <a:ln w="25400">
            <a:solidFill>
              <a:srgbClr val="0E3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233242" y="246701"/>
            <a:ext cx="11640458" cy="6364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77190" y="4449445"/>
            <a:ext cx="3522980" cy="2642870"/>
            <a:chOff x="-1458" y="4013"/>
            <a:chExt cx="11244" cy="8434"/>
          </a:xfrm>
        </p:grpSpPr>
        <p:pic>
          <p:nvPicPr>
            <p:cNvPr id="4" name="图片 3" descr="51miz-E842655-9A0FA69B"/>
            <p:cNvPicPr>
              <a:picLocks noChangeAspect="1"/>
            </p:cNvPicPr>
            <p:nvPr userDrawn="1"/>
          </p:nvPicPr>
          <p:blipFill>
            <a:blip r:embed="rId16" cstate="screen"/>
            <a:stretch>
              <a:fillRect/>
            </a:stretch>
          </p:blipFill>
          <p:spPr>
            <a:xfrm>
              <a:off x="354" y="4013"/>
              <a:ext cx="4545" cy="5922"/>
            </a:xfrm>
            <a:prstGeom prst="rect">
              <a:avLst/>
            </a:prstGeom>
          </p:spPr>
        </p:pic>
        <p:pic>
          <p:nvPicPr>
            <p:cNvPr id="6" name="图片 5" descr="51miz-E842661-658B677C"/>
            <p:cNvPicPr>
              <a:picLocks noChangeAspect="1"/>
            </p:cNvPicPr>
            <p:nvPr userDrawn="1"/>
          </p:nvPicPr>
          <p:blipFill>
            <a:blip r:embed="rId17" cstate="screen">
              <a:lum bright="-6000"/>
            </a:blip>
            <a:stretch>
              <a:fillRect/>
            </a:stretch>
          </p:blipFill>
          <p:spPr>
            <a:xfrm>
              <a:off x="-1458" y="7279"/>
              <a:ext cx="11245" cy="516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P1253520-KHUSX5CD"/>
          <p:cNvPicPr>
            <a:picLocks noChangeAspect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>
          <a:xfrm>
            <a:off x="-13970" y="0"/>
            <a:ext cx="12205335" cy="6828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8750" y="-14923"/>
            <a:ext cx="4571570" cy="6858000"/>
          </a:xfrm>
          <a:prstGeom prst="rect">
            <a:avLst/>
          </a:prstGeom>
        </p:spPr>
      </p:pic>
      <p:pic>
        <p:nvPicPr>
          <p:cNvPr id="4" name="图片 3" descr="51miz-E842655-9A0FA69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4790" y="2548255"/>
            <a:ext cx="2886075" cy="3760470"/>
          </a:xfrm>
          <a:prstGeom prst="rect">
            <a:avLst/>
          </a:prstGeom>
        </p:spPr>
      </p:pic>
      <p:pic>
        <p:nvPicPr>
          <p:cNvPr id="6" name="图片 5" descr="51miz-E842661-658B677C"/>
          <p:cNvPicPr>
            <a:picLocks noChangeAspect="1"/>
          </p:cNvPicPr>
          <p:nvPr/>
        </p:nvPicPr>
        <p:blipFill>
          <a:blip r:embed="rId6" cstate="screen">
            <a:lum bright="-6000"/>
          </a:blip>
          <a:stretch>
            <a:fillRect/>
          </a:stretch>
        </p:blipFill>
        <p:spPr>
          <a:xfrm>
            <a:off x="-925830" y="4622165"/>
            <a:ext cx="7140575" cy="3282315"/>
          </a:xfrm>
          <a:prstGeom prst="rect">
            <a:avLst/>
          </a:prstGeom>
        </p:spPr>
      </p:pic>
      <p:pic>
        <p:nvPicPr>
          <p:cNvPr id="7" name="图片 6" descr="51miz-E987410-7799C33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490085" y="173990"/>
            <a:ext cx="2952750" cy="4429125"/>
          </a:xfrm>
          <a:prstGeom prst="rect">
            <a:avLst/>
          </a:prstGeom>
        </p:spPr>
      </p:pic>
      <p:pic>
        <p:nvPicPr>
          <p:cNvPr id="8" name="图片 7" descr="51miz-E1087420-43692761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967855" y="1571625"/>
            <a:ext cx="1198245" cy="2978150"/>
          </a:xfrm>
          <a:prstGeom prst="rect">
            <a:avLst/>
          </a:prstGeom>
        </p:spPr>
      </p:pic>
      <p:pic>
        <p:nvPicPr>
          <p:cNvPr id="9" name="图片 8" descr="51miz-E1087420-43692761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413760" y="886460"/>
            <a:ext cx="1876425" cy="685165"/>
          </a:xfrm>
          <a:prstGeom prst="rect">
            <a:avLst/>
          </a:prstGeom>
        </p:spPr>
      </p:pic>
      <p:pic>
        <p:nvPicPr>
          <p:cNvPr id="11" name="图片 10" descr="51miz-E1087420-43692761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967855" y="4258310"/>
            <a:ext cx="1876425" cy="685165"/>
          </a:xfrm>
          <a:prstGeom prst="rect">
            <a:avLst/>
          </a:prstGeom>
        </p:spPr>
      </p:pic>
      <p:pic>
        <p:nvPicPr>
          <p:cNvPr id="12" name="图片 11" descr="51miz-E206380-B0C241C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844280" y="2799715"/>
            <a:ext cx="3602990" cy="3602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01526" y="1214548"/>
            <a:ext cx="5446017" cy="4735912"/>
            <a:chOff x="795126" y="1686416"/>
            <a:chExt cx="5446017" cy="4735912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5446017" cy="421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大寒时节，中国南方大部分地区平均气温多为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6℃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至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8℃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，比小寒高出近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1℃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。“小寒大寒，冷成一团”的谚语，说明大寒节气也是一年中的寒冷时期。小寒、大寒是一年中雨水最少的时段。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于某些作物来说，在一定生育期内需要有适当的低温。冬性较强的小麦、油菜，通过春化阶段就要求较低的温度，否则不能正常生长发育。中国南方大部分地区常年冬暖，过早播种的小麦、油菜，往往长势太旺，提前拔节、抽苔，抗寒能力大大减弱，容易遭受低温霜冻的危害。</a:t>
              </a:r>
            </a:p>
          </p:txBody>
        </p:sp>
      </p:grpSp>
      <p:pic>
        <p:nvPicPr>
          <p:cNvPr id="7" name="图片 6" descr="C:\Users\Administrator\Desktop\新建文件夹 (4)\51miz-P416944-GDQY967U.jpg51miz-P416944-GDQY967U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007860" y="2346960"/>
            <a:ext cx="4472940" cy="2994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77169" y="1422696"/>
            <a:ext cx="5446017" cy="3524041"/>
            <a:chOff x="795126" y="1686416"/>
            <a:chExt cx="5446017" cy="3524041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5446017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小寒、大寒是一年中雨水最少的时段。常年大寒节气，中国南方大部分地区雨量仅较前期略有增加，华南大部分地区为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至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毫米，西北高原山地一般只有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至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毫米。华南冬干，越冬作的这段时间耗水量较小，农田水分供求矛盾一般并不突出。在雨雪稀少的情况下，不同地区按照不同的耕作习惯和条件，适时浇灌，对小麦作物生长无疑是大有好处的。</a:t>
              </a:r>
            </a:p>
          </p:txBody>
        </p:sp>
      </p:grpSp>
      <p:pic>
        <p:nvPicPr>
          <p:cNvPr id="7" name="图片 6" descr="C:\Users\Administrator\Desktop\新建文件夹 (4)\51miz-P1353614-N6QMVEHI.jpg51miz-P1353614-N6QMVEHI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802087" y="1955202"/>
            <a:ext cx="3626632" cy="27197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07613" y="1038716"/>
            <a:ext cx="5446017" cy="4734053"/>
            <a:chOff x="795126" y="1686416"/>
            <a:chExt cx="5446017" cy="4734053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5446017" cy="421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    八年十二月，五日雪纷纷。</a:t>
              </a:r>
              <a:b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竹柏皆冻死，况彼无衣民。</a:t>
              </a:r>
              <a:b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回观村闾间，十室八九贫。</a:t>
              </a:r>
              <a:b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北风利如剑，布絮不蔽身。</a:t>
              </a:r>
              <a:b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唯烧蒿棘火，愁坐夜待晨。</a:t>
              </a:r>
              <a:b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乃知大寒岁，农者尤苦辛。</a:t>
              </a:r>
              <a:b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顾我当此日，草堂深掩门。</a:t>
              </a:r>
              <a:b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褐裘覆絁被，坐卧有余温。</a:t>
              </a:r>
              <a:b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幸免饥冻苦，又无垄亩勤。</a:t>
              </a:r>
              <a:b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念彼深可愧，自问是何人。</a:t>
              </a:r>
            </a:p>
          </p:txBody>
        </p:sp>
      </p:grpSp>
      <p:pic>
        <p:nvPicPr>
          <p:cNvPr id="6" name="图片 5" descr="C:\Users\Administrator\Desktop\新建文件夹 (4)\51miz-P1320046-QB489WKD.jpg51miz-P1320046-QB489WKD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58257" y="1762716"/>
            <a:ext cx="5713095" cy="38092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P1253520-KHUSX5CD"/>
          <p:cNvPicPr>
            <a:picLocks noChangeAspect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>
          <a:xfrm>
            <a:off x="-13335" y="29845"/>
            <a:ext cx="12205335" cy="6828155"/>
          </a:xfrm>
          <a:prstGeom prst="rect">
            <a:avLst/>
          </a:prstGeom>
        </p:spPr>
      </p:pic>
      <p:pic>
        <p:nvPicPr>
          <p:cNvPr id="3" name="图片 2" descr="51miz-E206380-B0C241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44280" y="2799715"/>
            <a:ext cx="3602990" cy="3602990"/>
          </a:xfrm>
          <a:prstGeom prst="rect">
            <a:avLst/>
          </a:prstGeom>
        </p:spPr>
      </p:pic>
      <p:pic>
        <p:nvPicPr>
          <p:cNvPr id="4" name="图片 3" descr="51miz-E206380-B0C241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261620"/>
            <a:ext cx="3602990" cy="36029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564281" y="659942"/>
            <a:ext cx="5063437" cy="3583609"/>
            <a:chOff x="575534" y="1673116"/>
            <a:chExt cx="5063437" cy="3583609"/>
          </a:xfrm>
        </p:grpSpPr>
        <p:sp>
          <p:nvSpPr>
            <p:cNvPr id="11" name="文本框 10"/>
            <p:cNvSpPr txBox="1"/>
            <p:nvPr/>
          </p:nvSpPr>
          <p:spPr>
            <a:xfrm>
              <a:off x="1363079" y="3102420"/>
              <a:ext cx="34883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大寒食物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5534" y="3917897"/>
              <a:ext cx="5063437" cy="133882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大寒，是二十四节气中的最后一个节气。斗指丑；太阳黄经为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300°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；公历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－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日交节。同小寒一样，大寒也是表示天气寒冷程度的节气。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285532" y="1673116"/>
              <a:ext cx="1459738" cy="1459738"/>
              <a:chOff x="2285532" y="1673116"/>
              <a:chExt cx="1459738" cy="145973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285532" y="1673116"/>
                <a:ext cx="1459738" cy="1459738"/>
              </a:xfrm>
              <a:prstGeom prst="ellipse">
                <a:avLst/>
              </a:prstGeom>
              <a:solidFill>
                <a:srgbClr val="D2AD9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2AD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360558" y="1887938"/>
                <a:ext cx="13096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5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8983" y="855071"/>
            <a:ext cx="5446017" cy="4476828"/>
            <a:chOff x="795126" y="1528142"/>
            <a:chExt cx="5446017" cy="4476828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528142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5446017" cy="3795334"/>
            </a:xfrm>
            <a:prstGeom prst="rect">
              <a:avLst/>
            </a:prstGeom>
            <a:noFill/>
            <a:ln w="25400">
              <a:solidFill>
                <a:srgbClr val="40402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小寒之后过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15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天就是大寒，也是全年二十四节气中的最后一个节气。此时天气虽然寒冷，但因为已近春天，所以不会像大雪到冬至期间那样酷寒。这时节，人们开始忙着除旧饰新，腌制年肴，准备年货，因为中国人最重要的节日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春节就要到了。其间还有一个对于北方人非常重要的日子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腊八，即阴历十二月初八。在这一天，人们用五谷杂粮加上花生、栗子、红枣、莲子等熬成一锅香甜美味的腊八粥，是人们过年中不可或缺的一道主食。</a:t>
              </a:r>
            </a:p>
          </p:txBody>
        </p:sp>
      </p:grpSp>
      <p:pic>
        <p:nvPicPr>
          <p:cNvPr id="8" name="图片 7" descr="C:\Users\Administrator\Desktop\新建文件夹 (4)\51miz-P207488-0F488BB4.jpeg51miz-P207488-0F488BB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20585" y="1530350"/>
            <a:ext cx="4377055" cy="37801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91200" y="1871941"/>
            <a:ext cx="5446017" cy="3194657"/>
            <a:chOff x="795126" y="1555611"/>
            <a:chExt cx="5446017" cy="3194657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555611"/>
              <a:ext cx="265927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5446017" cy="2540632"/>
            </a:xfrm>
            <a:prstGeom prst="rect">
              <a:avLst/>
            </a:prstGeom>
            <a:noFill/>
            <a:ln w="38100">
              <a:solidFill>
                <a:srgbClr val="40402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可事实上，作为最后一个月“腊月”中的最后一个节气大寒，虽是农闲时节，但家家都在“忙”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忙过年，此即“大寒迎年”的风俗。所谓“大寒迎年”，就是大寒至农历新年这段时间，民间会有一系列活动，归纳起来至少有十大风俗，分别是：“食糯”、“喝粥”、“纵饮”、“做牙”、“扫尘”、“糊窗”、“蒸供”、“赶婚”、“赶集”、“洗浴”等。</a:t>
              </a:r>
            </a:p>
          </p:txBody>
        </p:sp>
      </p:grpSp>
      <p:pic>
        <p:nvPicPr>
          <p:cNvPr id="6" name="图片 5" descr="C:\Users\Administrator\Desktop\新建文件夹 (4)\51miz-P1245916-PHCUBGRX.jpg51miz-P1245916-PHCUBGRX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95730" y="2526030"/>
            <a:ext cx="4295140" cy="2867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9042" y="831272"/>
            <a:ext cx="5446017" cy="3894849"/>
            <a:chOff x="795126" y="1686416"/>
            <a:chExt cx="5446017" cy="3894849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686416"/>
              <a:ext cx="2775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5446017" cy="3371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“食糯”，就是大寒节气这天，古人流行吃糯米制作的食物。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“喝粥”，即俗话说的“喝腊八粥”，腊月逢八日喝粥风俗由来已久，这种粥由米、豆、枣、莲、花生、枸杞、栗子、果仁、桂圆、葡萄干、核桃仁等放一起熬制而成。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“纵饮”，指放开宴乐，纵情喝酒。东汉蔡邕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独断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称：“腊者，岁终大祭，纵吏人宴饮也”。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“做牙”，亦称“做牙祭”，原本是祭祀土地公公的仪式，俗称的美餐一顿为“打牙祭”即由此而来。</a:t>
              </a:r>
            </a:p>
          </p:txBody>
        </p:sp>
      </p:grpSp>
      <p:pic>
        <p:nvPicPr>
          <p:cNvPr id="5" name="图片 4" descr="51miz-E1055821-BF9D5C8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75095" y="1113790"/>
            <a:ext cx="4862830" cy="4631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95900" y="1061044"/>
            <a:ext cx="5893679" cy="4355038"/>
            <a:chOff x="795126" y="1686416"/>
            <a:chExt cx="5893679" cy="4355038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5893679" cy="383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除尘”，又称“除陈”、“打尘”，就是大扫除：“家家刷墙，扫除不祥”，把穷运扫除掉；反之，“腊月不除尘，来年招瘟神。”除尘一般放在腊月二十三、二十四进行，即“祭灶”日，除尘时要忌言语，讲究“闷声发财”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“糊窗”，就是用新纸裱糊窗户，“糊窗户，换吉祥。”为了美观，有的人家会剪一些吉祥图案贴在窗户上，故又称“贴窗花”，一般放在腊月二十五进行。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“蒸供”，就是准备祭祀用的供品，过去供奉用的糕点、饽饽、馒头都是用面蒸制的，故称。</a:t>
              </a:r>
            </a:p>
          </p:txBody>
        </p:sp>
      </p:grpSp>
      <p:pic>
        <p:nvPicPr>
          <p:cNvPr id="5" name="图片 4" descr="51miz-E964305-D7FCCC9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30" y="1070610"/>
            <a:ext cx="4726305" cy="4726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P1253520-KHUSX5CD"/>
          <p:cNvPicPr>
            <a:picLocks noChangeAspect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>
          <a:xfrm>
            <a:off x="-13335" y="29845"/>
            <a:ext cx="12205335" cy="6828155"/>
          </a:xfrm>
          <a:prstGeom prst="rect">
            <a:avLst/>
          </a:prstGeom>
        </p:spPr>
      </p:pic>
      <p:pic>
        <p:nvPicPr>
          <p:cNvPr id="3" name="图片 2" descr="51miz-E206380-B0C241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44280" y="2799715"/>
            <a:ext cx="3602990" cy="3602990"/>
          </a:xfrm>
          <a:prstGeom prst="rect">
            <a:avLst/>
          </a:prstGeom>
        </p:spPr>
      </p:pic>
      <p:pic>
        <p:nvPicPr>
          <p:cNvPr id="4" name="图片 3" descr="51miz-E206380-B0C241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261620"/>
            <a:ext cx="3602990" cy="36029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564281" y="659942"/>
            <a:ext cx="5063437" cy="3583609"/>
            <a:chOff x="575534" y="1673116"/>
            <a:chExt cx="5063437" cy="3583609"/>
          </a:xfrm>
        </p:grpSpPr>
        <p:sp>
          <p:nvSpPr>
            <p:cNvPr id="11" name="文本框 10"/>
            <p:cNvSpPr txBox="1"/>
            <p:nvPr/>
          </p:nvSpPr>
          <p:spPr>
            <a:xfrm>
              <a:off x="1363079" y="3102420"/>
              <a:ext cx="34883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大寒养生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5534" y="3917897"/>
              <a:ext cx="5063437" cy="133882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大寒，是二十四节气中的最后一个节气。斗指丑；太阳黄经为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300°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；公历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－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日交节。同小寒一样，大寒也是表示天气寒冷程度的节气。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285532" y="1673116"/>
              <a:ext cx="1459738" cy="1459738"/>
              <a:chOff x="2285532" y="1673116"/>
              <a:chExt cx="1459738" cy="145973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285532" y="1673116"/>
                <a:ext cx="1459738" cy="1459738"/>
              </a:xfrm>
              <a:prstGeom prst="ellipse">
                <a:avLst/>
              </a:prstGeom>
              <a:solidFill>
                <a:srgbClr val="D2AD9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2AD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360558" y="1887938"/>
                <a:ext cx="13096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5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99976" y="1010141"/>
            <a:ext cx="5446017" cy="4318554"/>
            <a:chOff x="795126" y="1686416"/>
            <a:chExt cx="5446017" cy="4318554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5446017" cy="379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冬三月是生机潜伏、万物蛰藏的时令，此时人体的阴阳消长代谢也处于相当缓慢的时候，所以此时应该早睡晚起，不要轻易扰动阳气，凡事不要过度操劳，要使神志深藏于内，避免急躁发怒。大寒是冬季六节气之一，此时天气寒冷已极，故名大寒。大寒的养生，要着眼于“藏”。意思是说，人们在此期间要控制自己的精神活动，保持精神安静，把神藏于内不要暴露于外。这样才有利于安度冬季。对于冬季进补，医学专家都有着自己的观点</a:t>
              </a:r>
            </a:p>
          </p:txBody>
        </p:sp>
      </p:grpSp>
      <p:pic>
        <p:nvPicPr>
          <p:cNvPr id="6" name="图片 5" descr="C:\Users\Administrator\Desktop\新建文件夹 (4)\ea40867a_P1494237_196aa608.jpgea40867a_P1494237_196aa60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385685" y="1648460"/>
            <a:ext cx="4171315" cy="36804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P1253520-KHUSX5CD"/>
          <p:cNvPicPr>
            <a:picLocks noChangeAspect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>
          <a:xfrm>
            <a:off x="-167640" y="0"/>
            <a:ext cx="12359005" cy="69557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102929" y="2415742"/>
            <a:ext cx="3823970" cy="1013258"/>
            <a:chOff x="6752536" y="1240431"/>
            <a:chExt cx="3823970" cy="1013258"/>
          </a:xfrm>
        </p:grpSpPr>
        <p:sp>
          <p:nvSpPr>
            <p:cNvPr id="11" name="文本框 10"/>
            <p:cNvSpPr txBox="1"/>
            <p:nvPr/>
          </p:nvSpPr>
          <p:spPr>
            <a:xfrm>
              <a:off x="6752536" y="1240431"/>
              <a:ext cx="382397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 </a:t>
              </a: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大寒简介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752536" y="1884357"/>
              <a:ext cx="36718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少睡始知茶效力，大寒须遣酒争豪。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59157" y="2415742"/>
            <a:ext cx="3672205" cy="1013258"/>
            <a:chOff x="6752536" y="1240431"/>
            <a:chExt cx="3672205" cy="1013258"/>
          </a:xfrm>
        </p:grpSpPr>
        <p:sp>
          <p:nvSpPr>
            <p:cNvPr id="15" name="文本框 14"/>
            <p:cNvSpPr txBox="1"/>
            <p:nvPr/>
          </p:nvSpPr>
          <p:spPr>
            <a:xfrm>
              <a:off x="6752536" y="1240431"/>
              <a:ext cx="367220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 </a:t>
              </a: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大寒习俗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752536" y="1884357"/>
              <a:ext cx="36718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少睡始知茶效力，大寒须遣酒争豪。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102929" y="4262031"/>
            <a:ext cx="3672205" cy="1013258"/>
            <a:chOff x="6752536" y="1240431"/>
            <a:chExt cx="3672205" cy="1013258"/>
          </a:xfrm>
        </p:grpSpPr>
        <p:sp>
          <p:nvSpPr>
            <p:cNvPr id="21" name="文本框 20"/>
            <p:cNvSpPr txBox="1"/>
            <p:nvPr/>
          </p:nvSpPr>
          <p:spPr>
            <a:xfrm>
              <a:off x="6752536" y="1240431"/>
              <a:ext cx="367220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 </a:t>
              </a: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大寒食物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752536" y="1884357"/>
              <a:ext cx="36718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少睡始知茶效力，大寒须遣酒争豪。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59157" y="4262031"/>
            <a:ext cx="3672205" cy="1013258"/>
            <a:chOff x="6752536" y="1240431"/>
            <a:chExt cx="3672205" cy="1013258"/>
          </a:xfrm>
        </p:grpSpPr>
        <p:sp>
          <p:nvSpPr>
            <p:cNvPr id="24" name="文本框 23"/>
            <p:cNvSpPr txBox="1"/>
            <p:nvPr/>
          </p:nvSpPr>
          <p:spPr>
            <a:xfrm>
              <a:off x="6752536" y="1240431"/>
              <a:ext cx="367220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 </a:t>
              </a: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大寒养生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752536" y="1884357"/>
              <a:ext cx="36718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少睡始知茶效力，大寒须遣酒争豪。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760810" y="713831"/>
            <a:ext cx="2641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40402F"/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2" name="图片 1" descr="51miz-E1029145-7C63BA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214995" y="-953770"/>
            <a:ext cx="4509135" cy="4509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8588" y="1178416"/>
            <a:ext cx="5447612" cy="4310347"/>
            <a:chOff x="795126" y="1686416"/>
            <a:chExt cx="5447612" cy="4310347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5447612" cy="3787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灵枢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·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本神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曰：“智者之养神也，必顺四时而适寒暑，和喜怒而安居处，节阴阳而调刚柔，如是僻邪不至，长生久视”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吕氏春秋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·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尽数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到：“天生阴阳寒暑燥湿，四时之化，万物之变，莫不为利，莫不为害。圣人察阴阳之宜，辩万物之利，以便生，故精神安乎形，而寿长焉”。就是说顺应自然规律并非被动的适应，而是采取积极主动的态度，首先要掌握自然界变化的规律，以其防御外邪的侵袭。古有“大寒大寒，防风御寒，早喝人参、黄芪酒，晚服杞菊地黄丸”。</a:t>
              </a:r>
            </a:p>
          </p:txBody>
        </p:sp>
      </p:grpSp>
      <p:pic>
        <p:nvPicPr>
          <p:cNvPr id="5" name="图片 4" descr="51miz-E1037276-64727A9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0" y="762000"/>
            <a:ext cx="6096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1669" y="586250"/>
            <a:ext cx="6182556" cy="2277546"/>
            <a:chOff x="795126" y="1686416"/>
            <a:chExt cx="6182556" cy="2277546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61825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早晚室内要通风换气。室内取暖时要在地板上泼些水或凉一些湿毛巾之类以保室内湿度。要多喝白开水，补充体内水分。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老年人可在居室中坚持脸部、手部、足部的冷水浴法，以此来增加机体的抗寒能力。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171713" y="4655032"/>
            <a:ext cx="44408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早晚室内要通风换气。室内取暖时要在地板上泼些水或凉一些湿毛巾之类以保室内湿度。要多喝白开水，补充体内水分。</a:t>
            </a:r>
          </a:p>
        </p:txBody>
      </p:sp>
      <p:pic>
        <p:nvPicPr>
          <p:cNvPr id="9" name="图片 8" descr="C:\Users\Administrator\Desktop\新建文件夹 (4)\51miz-P211747-91B470AF.jpeg51miz-P211747-91B470AF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23429" y="1297883"/>
            <a:ext cx="2037715" cy="30575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C:\Users\Administrator\Desktop\新建文件夹 (4)\51miz-P1417048-XH8TUJP3.jpg51miz-P1417048-XH8TUJP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336866" y="2993124"/>
            <a:ext cx="2025015" cy="30575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5843297" y="-2957052"/>
            <a:ext cx="4571570" cy="6858000"/>
          </a:xfrm>
          <a:prstGeom prst="rect">
            <a:avLst/>
          </a:prstGeom>
        </p:spPr>
      </p:pic>
      <p:pic>
        <p:nvPicPr>
          <p:cNvPr id="2" name="图片 1" descr="51miz-P1253520-KHUSX5CD"/>
          <p:cNvPicPr>
            <a:picLocks noChangeAspect="1"/>
          </p:cNvPicPr>
          <p:nvPr/>
        </p:nvPicPr>
        <p:blipFill>
          <a:blip r:embed="rId4" cstate="screen">
            <a:lum bright="18000"/>
          </a:blip>
          <a:srcRect/>
          <a:stretch>
            <a:fillRect/>
          </a:stretch>
        </p:blipFill>
        <p:spPr>
          <a:xfrm>
            <a:off x="-13970" y="0"/>
            <a:ext cx="12205335" cy="6828155"/>
          </a:xfrm>
          <a:prstGeom prst="rect">
            <a:avLst/>
          </a:prstGeom>
        </p:spPr>
      </p:pic>
      <p:pic>
        <p:nvPicPr>
          <p:cNvPr id="4" name="图片 3" descr="51miz-E842655-9A0FA69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4790" y="2548255"/>
            <a:ext cx="2886075" cy="3760470"/>
          </a:xfrm>
          <a:prstGeom prst="rect">
            <a:avLst/>
          </a:prstGeom>
        </p:spPr>
      </p:pic>
      <p:pic>
        <p:nvPicPr>
          <p:cNvPr id="7" name="图片 6" descr="51miz-E987410-7799C33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90085" y="173990"/>
            <a:ext cx="2952750" cy="4429125"/>
          </a:xfrm>
          <a:prstGeom prst="rect">
            <a:avLst/>
          </a:prstGeom>
        </p:spPr>
      </p:pic>
      <p:pic>
        <p:nvPicPr>
          <p:cNvPr id="8" name="图片 7" descr="51miz-E1087420-43692761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967855" y="1571625"/>
            <a:ext cx="1198245" cy="2978150"/>
          </a:xfrm>
          <a:prstGeom prst="rect">
            <a:avLst/>
          </a:prstGeom>
        </p:spPr>
      </p:pic>
      <p:pic>
        <p:nvPicPr>
          <p:cNvPr id="9" name="图片 8" descr="51miz-E1087420-43692761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13760" y="886460"/>
            <a:ext cx="1876425" cy="685165"/>
          </a:xfrm>
          <a:prstGeom prst="rect">
            <a:avLst/>
          </a:prstGeom>
        </p:spPr>
      </p:pic>
      <p:pic>
        <p:nvPicPr>
          <p:cNvPr id="11" name="图片 10" descr="51miz-E1087420-43692761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967855" y="4258310"/>
            <a:ext cx="1876425" cy="685165"/>
          </a:xfrm>
          <a:prstGeom prst="rect">
            <a:avLst/>
          </a:prstGeom>
        </p:spPr>
      </p:pic>
      <p:pic>
        <p:nvPicPr>
          <p:cNvPr id="12" name="图片 11" descr="51miz-E206380-B0C241C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844280" y="2799715"/>
            <a:ext cx="3602990" cy="3602990"/>
          </a:xfrm>
          <a:prstGeom prst="rect">
            <a:avLst/>
          </a:prstGeom>
        </p:spPr>
      </p:pic>
      <p:pic>
        <p:nvPicPr>
          <p:cNvPr id="6" name="图片 5" descr="51miz-E842661-658B677C"/>
          <p:cNvPicPr>
            <a:picLocks noChangeAspect="1"/>
          </p:cNvPicPr>
          <p:nvPr/>
        </p:nvPicPr>
        <p:blipFill>
          <a:blip r:embed="rId10" cstate="screen">
            <a:lum bright="-6000"/>
          </a:blip>
          <a:stretch>
            <a:fillRect/>
          </a:stretch>
        </p:blipFill>
        <p:spPr>
          <a:xfrm>
            <a:off x="-925830" y="4622165"/>
            <a:ext cx="7140575" cy="3282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P1253520-KHUSX5CD"/>
          <p:cNvPicPr>
            <a:picLocks noChangeAspect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>
          <a:xfrm>
            <a:off x="-13335" y="29845"/>
            <a:ext cx="12205335" cy="682815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564281" y="659942"/>
            <a:ext cx="5063437" cy="3583609"/>
            <a:chOff x="575534" y="1673116"/>
            <a:chExt cx="5063437" cy="3583609"/>
          </a:xfrm>
        </p:grpSpPr>
        <p:sp>
          <p:nvSpPr>
            <p:cNvPr id="11" name="文本框 10"/>
            <p:cNvSpPr txBox="1"/>
            <p:nvPr/>
          </p:nvSpPr>
          <p:spPr>
            <a:xfrm>
              <a:off x="1363079" y="3102420"/>
              <a:ext cx="34883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大寒简介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5534" y="3917897"/>
              <a:ext cx="5063437" cy="133882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大寒，是二十四节气中的最后一个节气。斗指丑；太阳黄经为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300°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；公历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－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日交节。同小寒一样，大寒也是表示天气寒冷程度的节气。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285532" y="1673116"/>
              <a:ext cx="1459738" cy="1459738"/>
              <a:chOff x="2285532" y="1673116"/>
              <a:chExt cx="1459738" cy="145973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285532" y="1673116"/>
                <a:ext cx="1459738" cy="1459738"/>
              </a:xfrm>
              <a:prstGeom prst="ellipse">
                <a:avLst/>
              </a:prstGeom>
              <a:solidFill>
                <a:srgbClr val="D2AD9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2AD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360558" y="1887938"/>
                <a:ext cx="13096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5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</p:grpSp>
      <p:pic>
        <p:nvPicPr>
          <p:cNvPr id="3" name="图片 2" descr="51miz-E206380-B0C241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44280" y="2799715"/>
            <a:ext cx="3602990" cy="3602990"/>
          </a:xfrm>
          <a:prstGeom prst="rect">
            <a:avLst/>
          </a:prstGeom>
        </p:spPr>
      </p:pic>
      <p:pic>
        <p:nvPicPr>
          <p:cNvPr id="4" name="图片 3" descr="51miz-E206380-B0C241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261620"/>
            <a:ext cx="3602990" cy="3602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34619" y="1476542"/>
            <a:ext cx="5446017" cy="3108543"/>
            <a:chOff x="795126" y="1686416"/>
            <a:chExt cx="5446017" cy="3108543"/>
          </a:xfrm>
          <a:solidFill>
            <a:srgbClr val="40402F"/>
          </a:solidFill>
          <a:effectLst/>
        </p:grpSpPr>
        <p:sp>
          <p:nvSpPr>
            <p:cNvPr id="37" name="文本框 36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95126" y="2209636"/>
              <a:ext cx="5446017" cy="25853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大寒，是二十四节气中的最后一个节气。斗指丑；太阳黄经为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300°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；公历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－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日交节。同小寒一样，大寒也是表示天气寒冷程度的节气。在我国部分地区，大寒不如小寒冷，但在某些年份和沿海少数地方，全年最低汽温仍然会出现在大寒节气内。小寒、大寒是一年中雨水最少的时段。</a:t>
              </a:r>
            </a:p>
          </p:txBody>
        </p:sp>
      </p:grpSp>
      <p:pic>
        <p:nvPicPr>
          <p:cNvPr id="6" name="图片 5" descr="C:\Users\Administrator\Desktop\新建文件夹 (4)\51miz-E982711-595AA4B5.jpg51miz-E982711-595AA4B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610212" y="994410"/>
            <a:ext cx="3246406" cy="4869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096000" y="1476541"/>
            <a:ext cx="5511331" cy="3894849"/>
            <a:chOff x="795126" y="1686416"/>
            <a:chExt cx="5511331" cy="3894849"/>
          </a:xfrm>
        </p:grpSpPr>
        <p:sp>
          <p:nvSpPr>
            <p:cNvPr id="7" name="文本框 6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95126" y="2209636"/>
              <a:ext cx="5511331" cy="3371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大寒是二十四节气中最后一个节气，每年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日前后太阳到达黄经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300°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时为“大寒”。大寒，是天气寒冷到极点的意思。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授时通考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·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天时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引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三礼义宗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：“大寒为中者，上形于小寒，故谓之大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寒气之逆极，故谓大寒。”这时寒潮南下频繁，是我国大部地区一年中的寒冷时期，风大，低温，地面积雪不化，呈现出冰天雪地、天寒地冻的严寒景象。大寒是中国二十四节气中的最后一个，过了大寒又立春，即迎来新一年的节气轮回。</a:t>
              </a:r>
            </a:p>
          </p:txBody>
        </p:sp>
      </p:grpSp>
      <p:pic>
        <p:nvPicPr>
          <p:cNvPr id="9" name="图片 8" descr="C:\Users\Administrator\Desktop\新建文件夹 (4)\51miz-P207780-77912DD1.jpeg51miz-P207780-77912DD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3603" y="1999761"/>
            <a:ext cx="5224145" cy="34832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3885" y="1686416"/>
            <a:ext cx="3183825" cy="2693045"/>
            <a:chOff x="795126" y="1686416"/>
            <a:chExt cx="3183825" cy="2693045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318382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兹大寒一过，新一年的节气就又轮回来了，正所谓冬去春来。大寒虽然寒冷，但因为已近春天，所以不会像大雪到冬至期间那样酷寒。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92544" y="1686416"/>
            <a:ext cx="3617041" cy="2277546"/>
            <a:chOff x="795126" y="1686416"/>
            <a:chExt cx="3617041" cy="2277546"/>
          </a:xfrm>
        </p:grpSpPr>
        <p:sp>
          <p:nvSpPr>
            <p:cNvPr id="7" name="文本框 6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95126" y="2209636"/>
              <a:ext cx="36170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这时节，人们开始忙着除旧饰新、腌制年肴、准备年货和各种祭祀供品、扫尘洁物，因为中国人最重要的节日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春节就要到了。</a:t>
              </a:r>
            </a:p>
          </p:txBody>
        </p:sp>
      </p:grpSp>
      <p:sp>
        <p:nvSpPr>
          <p:cNvPr id="5" name="椭圆 4"/>
          <p:cNvSpPr/>
          <p:nvPr/>
        </p:nvSpPr>
        <p:spPr>
          <a:xfrm>
            <a:off x="4019550" y="1686416"/>
            <a:ext cx="3617041" cy="3617041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3747" y="670789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640637" y="1490791"/>
            <a:ext cx="4631225" cy="3479350"/>
            <a:chOff x="795126" y="1686416"/>
            <a:chExt cx="4631225" cy="3479350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4631225" cy="2956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俗话说：“花木管时令，鸟鸣报农时”。花草树木、鸟兽飞禽均按照季节活动，因此它们规律性的行动，被看作区分时令节气的重要标志。“平气法”划分节气，将大寒分为三候：“一候鸡乳；二候征鸟厉疾；三候水泽腹坚。”其中第三候尤其能说明大寒的气温极低：此时，水域中的冰能一直冻到水中央，且又厚又结实。</a:t>
              </a:r>
            </a:p>
          </p:txBody>
        </p:sp>
      </p:grpSp>
      <p:pic>
        <p:nvPicPr>
          <p:cNvPr id="6" name="图片 5" descr="C:\Users\Administrator\Desktop\新建文件夹 (4)\51miz-P1018412-HG8236U9.jpg51miz-P1018412-HG8236U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21346" y="1771015"/>
            <a:ext cx="4974654" cy="33159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P1253520-KHUSX5CD"/>
          <p:cNvPicPr>
            <a:picLocks noChangeAspect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>
          <a:xfrm>
            <a:off x="-13335" y="29845"/>
            <a:ext cx="12205335" cy="6828155"/>
          </a:xfrm>
          <a:prstGeom prst="rect">
            <a:avLst/>
          </a:prstGeom>
        </p:spPr>
      </p:pic>
      <p:pic>
        <p:nvPicPr>
          <p:cNvPr id="3" name="图片 2" descr="51miz-E206380-B0C241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44280" y="2799715"/>
            <a:ext cx="3602990" cy="3602990"/>
          </a:xfrm>
          <a:prstGeom prst="rect">
            <a:avLst/>
          </a:prstGeom>
        </p:spPr>
      </p:pic>
      <p:pic>
        <p:nvPicPr>
          <p:cNvPr id="4" name="图片 3" descr="51miz-E206380-B0C241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465" y="261620"/>
            <a:ext cx="3602990" cy="36029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564281" y="659942"/>
            <a:ext cx="5063437" cy="3583609"/>
            <a:chOff x="575534" y="1673116"/>
            <a:chExt cx="5063437" cy="3583609"/>
          </a:xfrm>
        </p:grpSpPr>
        <p:sp>
          <p:nvSpPr>
            <p:cNvPr id="11" name="文本框 10"/>
            <p:cNvSpPr txBox="1"/>
            <p:nvPr/>
          </p:nvSpPr>
          <p:spPr>
            <a:xfrm>
              <a:off x="1363079" y="3102420"/>
              <a:ext cx="34883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大寒习俗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5534" y="3917897"/>
              <a:ext cx="5063437" cy="133882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大寒，是二十四节气中的最后一个节气。斗指丑；太阳黄经为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300°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；公历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－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日交节。同小寒一样，大寒也是表示天气寒冷程度的节气。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285532" y="1673116"/>
              <a:ext cx="1459738" cy="1459738"/>
              <a:chOff x="2285532" y="1673116"/>
              <a:chExt cx="1459738" cy="145973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285532" y="1673116"/>
                <a:ext cx="1459738" cy="1459738"/>
              </a:xfrm>
              <a:prstGeom prst="ellipse">
                <a:avLst/>
              </a:prstGeom>
              <a:solidFill>
                <a:srgbClr val="D2AD9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2AD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360558" y="1887938"/>
                <a:ext cx="13096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5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6380" y="1184766"/>
            <a:ext cx="4658619" cy="3524041"/>
            <a:chOff x="795126" y="1686416"/>
            <a:chExt cx="4658619" cy="3524041"/>
          </a:xfrm>
        </p:grpSpPr>
        <p:sp>
          <p:nvSpPr>
            <p:cNvPr id="3" name="文本框 2"/>
            <p:cNvSpPr txBox="1"/>
            <p:nvPr/>
          </p:nvSpPr>
          <p:spPr>
            <a:xfrm>
              <a:off x="795126" y="1686416"/>
              <a:ext cx="1761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0402F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126" y="2209636"/>
              <a:ext cx="4658619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大寒节气，大气环流比较稳定，环流调整周期大约为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天左右。此种环流调整时，常出现大范围雨雪天气和大风降温。当东经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度以西为长波脊，东亚为沿海大槽，我国受西北风气流控制及不断补充的冷空气影响便会出现持续低温。同小寒一样，大寒也是表示天气寒冷程度的节气。</a:t>
              </a:r>
            </a:p>
          </p:txBody>
        </p:sp>
      </p:grpSp>
      <p:pic>
        <p:nvPicPr>
          <p:cNvPr id="6" name="图片 5" descr="C:\Users\Administrator\Desktop\新建文件夹 (4)\51miz-P201702-B0AF9633.jpeg51miz-P201702-B0AF963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97549" y="1726055"/>
            <a:ext cx="5619751" cy="372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fbf2bod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1863</Words>
  <Application>Microsoft Office PowerPoint</Application>
  <PresentationFormat>宽屏</PresentationFormat>
  <Paragraphs>84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2022-03-11T03:50:58Z</dcterms:created>
  <dcterms:modified xsi:type="dcterms:W3CDTF">2023-01-10T09:40:26Z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4D7C75D3440344BEAE9CA6CC45480C16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