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88" r:id="rId3"/>
    <p:sldId id="295" r:id="rId4"/>
    <p:sldId id="293" r:id="rId5"/>
    <p:sldId id="296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99CCFF"/>
    <a:srgbClr val="EDFFB9"/>
    <a:srgbClr val="FF99FF"/>
    <a:srgbClr val="FFCC66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365F7-CE09-4769-AEB6-EDFB739DA2F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2CA9F-906A-4D4E-8652-32DEE34757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2CA9F-906A-4D4E-8652-32DEE347575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55AC-4A8E-4778-84B0-1F7A746C936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77622-C8D2-4A63-B849-C687601B874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6E98-689A-48D2-9157-8C20DC16AA8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53E6-B82C-4B13-B27F-FB6C3ADDD0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0770D-504C-4EA2-BB2F-EBD023B5E8E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3A10-D4E5-4F62-8F49-02432BB192B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4D85-1E60-45BD-81A7-BA77FFF2B7D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E8C0-C0EB-4AEA-8DA9-0BC2CCF2677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5ADE-80E5-4D36-9877-406440F7BDF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98D2-22EF-461F-BBF2-44DF847C32E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E6798-1EC2-444A-9320-1A90F004E7C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6E768-BB86-447A-8B90-F63FC9FD5E6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0"/>
            <a:ext cx="82296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8DB8CDA-D9F4-4B72-8F1E-2026CE0A7523}" type="slidenum">
              <a:rPr lang="zh-CN" altLang="zh-CN"/>
              <a:t>‹#›</a:t>
            </a:fld>
            <a:endParaRPr lang="zh-CN" altLang="zh-CN"/>
          </a:p>
        </p:txBody>
      </p:sp>
      <p:grpSp>
        <p:nvGrpSpPr>
          <p:cNvPr id="1033" name="Group 18"/>
          <p:cNvGrpSpPr/>
          <p:nvPr userDrawn="1"/>
        </p:nvGrpSpPr>
        <p:grpSpPr bwMode="auto"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 bwMode="auto"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4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5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5" name="Group 23"/>
            <p:cNvGrpSpPr/>
            <p:nvPr/>
          </p:nvGrpSpPr>
          <p:grpSpPr bwMode="auto"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1048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9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6" name="Group 27"/>
            <p:cNvGrpSpPr/>
            <p:nvPr/>
          </p:nvGrpSpPr>
          <p:grpSpPr bwMode="auto"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3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PartBLetslearnmore&#35838;&#25991;&#24405;&#38899;.mp3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14338" y="1103313"/>
            <a:ext cx="82677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chemeClr val="tx2"/>
                </a:solidFill>
              </a:rPr>
              <a:t>陕旅版小学英</a:t>
            </a:r>
            <a:r>
              <a:rPr lang="zh-CN" altLang="en-US" sz="3600" dirty="0" smtClean="0">
                <a:solidFill>
                  <a:schemeClr val="tx2"/>
                </a:solidFill>
              </a:rPr>
              <a:t>语三</a:t>
            </a:r>
            <a:r>
              <a:rPr lang="zh-CN" altLang="en-US" sz="3600" dirty="0">
                <a:solidFill>
                  <a:schemeClr val="tx2"/>
                </a:solidFill>
              </a:rPr>
              <a:t>年级下</a:t>
            </a:r>
            <a:r>
              <a:rPr lang="zh-CN" altLang="en-US" sz="3600" dirty="0" smtClean="0">
                <a:solidFill>
                  <a:schemeClr val="tx2"/>
                </a:solidFill>
              </a:rPr>
              <a:t>册</a:t>
            </a:r>
            <a:endParaRPr lang="en-US" altLang="zh-CN" sz="36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zh-CN" sz="4800" dirty="0">
                <a:solidFill>
                  <a:schemeClr val="tx2"/>
                </a:solidFill>
              </a:rPr>
              <a:t/>
            </a:r>
            <a:br>
              <a:rPr lang="en-US" altLang="zh-CN" sz="4800" dirty="0">
                <a:solidFill>
                  <a:schemeClr val="tx2"/>
                </a:solidFill>
              </a:rPr>
            </a:br>
            <a:r>
              <a:rPr lang="en-US" altLang="zh-CN" sz="4800" dirty="0">
                <a:solidFill>
                  <a:schemeClr val="tx2"/>
                </a:solidFill>
              </a:rPr>
              <a:t>Unit8 The Ruler Is Long</a:t>
            </a:r>
          </a:p>
          <a:p>
            <a:pPr algn="ctr" eaLnBrk="1" hangingPunct="1"/>
            <a:r>
              <a:rPr lang="zh-CN" altLang="en-US" sz="4800" dirty="0">
                <a:solidFill>
                  <a:schemeClr val="tx2"/>
                </a:solidFill>
              </a:rPr>
              <a:t>第</a:t>
            </a:r>
            <a:r>
              <a:rPr lang="en-US" altLang="zh-CN" sz="4800" dirty="0">
                <a:solidFill>
                  <a:schemeClr val="tx2"/>
                </a:solidFill>
              </a:rPr>
              <a:t>3</a:t>
            </a:r>
            <a:r>
              <a:rPr lang="zh-CN" altLang="en-US" sz="4800" dirty="0">
                <a:solidFill>
                  <a:schemeClr val="tx2"/>
                </a:solidFill>
              </a:rPr>
              <a:t>课时</a:t>
            </a:r>
            <a:endParaRPr lang="zh-CN" altLang="en-US" sz="4800" dirty="0"/>
          </a:p>
        </p:txBody>
      </p:sp>
      <p:sp>
        <p:nvSpPr>
          <p:cNvPr id="14" name="矩形 13"/>
          <p:cNvSpPr/>
          <p:nvPr/>
        </p:nvSpPr>
        <p:spPr>
          <a:xfrm>
            <a:off x="2900942" y="57352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学习目标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4102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3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9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4103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4106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sp>
        <p:nvSpPr>
          <p:cNvPr id="4108" name="矩形 37"/>
          <p:cNvSpPr>
            <a:spLocks noChangeArrowheads="1"/>
          </p:cNvSpPr>
          <p:nvPr/>
        </p:nvSpPr>
        <p:spPr bwMode="auto">
          <a:xfrm>
            <a:off x="1168400" y="2009775"/>
            <a:ext cx="75612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1. </a:t>
            </a:r>
            <a:r>
              <a:rPr lang="zh-CN" altLang="en-US" sz="3200" dirty="0"/>
              <a:t>回顾单复数</a:t>
            </a:r>
            <a:r>
              <a:rPr lang="en-US" altLang="zh-CN" sz="3200" dirty="0"/>
              <a:t>is, are, </a:t>
            </a:r>
            <a:r>
              <a:rPr lang="zh-CN" altLang="en-US" sz="3200" dirty="0"/>
              <a:t>名词后</a:t>
            </a:r>
            <a:r>
              <a:rPr lang="en-US" altLang="zh-CN" sz="3200" dirty="0"/>
              <a:t>+s</a:t>
            </a:r>
            <a:r>
              <a:rPr lang="zh-CN" altLang="en-US" sz="3200" dirty="0"/>
              <a:t>的运用：</a:t>
            </a:r>
          </a:p>
          <a:p>
            <a:r>
              <a:rPr lang="en-US" altLang="zh-CN" sz="3200" dirty="0"/>
              <a:t>2. </a:t>
            </a:r>
            <a:r>
              <a:rPr lang="zh-CN" altLang="en-US" sz="3200" dirty="0"/>
              <a:t>听说句子：</a:t>
            </a:r>
          </a:p>
          <a:p>
            <a:r>
              <a:rPr lang="en-US" altLang="zh-CN" sz="3200" dirty="0"/>
              <a:t>   It has a long nose and big ears. </a:t>
            </a:r>
            <a:endParaRPr lang="zh-CN" altLang="en-US" sz="3200" dirty="0"/>
          </a:p>
          <a:p>
            <a:r>
              <a:rPr lang="en-US" altLang="zh-CN" sz="3200" dirty="0"/>
              <a:t>   Its eyes are small.</a:t>
            </a:r>
            <a:endParaRPr lang="zh-CN" altLang="en-US" sz="3200" dirty="0"/>
          </a:p>
          <a:p>
            <a:r>
              <a:rPr lang="en-US" altLang="zh-CN" sz="3200" dirty="0"/>
              <a:t>   How big it is!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224088" y="1104900"/>
            <a:ext cx="40259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/>
              <a:t>Part B</a:t>
            </a:r>
            <a:r>
              <a:rPr lang="zh-CN" altLang="en-US" sz="3600"/>
              <a:t> </a:t>
            </a:r>
            <a:r>
              <a:rPr lang="en-US" altLang="zh-CN" sz="3600"/>
              <a:t>Let’s play</a:t>
            </a:r>
            <a:endParaRPr lang="zh-CN" altLang="en-US" sz="360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9425" y="1951038"/>
            <a:ext cx="5575300" cy="38957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5553075" y="927100"/>
            <a:ext cx="30257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	</a:t>
            </a:r>
            <a:endParaRPr lang="zh-CN" altLang="en-US" sz="3200"/>
          </a:p>
          <a:p>
            <a:pPr eaLnBrk="1" hangingPunct="1"/>
            <a:endParaRPr lang="zh-CN" altLang="en-US" sz="3200">
              <a:solidFill>
                <a:srgbClr val="00B050"/>
              </a:solidFill>
            </a:endParaRPr>
          </a:p>
        </p:txBody>
      </p:sp>
      <p:sp>
        <p:nvSpPr>
          <p:cNvPr id="6147" name="矩形 4"/>
          <p:cNvSpPr>
            <a:spLocks noChangeArrowheads="1"/>
          </p:cNvSpPr>
          <p:nvPr/>
        </p:nvSpPr>
        <p:spPr bwMode="auto">
          <a:xfrm>
            <a:off x="2217738" y="566738"/>
            <a:ext cx="4895850" cy="6477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Part B </a:t>
            </a:r>
            <a:r>
              <a:rPr lang="en-US" altLang="zh-CN" sz="3600" dirty="0">
                <a:hlinkClick r:id="rId2" action="ppaction://hlinkfile"/>
              </a:rPr>
              <a:t>Let’s learn more</a:t>
            </a:r>
            <a:endParaRPr lang="zh-CN" altLang="en-US" sz="3600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11263"/>
            <a:ext cx="4176713" cy="5646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19563" y="1385888"/>
            <a:ext cx="4591050" cy="5324475"/>
          </a:xfrm>
          <a:prstGeom prst="rect">
            <a:avLst/>
          </a:prstGeom>
          <a:noFill/>
          <a:ln w="9525" cmpd="sng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371475" eaLnBrk="0" hangingPunct="0">
              <a:defRPr/>
            </a:pPr>
            <a:r>
              <a:rPr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Look at the elephant.</a:t>
            </a:r>
          </a:p>
          <a:p>
            <a:pPr indent="371475" eaLnBrk="0" hangingPunct="0">
              <a:defRPr/>
            </a:pPr>
            <a:r>
              <a:rPr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看这只大象。</a:t>
            </a:r>
            <a:endParaRPr lang="zh-CN" altLang="en-US" sz="2800" dirty="0">
              <a:latin typeface="+mn-lt"/>
              <a:ea typeface="宋体" panose="02010600030101010101" pitchFamily="2" charset="-122"/>
            </a:endParaRPr>
          </a:p>
          <a:p>
            <a:pPr indent="371475" eaLnBrk="0" hangingPunct="0">
              <a:defRPr/>
            </a:pPr>
            <a:r>
              <a:rPr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How big it is! </a:t>
            </a:r>
          </a:p>
          <a:p>
            <a:pPr indent="371475" eaLnBrk="0" hangingPunct="0">
              <a:defRPr/>
            </a:pPr>
            <a:r>
              <a:rPr lang="zh-CN" altLang="en-US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它好大呀！</a:t>
            </a:r>
            <a:endParaRPr lang="zh-CN" altLang="en-US" sz="2800" dirty="0">
              <a:latin typeface="+mn-lt"/>
              <a:ea typeface="宋体" panose="02010600030101010101" pitchFamily="2" charset="-122"/>
            </a:endParaRPr>
          </a:p>
          <a:p>
            <a:pPr indent="371475" eaLnBrk="0" hangingPunct="0">
              <a:defRPr/>
            </a:pPr>
            <a:r>
              <a:rPr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It has a long nose and    	big ears. </a:t>
            </a:r>
          </a:p>
          <a:p>
            <a:pPr indent="371475" eaLnBrk="0" hangingPunct="0">
              <a:defRPr/>
            </a:pPr>
            <a:r>
              <a:rPr lang="zh-CN" altLang="en-US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它有只长长的鼻子和大大</a:t>
            </a:r>
            <a:r>
              <a:rPr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的耳朵。</a:t>
            </a:r>
            <a:endParaRPr lang="zh-CN" altLang="en-US" sz="2800" dirty="0">
              <a:latin typeface="+mn-lt"/>
              <a:ea typeface="宋体" panose="02010600030101010101" pitchFamily="2" charset="-122"/>
            </a:endParaRPr>
          </a:p>
          <a:p>
            <a:pPr indent="371475" eaLnBrk="0" hangingPunct="0">
              <a:defRPr/>
            </a:pPr>
            <a:r>
              <a:rPr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What does it like, dad? </a:t>
            </a:r>
          </a:p>
          <a:p>
            <a:pPr indent="371475" eaLnBrk="0" hangingPunct="0">
              <a:defRPr/>
            </a:pPr>
            <a:r>
              <a:rPr lang="zh-CN" altLang="en-US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爸爸，它喜欢什么？</a:t>
            </a:r>
          </a:p>
          <a:p>
            <a:pPr indent="371475" eaLnBrk="0" hangingPunct="0">
              <a:defRPr/>
            </a:pPr>
            <a:r>
              <a:rPr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likes</a:t>
            </a:r>
            <a:r>
              <a:rPr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 grass. </a:t>
            </a:r>
          </a:p>
          <a:p>
            <a:pPr indent="371475" eaLnBrk="0" hangingPunct="0">
              <a:defRPr/>
            </a:pPr>
            <a:r>
              <a:rPr lang="zh-CN" altLang="en-US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它喜欢吃草。</a:t>
            </a:r>
            <a:r>
              <a:rPr lang="zh-CN" altLang="en-US" sz="2800" dirty="0">
                <a:latin typeface="+mn-lt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5553075" y="927100"/>
            <a:ext cx="30257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	</a:t>
            </a:r>
            <a:endParaRPr lang="zh-CN" altLang="en-US" sz="3200"/>
          </a:p>
          <a:p>
            <a:pPr eaLnBrk="1" hangingPunct="1"/>
            <a:endParaRPr lang="zh-CN" altLang="en-US" sz="3200">
              <a:solidFill>
                <a:srgbClr val="00B050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630363" y="1999387"/>
            <a:ext cx="6005512" cy="1754326"/>
          </a:xfrm>
          <a:prstGeom prst="rect">
            <a:avLst/>
          </a:prstGeom>
          <a:noFill/>
          <a:ln w="9525" cmpd="sng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为动物“它”第三人称，后跟动词单数形式</a:t>
            </a: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+s</a:t>
            </a:r>
          </a:p>
          <a:p>
            <a:pPr eaLnBrk="0" hangingPunct="0"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例如</a:t>
            </a:r>
            <a:r>
              <a:rPr lang="zh-CN" altLang="en-US" sz="36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It likes grass</a:t>
            </a:r>
            <a:r>
              <a:rPr lang="en-US" altLang="zh-CN" sz="3600" dirty="0" smtClean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US" altLang="zh-CN" sz="3600" dirty="0">
              <a:latin typeface="+mn-lt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全屏显示(4:3)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华文细黑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2009-10-02T06:06:00Z</dcterms:created>
  <dcterms:modified xsi:type="dcterms:W3CDTF">2023-01-16T13:34:33Z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D673040E8742445B8C5A22121687856B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