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93" r:id="rId3"/>
    <p:sldId id="278" r:id="rId4"/>
    <p:sldId id="257" r:id="rId5"/>
    <p:sldId id="276" r:id="rId6"/>
    <p:sldId id="265" r:id="rId7"/>
    <p:sldId id="279" r:id="rId8"/>
    <p:sldId id="294" r:id="rId9"/>
    <p:sldId id="290" r:id="rId10"/>
    <p:sldId id="289" r:id="rId11"/>
    <p:sldId id="291" r:id="rId12"/>
    <p:sldId id="260" r:id="rId13"/>
    <p:sldId id="282" r:id="rId14"/>
    <p:sldId id="264" r:id="rId15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FFFFFE"/>
    <a:srgbClr val="000099"/>
    <a:srgbClr val="E4A8DE"/>
    <a:srgbClr val="0000FF"/>
    <a:srgbClr val="FF00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04" autoAdjust="0"/>
    <p:restoredTop sz="94660"/>
  </p:normalViewPr>
  <p:slideViewPr>
    <p:cSldViewPr snapToGrid="0" snapToObjects="1">
      <p:cViewPr varScale="1">
        <p:scale>
          <a:sx n="116" d="100"/>
          <a:sy n="116" d="100"/>
        </p:scale>
        <p:origin x="-612" y="-96"/>
      </p:cViewPr>
      <p:guideLst>
        <p:guide orient="horz" pos="2160"/>
        <p:guide pos="2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9975CDB-7CC1-4B23-A4A1-5F05F2062CBE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B8C91423-5D80-4C30-A79A-28445F7857BA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4340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DC2535C1-FA69-4E84-8DA7-C972B583CA85}" type="slidenum">
              <a:rPr lang="zh-CN" altLang="en-US" sz="1200" b="1">
                <a:latin typeface="Calibri" panose="020F0502020204030204" pitchFamily="34" charset="0"/>
                <a:ea typeface="黑体" panose="02010609060101010101" pitchFamily="2" charset="-122"/>
              </a:rPr>
              <a:t>2</a:t>
            </a:fld>
            <a:endParaRPr lang="zh-CN" altLang="en-US" sz="1200" b="1">
              <a:latin typeface="Calibri" panose="020F0502020204030204" pitchFamily="34" charset="0"/>
              <a:ea typeface="黑体" panose="0201060906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4F88EE-2734-4C23-A749-2DF4318E709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CAEB3-999D-4A81-8826-28EC4D63A8E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B5AC0E-123F-4D6D-83B6-F4117F081EE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A33210-45E9-4894-AFD3-24F695724BC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5B174-5DE2-4525-8B05-9F0CCA6D71EE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9A02A3-EA29-4079-809E-0B57A8C15A0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50733C-7D5B-4CB5-B814-A5FEBF77C79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EFE533-0CA6-4B3B-8C05-3353F6A6CC6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477260-4C55-4172-ADFC-46D71C17D0A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EE4C27-4245-46D2-A8A1-76A09DC18D6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67F5E9-37E1-4A14-B94A-A322C840D45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首页绿色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89AF9A-0BF5-4A9F-BAB8-189AD147D0E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 descr="无logo绿色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6501715" y="49428"/>
            <a:ext cx="1727886" cy="523220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学习目标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2459EE-386E-4269-9EFD-B9EC78BF754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 descr="无logo绿色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6501715" y="49428"/>
            <a:ext cx="1727886" cy="523220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合作探究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4C5C26-00E7-406D-8A58-903F807613F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 descr="无logo绿色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6501715" y="49428"/>
            <a:ext cx="1727886" cy="522905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知识讲解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56FDDC-1045-468B-8172-56B0AC12F6E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 descr="无logo绿色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6501715" y="49428"/>
            <a:ext cx="1727886" cy="522905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例题演示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CD435A-2A60-4FF8-AA06-E104F2F53C4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 descr="无logo绿色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6501715" y="49428"/>
            <a:ext cx="1727886" cy="522905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分层练习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2FBE53-5329-4892-BFAD-76CF68A325F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 descr="无logo绿色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6501715" y="49428"/>
            <a:ext cx="1727886" cy="522905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课堂小结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191DD-4036-4393-A70A-8159821C00D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 descr="无logo绿色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33EAF0-FB02-4ED3-87F5-7D52E86DF2F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ea typeface="黑体" panose="02010609060101010101" pitchFamily="2" charset="-122"/>
              </a:defRPr>
            </a:lvl1pPr>
          </a:lstStyle>
          <a:p>
            <a:fld id="{22544A8B-1DEA-40C7-91D3-AEE219D6DAB0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黑体" panose="02010609060101010101" pitchFamily="2" charset="-122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anose="0201060906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anose="0201060906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anose="0201060906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anose="0201060906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黑体" panose="02010609060101010101" pitchFamily="2" charset="-122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黑体" panose="02010609060101010101" pitchFamily="2" charset="-122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黑体" panose="02010609060101010101" pitchFamily="2" charset="-122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黑体" panose="02010609060101010101" pitchFamily="2" charset="-122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黑体" panose="0201060906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2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54" y="1628800"/>
            <a:ext cx="9142445" cy="216024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zh-CN" altLang="en-US" sz="45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5.1</a:t>
            </a:r>
            <a:r>
              <a:rPr lang="en-US" altLang="zh-CN" sz="45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45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函数与它的表示法</a:t>
            </a:r>
            <a:r>
              <a:rPr lang="en-US" altLang="zh-CN" sz="45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45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4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4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4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课时</a:t>
            </a:r>
            <a:endParaRPr lang="zh-CN" altLang="en-US" sz="45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5733256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WordArt 2"/>
          <p:cNvSpPr>
            <a:spLocks noChangeArrowheads="1" noChangeShapeType="1"/>
          </p:cNvSpPr>
          <p:nvPr/>
        </p:nvSpPr>
        <p:spPr bwMode="auto">
          <a:xfrm>
            <a:off x="685800" y="885825"/>
            <a:ext cx="1828800" cy="520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1">
                    <a:srgbClr val="C0C0C0">
                      <a:alpha val="78998"/>
                    </a:srgbClr>
                  </a:prst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小试牛刀</a:t>
            </a:r>
          </a:p>
        </p:txBody>
      </p:sp>
      <p:grpSp>
        <p:nvGrpSpPr>
          <p:cNvPr id="22531" name="Group 3"/>
          <p:cNvGrpSpPr/>
          <p:nvPr/>
        </p:nvGrpSpPr>
        <p:grpSpPr bwMode="auto">
          <a:xfrm>
            <a:off x="685800" y="1712913"/>
            <a:ext cx="7553325" cy="1800225"/>
            <a:chOff x="0" y="128"/>
            <a:chExt cx="11897" cy="2835"/>
          </a:xfrm>
        </p:grpSpPr>
        <p:sp>
          <p:nvSpPr>
            <p:cNvPr id="22533" name="Text Box 4"/>
            <p:cNvSpPr txBox="1">
              <a:spLocks noChangeArrowheads="1"/>
            </p:cNvSpPr>
            <p:nvPr/>
          </p:nvSpPr>
          <p:spPr bwMode="auto">
            <a:xfrm>
              <a:off x="0" y="492"/>
              <a:ext cx="11897" cy="2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5pPr>
              <a:lvl6pPr fontAlgn="base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6pPr>
              <a:lvl7pPr fontAlgn="base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7pPr>
              <a:lvl8pPr fontAlgn="base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8pPr>
              <a:lvl9pPr fontAlgn="base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400">
                  <a:latin typeface="Arial" panose="020B0604020202020204" pitchFamily="34" charset="0"/>
                </a:rPr>
                <a:t>1.若分段函数</a:t>
              </a:r>
            </a:p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latin typeface="Arial" panose="020B0604020202020204" pitchFamily="34" charset="0"/>
              </a:endParaRPr>
            </a:p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latin typeface="Arial" panose="020B0604020202020204" pitchFamily="34" charset="0"/>
              </a:endParaRPr>
            </a:p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400">
                  <a:latin typeface="Arial" panose="020B0604020202020204" pitchFamily="34" charset="0"/>
                </a:rPr>
                <a:t>（1）当            时，  求y的值；(2)当y=8时，求x的值.</a:t>
              </a:r>
            </a:p>
          </p:txBody>
        </p:sp>
        <p:graphicFrame>
          <p:nvGraphicFramePr>
            <p:cNvPr id="22534" name="Object 5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2925" y="128"/>
            <a:ext cx="4125" cy="14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44" r:id="rId3" imgW="1283970" imgH="482600" progId="">
                    <p:embed/>
                  </p:oleObj>
                </mc:Choice>
                <mc:Fallback>
                  <p:oleObj r:id="rId3" imgW="1283970" imgH="482600" progId="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5" y="128"/>
                          <a:ext cx="4125" cy="14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535" name="Object 6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1785" y="2243"/>
            <a:ext cx="1698" cy="6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45" r:id="rId5" imgW="432435" imgH="177800" progId="">
                    <p:embed/>
                  </p:oleObj>
                </mc:Choice>
                <mc:Fallback>
                  <p:oleObj r:id="rId5" imgW="432435" imgH="177800" progId="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85" y="2243"/>
                          <a:ext cx="1698" cy="6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532" name="Text Box 7"/>
          <p:cNvSpPr txBox="1">
            <a:spLocks noChangeArrowheads="1"/>
          </p:cNvSpPr>
          <p:nvPr/>
        </p:nvSpPr>
        <p:spPr bwMode="auto">
          <a:xfrm>
            <a:off x="685800" y="4027488"/>
            <a:ext cx="793273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5pPr>
            <a:lvl6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6pPr>
            <a:lvl7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7pPr>
            <a:lvl8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8pPr>
            <a:lvl9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>
                <a:latin typeface="Arial" panose="020B0604020202020204" pitchFamily="34" charset="0"/>
              </a:rPr>
              <a:t>2.在国内投寄外埠平信，每封信不超过20付邮资80分，超过20不超过40付邮资160分，超过40不超过60付邮资240分，以此类推，每封的信应付多少邮资（单位：分）？写出函数表达式.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3"/>
          <p:cNvGrpSpPr/>
          <p:nvPr/>
        </p:nvGrpSpPr>
        <p:grpSpPr bwMode="auto">
          <a:xfrm>
            <a:off x="641350" y="1036638"/>
            <a:ext cx="8361363" cy="2652712"/>
            <a:chOff x="0" y="0"/>
            <a:chExt cx="13167" cy="4176"/>
          </a:xfrm>
        </p:grpSpPr>
        <p:sp>
          <p:nvSpPr>
            <p:cNvPr id="23558" name="Text Box 4"/>
            <p:cNvSpPr txBox="1">
              <a:spLocks noChangeArrowheads="1"/>
            </p:cNvSpPr>
            <p:nvPr/>
          </p:nvSpPr>
          <p:spPr bwMode="auto">
            <a:xfrm>
              <a:off x="0" y="0"/>
              <a:ext cx="13167" cy="4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5pPr>
              <a:lvl6pPr fontAlgn="base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6pPr>
              <a:lvl7pPr fontAlgn="base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7pPr>
              <a:lvl8pPr fontAlgn="base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8pPr>
              <a:lvl9pPr fontAlgn="base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400">
                  <a:latin typeface="Arial" panose="020B0604020202020204" pitchFamily="34" charset="0"/>
                </a:rPr>
                <a:t>3.某城市自来水收费实行阶梯水价，收费标准如下表所示:</a:t>
              </a:r>
            </a:p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latin typeface="Arial" panose="020B0604020202020204" pitchFamily="34" charset="0"/>
              </a:endParaRPr>
            </a:p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latin typeface="Arial" panose="020B0604020202020204" pitchFamily="34" charset="0"/>
              </a:endParaRPr>
            </a:p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latin typeface="Arial" panose="020B0604020202020204" pitchFamily="34" charset="0"/>
              </a:endParaRPr>
            </a:p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400">
                <a:latin typeface="Arial" panose="020B0604020202020204" pitchFamily="34" charset="0"/>
              </a:endParaRPr>
            </a:p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400">
                  <a:latin typeface="Arial" panose="020B0604020202020204" pitchFamily="34" charset="0"/>
                </a:rPr>
                <a:t>(1)y是x的函数吗？若是请写出该函数解析式？</a:t>
              </a:r>
            </a:p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400">
                  <a:latin typeface="Arial" panose="020B0604020202020204" pitchFamily="34" charset="0"/>
                </a:rPr>
                <a:t>(2)分别求当x=10,16,20时的函数值．</a:t>
              </a:r>
            </a:p>
          </p:txBody>
        </p:sp>
        <p:graphicFrame>
          <p:nvGraphicFramePr>
            <p:cNvPr id="23559" name="Object 5"/>
            <p:cNvGraphicFramePr/>
            <p:nvPr/>
          </p:nvGraphicFramePr>
          <p:xfrm>
            <a:off x="1174" y="906"/>
            <a:ext cx="10429" cy="16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68" r:id="rId3" imgW="4086225" imgH="447675" progId="PBrush">
                    <p:embed/>
                  </p:oleObj>
                </mc:Choice>
                <mc:Fallback>
                  <p:oleObj r:id="rId3" imgW="4086225" imgH="447675" progId="PBrush">
                    <p:embed/>
                    <p:pic>
                      <p:nvPicPr>
                        <p:cNvPr id="0" name="Object 5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74" y="906"/>
                          <a:ext cx="10429" cy="16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318" name="Group 6"/>
          <p:cNvGrpSpPr/>
          <p:nvPr/>
        </p:nvGrpSpPr>
        <p:grpSpPr bwMode="auto">
          <a:xfrm>
            <a:off x="828675" y="3925888"/>
            <a:ext cx="7024688" cy="2038350"/>
            <a:chOff x="0" y="0"/>
            <a:chExt cx="11062" cy="3209"/>
          </a:xfrm>
        </p:grpSpPr>
        <p:graphicFrame>
          <p:nvGraphicFramePr>
            <p:cNvPr id="23556" name="Object 7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2122" y="1051"/>
            <a:ext cx="8940" cy="21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69" r:id="rId5" imgW="2946400" imgH="711200" progId="">
                    <p:embed/>
                  </p:oleObj>
                </mc:Choice>
                <mc:Fallback>
                  <p:oleObj r:id="rId5" imgW="2946400" imgH="711200" progId="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22" y="1051"/>
                          <a:ext cx="8940" cy="21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557" name="Text Box 8"/>
            <p:cNvSpPr txBox="1">
              <a:spLocks noChangeArrowheads="1"/>
            </p:cNvSpPr>
            <p:nvPr/>
          </p:nvSpPr>
          <p:spPr bwMode="auto">
            <a:xfrm>
              <a:off x="0" y="0"/>
              <a:ext cx="5969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5pPr>
              <a:lvl6pPr fontAlgn="base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6pPr>
              <a:lvl7pPr fontAlgn="base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7pPr>
              <a:lvl8pPr fontAlgn="base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8pPr>
              <a:lvl9pPr fontAlgn="base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800">
                  <a:solidFill>
                    <a:srgbClr val="FF0000"/>
                  </a:solidFill>
                  <a:latin typeface="Arial" panose="020B0604020202020204" pitchFamily="34" charset="0"/>
                </a:rPr>
                <a:t>答案：函数解析式为：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2"/>
          <p:cNvSpPr txBox="1">
            <a:spLocks noChangeArrowheads="1"/>
          </p:cNvSpPr>
          <p:nvPr/>
        </p:nvSpPr>
        <p:spPr bwMode="auto">
          <a:xfrm>
            <a:off x="273050" y="1563688"/>
            <a:ext cx="8748713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5pPr>
            <a:lvl6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6pPr>
            <a:lvl7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7pPr>
            <a:lvl8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8pPr>
            <a:lvl9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9pPr>
          </a:lstStyle>
          <a:p>
            <a:pPr eaLnBrk="1" hangingPunct="1"/>
            <a:r>
              <a:rPr lang="zh-CN" altLang="en-US" sz="2400" dirty="0">
                <a:latin typeface="Arial" panose="020B0604020202020204" pitchFamily="34" charset="0"/>
              </a:rPr>
              <a:t>天泉村服装厂今年前</a:t>
            </a:r>
            <a:r>
              <a:rPr lang="en-US" altLang="zh-CN" sz="2400" dirty="0">
                <a:latin typeface="Arial" panose="020B0604020202020204" pitchFamily="34" charset="0"/>
              </a:rPr>
              <a:t>5</a:t>
            </a:r>
            <a:r>
              <a:rPr lang="zh-CN" altLang="en-US" sz="2400" dirty="0">
                <a:latin typeface="Arial" panose="020B0604020202020204" pitchFamily="34" charset="0"/>
              </a:rPr>
              <a:t>个月中生产服装的总件数</a:t>
            </a:r>
            <a:r>
              <a:rPr lang="en-US" altLang="zh-CN" sz="2400" dirty="0">
                <a:latin typeface="Arial" panose="020B0604020202020204" pitchFamily="34" charset="0"/>
              </a:rPr>
              <a:t>s</a:t>
            </a:r>
            <a:r>
              <a:rPr lang="zh-CN" altLang="en-US" sz="2400" dirty="0">
                <a:latin typeface="Arial" panose="020B0604020202020204" pitchFamily="34" charset="0"/>
              </a:rPr>
              <a:t>（件）与时间</a:t>
            </a:r>
            <a:r>
              <a:rPr lang="en-US" altLang="zh-CN" sz="2400" dirty="0">
                <a:latin typeface="Arial" panose="020B0604020202020204" pitchFamily="34" charset="0"/>
              </a:rPr>
              <a:t>t</a:t>
            </a:r>
            <a:r>
              <a:rPr lang="zh-CN" altLang="en-US" sz="2400" dirty="0">
                <a:latin typeface="Arial" panose="020B0604020202020204" pitchFamily="34" charset="0"/>
              </a:rPr>
              <a:t>（月）的函数关系式如图所示，在下面的四个说法中，你能判断哪个是正确的吗？</a:t>
            </a:r>
            <a:endParaRPr lang="en-US" altLang="zh-CN" sz="2400" dirty="0">
              <a:latin typeface="Arial" panose="020B0604020202020204" pitchFamily="34" charset="0"/>
            </a:endParaRPr>
          </a:p>
          <a:p>
            <a:pPr eaLnBrk="1" hangingPunct="1"/>
            <a:r>
              <a:rPr lang="zh-CN" altLang="en-US" sz="2400" dirty="0">
                <a:latin typeface="Arial" panose="020B0604020202020204" pitchFamily="34" charset="0"/>
              </a:rPr>
              <a:t>（</a:t>
            </a:r>
            <a:r>
              <a:rPr lang="en-US" altLang="zh-CN" sz="2400" dirty="0">
                <a:latin typeface="Arial" panose="020B0604020202020204" pitchFamily="34" charset="0"/>
              </a:rPr>
              <a:t>A</a:t>
            </a:r>
            <a:r>
              <a:rPr lang="zh-CN" altLang="en-US" sz="2400" dirty="0">
                <a:latin typeface="Arial" panose="020B0604020202020204" pitchFamily="34" charset="0"/>
              </a:rPr>
              <a:t>）</a:t>
            </a:r>
            <a:r>
              <a:rPr lang="en-US" altLang="zh-CN" sz="2400" dirty="0">
                <a:latin typeface="Arial" panose="020B0604020202020204" pitchFamily="34" charset="0"/>
              </a:rPr>
              <a:t>1</a:t>
            </a:r>
            <a:r>
              <a:rPr lang="zh-CN" altLang="en-US" sz="2400" dirty="0">
                <a:latin typeface="Arial" panose="020B0604020202020204" pitchFamily="34" charset="0"/>
              </a:rPr>
              <a:t>月至</a:t>
            </a:r>
            <a:r>
              <a:rPr lang="en-US" altLang="zh-CN" sz="2400" dirty="0">
                <a:latin typeface="Arial" panose="020B0604020202020204" pitchFamily="34" charset="0"/>
              </a:rPr>
              <a:t>3</a:t>
            </a:r>
            <a:r>
              <a:rPr lang="zh-CN" altLang="en-US" sz="2400" dirty="0">
                <a:latin typeface="Arial" panose="020B0604020202020204" pitchFamily="34" charset="0"/>
              </a:rPr>
              <a:t>月每月生产总件数逐月增加，</a:t>
            </a:r>
            <a:r>
              <a:rPr lang="en-US" altLang="zh-CN" sz="2400" dirty="0">
                <a:latin typeface="Arial" panose="020B0604020202020204" pitchFamily="34" charset="0"/>
              </a:rPr>
              <a:t>4</a:t>
            </a:r>
            <a:r>
              <a:rPr lang="zh-CN" altLang="en-US" sz="2400" dirty="0">
                <a:latin typeface="Arial" panose="020B0604020202020204" pitchFamily="34" charset="0"/>
              </a:rPr>
              <a:t>，</a:t>
            </a:r>
            <a:r>
              <a:rPr lang="en-US" altLang="zh-CN" sz="2400" dirty="0">
                <a:latin typeface="Arial" panose="020B0604020202020204" pitchFamily="34" charset="0"/>
              </a:rPr>
              <a:t>5</a:t>
            </a:r>
            <a:r>
              <a:rPr lang="zh-CN" altLang="en-US" sz="2400" dirty="0">
                <a:latin typeface="Arial" panose="020B0604020202020204" pitchFamily="34" charset="0"/>
              </a:rPr>
              <a:t>两月每月生产总件数逐月减少。</a:t>
            </a:r>
            <a:endParaRPr lang="en-US" altLang="zh-CN" sz="2400" dirty="0">
              <a:latin typeface="Arial" panose="020B0604020202020204" pitchFamily="34" charset="0"/>
            </a:endParaRPr>
          </a:p>
          <a:p>
            <a:pPr eaLnBrk="1" hangingPunct="1"/>
            <a:r>
              <a:rPr lang="zh-CN" altLang="en-US" sz="2400" dirty="0">
                <a:latin typeface="Arial" panose="020B0604020202020204" pitchFamily="34" charset="0"/>
              </a:rPr>
              <a:t>（</a:t>
            </a:r>
            <a:r>
              <a:rPr lang="en-US" altLang="zh-CN" sz="2400" dirty="0">
                <a:latin typeface="Arial" panose="020B0604020202020204" pitchFamily="34" charset="0"/>
              </a:rPr>
              <a:t>B</a:t>
            </a:r>
            <a:r>
              <a:rPr lang="zh-CN" altLang="en-US" sz="2400" dirty="0">
                <a:latin typeface="Arial" panose="020B0604020202020204" pitchFamily="34" charset="0"/>
              </a:rPr>
              <a:t>）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</a:rPr>
              <a:t> 1</a:t>
            </a:r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月至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月每月生产总件数逐月增加，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，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两月停产。</a:t>
            </a:r>
            <a:endParaRPr lang="en-US" altLang="zh-CN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（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</a:rPr>
              <a:t>C</a:t>
            </a:r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）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</a:rPr>
              <a:t> 1</a:t>
            </a:r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月至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月每月生产总件数逐月增加，</a:t>
            </a:r>
            <a:endParaRPr lang="en-US" altLang="zh-CN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，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两月每月生产总件数与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月持平。</a:t>
            </a:r>
            <a:endParaRPr lang="en-US" altLang="zh-CN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（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</a:rPr>
              <a:t>D</a:t>
            </a:r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）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</a:rPr>
              <a:t> 1</a:t>
            </a:r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月至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月每月生产总件数不变，</a:t>
            </a:r>
            <a:endParaRPr lang="en-US" altLang="zh-CN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</a:rPr>
              <a:t> 4</a:t>
            </a:r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，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两月停产。</a:t>
            </a:r>
            <a:endParaRPr lang="zh-CN" altLang="en-US" sz="2400" dirty="0">
              <a:latin typeface="Arial" panose="020B0604020202020204" pitchFamily="34" charset="0"/>
            </a:endParaRPr>
          </a:p>
        </p:txBody>
      </p:sp>
      <p:grpSp>
        <p:nvGrpSpPr>
          <p:cNvPr id="24579" name="组合 4117"/>
          <p:cNvGrpSpPr/>
          <p:nvPr/>
        </p:nvGrpSpPr>
        <p:grpSpPr bwMode="auto">
          <a:xfrm>
            <a:off x="6026150" y="4060825"/>
            <a:ext cx="2873375" cy="2371725"/>
            <a:chOff x="6084168" y="4293096"/>
            <a:chExt cx="2873400" cy="2370870"/>
          </a:xfrm>
        </p:grpSpPr>
        <p:cxnSp>
          <p:nvCxnSpPr>
            <p:cNvPr id="24581" name="直接连接符 27"/>
            <p:cNvCxnSpPr>
              <a:cxnSpLocks noChangeShapeType="1"/>
            </p:cNvCxnSpPr>
            <p:nvPr/>
          </p:nvCxnSpPr>
          <p:spPr bwMode="auto">
            <a:xfrm>
              <a:off x="6660232" y="6165304"/>
              <a:ext cx="0" cy="72008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582" name="直接连接符 30"/>
            <p:cNvCxnSpPr>
              <a:cxnSpLocks noChangeShapeType="1"/>
            </p:cNvCxnSpPr>
            <p:nvPr/>
          </p:nvCxnSpPr>
          <p:spPr bwMode="auto">
            <a:xfrm>
              <a:off x="6948264" y="6165304"/>
              <a:ext cx="0" cy="72008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583" name="直接连接符 4106"/>
            <p:cNvCxnSpPr>
              <a:cxnSpLocks noChangeShapeType="1"/>
            </p:cNvCxnSpPr>
            <p:nvPr/>
          </p:nvCxnSpPr>
          <p:spPr bwMode="auto">
            <a:xfrm>
              <a:off x="7524328" y="6165304"/>
              <a:ext cx="0" cy="93326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24584" name="组合 4116"/>
            <p:cNvGrpSpPr/>
            <p:nvPr/>
          </p:nvGrpSpPr>
          <p:grpSpPr bwMode="auto">
            <a:xfrm>
              <a:off x="6084168" y="4293096"/>
              <a:ext cx="2873400" cy="2370870"/>
              <a:chOff x="6084168" y="4293096"/>
              <a:chExt cx="2873400" cy="2370870"/>
            </a:xfrm>
          </p:grpSpPr>
          <p:cxnSp>
            <p:nvCxnSpPr>
              <p:cNvPr id="24585" name="直接箭头连接符 4"/>
              <p:cNvCxnSpPr>
                <a:cxnSpLocks noChangeShapeType="1"/>
              </p:cNvCxnSpPr>
              <p:nvPr/>
            </p:nvCxnSpPr>
            <p:spPr bwMode="auto">
              <a:xfrm>
                <a:off x="6372200" y="6237312"/>
                <a:ext cx="2232248" cy="0"/>
              </a:xfrm>
              <a:prstGeom prst="straightConnector1">
                <a:avLst/>
              </a:prstGeom>
              <a:noFill/>
              <a:ln w="28575" algn="ctr">
                <a:solidFill>
                  <a:schemeClr val="tx1"/>
                </a:solidFill>
                <a:rou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4586" name="直接箭头连接符 11"/>
              <p:cNvCxnSpPr>
                <a:cxnSpLocks noChangeShapeType="1"/>
              </p:cNvCxnSpPr>
              <p:nvPr/>
            </p:nvCxnSpPr>
            <p:spPr bwMode="auto">
              <a:xfrm flipV="1">
                <a:off x="6372200" y="4581128"/>
                <a:ext cx="0" cy="1656184"/>
              </a:xfrm>
              <a:prstGeom prst="straightConnector1">
                <a:avLst/>
              </a:prstGeom>
              <a:noFill/>
              <a:ln w="19050" algn="ctr">
                <a:solidFill>
                  <a:schemeClr val="tx1"/>
                </a:solidFill>
                <a:rou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4587" name="TextBox 17"/>
              <p:cNvSpPr txBox="1">
                <a:spLocks noChangeArrowheads="1"/>
              </p:cNvSpPr>
              <p:nvPr/>
            </p:nvSpPr>
            <p:spPr bwMode="auto">
              <a:xfrm>
                <a:off x="6084168" y="6237312"/>
                <a:ext cx="28803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</a:defRPr>
                </a:lvl5pPr>
                <a:lvl6pPr fontAlgn="base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</a:defRPr>
                </a:lvl6pPr>
                <a:lvl7pPr fontAlgn="base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</a:defRPr>
                </a:lvl7pPr>
                <a:lvl8pPr fontAlgn="base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</a:defRPr>
                </a:lvl8pPr>
                <a:lvl9pPr fontAlgn="base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1800">
                    <a:latin typeface="Arial" panose="020B0604020202020204" pitchFamily="34" charset="0"/>
                  </a:rPr>
                  <a:t>o</a:t>
                </a:r>
                <a:endParaRPr lang="zh-C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4588" name="TextBox 18"/>
              <p:cNvSpPr txBox="1">
                <a:spLocks noChangeArrowheads="1"/>
              </p:cNvSpPr>
              <p:nvPr/>
            </p:nvSpPr>
            <p:spPr bwMode="auto">
              <a:xfrm>
                <a:off x="6084168" y="4293096"/>
                <a:ext cx="64807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</a:defRPr>
                </a:lvl5pPr>
                <a:lvl6pPr fontAlgn="base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</a:defRPr>
                </a:lvl6pPr>
                <a:lvl7pPr fontAlgn="base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</a:defRPr>
                </a:lvl7pPr>
                <a:lvl8pPr fontAlgn="base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</a:defRPr>
                </a:lvl8pPr>
                <a:lvl9pPr fontAlgn="base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1800">
                    <a:latin typeface="Arial" panose="020B0604020202020204" pitchFamily="34" charset="0"/>
                  </a:rPr>
                  <a:t>s/</a:t>
                </a:r>
                <a:r>
                  <a:rPr lang="zh-CN" altLang="en-US" sz="1800">
                    <a:latin typeface="Arial" panose="020B0604020202020204" pitchFamily="34" charset="0"/>
                  </a:rPr>
                  <a:t>件</a:t>
                </a:r>
              </a:p>
            </p:txBody>
          </p:sp>
          <p:sp>
            <p:nvSpPr>
              <p:cNvPr id="24589" name="TextBox 19"/>
              <p:cNvSpPr txBox="1">
                <a:spLocks noChangeArrowheads="1"/>
              </p:cNvSpPr>
              <p:nvPr/>
            </p:nvSpPr>
            <p:spPr bwMode="auto">
              <a:xfrm>
                <a:off x="8418016" y="6294634"/>
                <a:ext cx="53955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</a:defRPr>
                </a:lvl5pPr>
                <a:lvl6pPr fontAlgn="base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</a:defRPr>
                </a:lvl6pPr>
                <a:lvl7pPr fontAlgn="base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</a:defRPr>
                </a:lvl7pPr>
                <a:lvl8pPr fontAlgn="base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</a:defRPr>
                </a:lvl8pPr>
                <a:lvl9pPr fontAlgn="base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1800">
                    <a:latin typeface="Arial" panose="020B0604020202020204" pitchFamily="34" charset="0"/>
                  </a:rPr>
                  <a:t>t/</a:t>
                </a:r>
                <a:r>
                  <a:rPr lang="zh-CN" altLang="en-US" sz="1800">
                    <a:latin typeface="Arial" panose="020B0604020202020204" pitchFamily="34" charset="0"/>
                  </a:rPr>
                  <a:t>月</a:t>
                </a:r>
              </a:p>
            </p:txBody>
          </p:sp>
          <p:cxnSp>
            <p:nvCxnSpPr>
              <p:cNvPr id="24590" name="直接连接符 21"/>
              <p:cNvCxnSpPr>
                <a:cxnSpLocks noChangeShapeType="1"/>
              </p:cNvCxnSpPr>
              <p:nvPr/>
            </p:nvCxnSpPr>
            <p:spPr bwMode="auto">
              <a:xfrm flipV="1">
                <a:off x="6372200" y="5409220"/>
                <a:ext cx="864096" cy="828092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4591" name="直接连接符 23"/>
              <p:cNvCxnSpPr>
                <a:cxnSpLocks noChangeShapeType="1"/>
              </p:cNvCxnSpPr>
              <p:nvPr/>
            </p:nvCxnSpPr>
            <p:spPr bwMode="auto">
              <a:xfrm>
                <a:off x="7236296" y="5422351"/>
                <a:ext cx="576064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4592" name="直接连接符 4112"/>
              <p:cNvCxnSpPr>
                <a:cxnSpLocks noChangeShapeType="1"/>
              </p:cNvCxnSpPr>
              <p:nvPr/>
            </p:nvCxnSpPr>
            <p:spPr bwMode="auto">
              <a:xfrm>
                <a:off x="7236296" y="5422351"/>
                <a:ext cx="0" cy="814961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prstDash val="dash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4593" name="直接连接符 4114"/>
              <p:cNvCxnSpPr>
                <a:cxnSpLocks noChangeShapeType="1"/>
              </p:cNvCxnSpPr>
              <p:nvPr/>
            </p:nvCxnSpPr>
            <p:spPr bwMode="auto">
              <a:xfrm>
                <a:off x="7812360" y="5422351"/>
                <a:ext cx="0" cy="814961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prstDash val="dash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4594" name="TextBox 4115"/>
              <p:cNvSpPr txBox="1">
                <a:spLocks noChangeArrowheads="1"/>
              </p:cNvSpPr>
              <p:nvPr/>
            </p:nvSpPr>
            <p:spPr bwMode="auto">
              <a:xfrm>
                <a:off x="6516216" y="6266578"/>
                <a:ext cx="19018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</a:defRPr>
                </a:lvl5pPr>
                <a:lvl6pPr fontAlgn="base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</a:defRPr>
                </a:lvl6pPr>
                <a:lvl7pPr fontAlgn="base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</a:defRPr>
                </a:lvl7pPr>
                <a:lvl8pPr fontAlgn="base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</a:defRPr>
                </a:lvl8pPr>
                <a:lvl9pPr fontAlgn="base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黑体" panose="0201060906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1800">
                    <a:latin typeface="Arial" panose="020B0604020202020204" pitchFamily="34" charset="0"/>
                  </a:rPr>
                  <a:t>1   2  3   4   5</a:t>
                </a:r>
                <a:endParaRPr lang="zh-CN" altLang="en-US" sz="180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24580" name="WordArt 2"/>
          <p:cNvSpPr>
            <a:spLocks noChangeArrowheads="1" noChangeShapeType="1"/>
          </p:cNvSpPr>
          <p:nvPr/>
        </p:nvSpPr>
        <p:spPr bwMode="auto">
          <a:xfrm>
            <a:off x="685800" y="885825"/>
            <a:ext cx="1828800" cy="520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1">
                    <a:srgbClr val="C0C0C0">
                      <a:alpha val="78998"/>
                    </a:srgbClr>
                  </a:prst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挑战自我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696913" y="1714500"/>
            <a:ext cx="8229600" cy="37258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zh-CN" altLang="en-US" sz="2800" smtClean="0">
                <a:solidFill>
                  <a:srgbClr val="FF0000"/>
                </a:solidFill>
                <a:ea typeface="黑体" panose="02010609060101010101" pitchFamily="2" charset="-122"/>
              </a:rPr>
              <a:t>解析：</a:t>
            </a:r>
            <a:r>
              <a:rPr lang="zh-CN" altLang="en-US" sz="2800" smtClean="0">
                <a:ea typeface="黑体" panose="02010609060101010101" pitchFamily="2" charset="-122"/>
              </a:rPr>
              <a:t>由图易得，生产服装总件数s与生产时间t之间的函数关系：</a:t>
            </a:r>
          </a:p>
          <a:p>
            <a:pPr marL="0" indent="0">
              <a:buFontTx/>
              <a:buNone/>
            </a:pPr>
            <a:endParaRPr lang="zh-CN" altLang="en-US" sz="2800" smtClean="0">
              <a:ea typeface="黑体" panose="02010609060101010101" pitchFamily="2" charset="-122"/>
            </a:endParaRPr>
          </a:p>
          <a:p>
            <a:pPr marL="0" indent="0">
              <a:buFontTx/>
              <a:buNone/>
            </a:pPr>
            <a:endParaRPr lang="zh-CN" altLang="en-US" sz="2800" smtClean="0">
              <a:ea typeface="黑体" panose="02010609060101010101" pitchFamily="2" charset="-122"/>
            </a:endParaRPr>
          </a:p>
          <a:p>
            <a:pPr marL="0" indent="0">
              <a:buFontTx/>
              <a:buNone/>
            </a:pPr>
            <a:endParaRPr lang="zh-CN" altLang="en-US" sz="2800" smtClean="0">
              <a:ea typeface="黑体" panose="02010609060101010101" pitchFamily="2" charset="-122"/>
            </a:endParaRPr>
          </a:p>
          <a:p>
            <a:pPr marL="0" indent="0">
              <a:buFontTx/>
              <a:buNone/>
            </a:pPr>
            <a:r>
              <a:rPr lang="zh-CN" altLang="en-US" sz="2800" smtClean="0">
                <a:ea typeface="黑体" panose="02010609060101010101" pitchFamily="2" charset="-122"/>
              </a:rPr>
              <a:t>显然，1--3月每月生产a件，4、5月份停产。</a:t>
            </a:r>
          </a:p>
          <a:p>
            <a:pPr marL="0" indent="0">
              <a:buFontTx/>
              <a:buNone/>
            </a:pPr>
            <a:r>
              <a:rPr lang="zh-CN" altLang="en-US" sz="2800" smtClean="0">
                <a:ea typeface="黑体" panose="02010609060101010101" pitchFamily="2" charset="-122"/>
              </a:rPr>
              <a:t>故：选</a:t>
            </a:r>
            <a:r>
              <a:rPr lang="zh-CN" altLang="en-US" sz="2800" smtClean="0">
                <a:solidFill>
                  <a:srgbClr val="FF0000"/>
                </a:solidFill>
                <a:ea typeface="黑体" panose="02010609060101010101" pitchFamily="2" charset="-122"/>
              </a:rPr>
              <a:t>（</a:t>
            </a:r>
            <a:r>
              <a:rPr lang="en-US" altLang="zh-CN" sz="2800" smtClean="0">
                <a:solidFill>
                  <a:srgbClr val="FF0000"/>
                </a:solidFill>
                <a:ea typeface="黑体" panose="02010609060101010101" pitchFamily="2" charset="-122"/>
              </a:rPr>
              <a:t>D</a:t>
            </a:r>
            <a:r>
              <a:rPr lang="zh-CN" altLang="en-US" sz="2800" smtClean="0">
                <a:solidFill>
                  <a:srgbClr val="FF0000"/>
                </a:solidFill>
                <a:ea typeface="黑体" panose="02010609060101010101" pitchFamily="2" charset="-122"/>
              </a:rPr>
              <a:t>）</a:t>
            </a:r>
          </a:p>
        </p:txBody>
      </p:sp>
      <p:graphicFrame>
        <p:nvGraphicFramePr>
          <p:cNvPr id="25603" name="Object 4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2301875" y="2808288"/>
          <a:ext cx="3502025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9" r:id="rId3" imgW="1106805" imgH="457835" progId="">
                  <p:embed/>
                </p:oleObj>
              </mc:Choice>
              <mc:Fallback>
                <p:oleObj r:id="rId3" imgW="1106805" imgH="457835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875" y="2808288"/>
                        <a:ext cx="3502025" cy="120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3"/>
          <p:cNvSpPr txBox="1">
            <a:spLocks noChangeArrowheads="1"/>
          </p:cNvSpPr>
          <p:nvPr/>
        </p:nvSpPr>
        <p:spPr bwMode="auto">
          <a:xfrm>
            <a:off x="581025" y="1255713"/>
            <a:ext cx="6254750" cy="103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5pPr>
            <a:lvl6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6pPr>
            <a:lvl7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7pPr>
            <a:lvl8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8pPr>
            <a:lvl9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9pPr>
          </a:lstStyle>
          <a:p>
            <a:pPr marL="342900" indent="-342900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800">
                <a:latin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pitchFamily="2" charset="-122"/>
                <a:sym typeface="Wingdings" panose="05000000000000000000" pitchFamily="2" charset="2"/>
              </a:rPr>
              <a:t>一、分段函数</a:t>
            </a:r>
          </a:p>
          <a:p>
            <a:pPr marL="342900" indent="-342900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800">
                <a:solidFill>
                  <a:srgbClr val="FF33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pitchFamily="2" charset="-122"/>
                <a:sym typeface="Wingdings" panose="05000000000000000000" pitchFamily="2" charset="2"/>
              </a:rPr>
              <a:t>二、分段函数的表示方法</a:t>
            </a:r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687388" y="2451100"/>
            <a:ext cx="7940675" cy="386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5pPr>
            <a:lvl6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6pPr>
            <a:lvl7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7pPr>
            <a:lvl8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8pPr>
            <a:lvl9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9pPr>
          </a:lstStyle>
          <a:p>
            <a:pPr marL="342900" indent="-342900" eaLnBrk="1" hangingPunct="1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zh-CN" alt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注意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：</a:t>
            </a:r>
            <a:endParaRPr lang="en-US" altLang="zh-CN" dirty="0">
              <a:solidFill>
                <a:srgbClr val="FF0000"/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marL="342900" indent="-342900" eaLnBrk="1" hangingPunct="1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zh-CN" altLang="en-US" sz="2800" dirty="0">
                <a:latin typeface="黑体" panose="02010609060101010101" pitchFamily="2" charset="-122"/>
                <a:sym typeface="Wingdings" panose="05000000000000000000" pitchFamily="2" charset="2"/>
              </a:rPr>
              <a:t>（1）分段函数是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2" charset="-122"/>
                <a:sym typeface="Wingdings" panose="05000000000000000000" pitchFamily="2" charset="2"/>
              </a:rPr>
              <a:t>一个</a:t>
            </a:r>
            <a:r>
              <a:rPr lang="zh-CN" altLang="en-US" sz="2800" dirty="0">
                <a:latin typeface="黑体" panose="02010609060101010101" pitchFamily="2" charset="-122"/>
                <a:sym typeface="Wingdings" panose="05000000000000000000" pitchFamily="2" charset="2"/>
              </a:rPr>
              <a:t>函数,不要把它误认为是“几个函数”；</a:t>
            </a:r>
          </a:p>
          <a:p>
            <a:pPr marL="342900" indent="-342900" eaLnBrk="1" hangingPunct="1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zh-CN" altLang="en-US" sz="2800" dirty="0">
                <a:latin typeface="黑体" panose="02010609060101010101" pitchFamily="2" charset="-122"/>
                <a:sym typeface="Wingdings" panose="05000000000000000000" pitchFamily="2" charset="2"/>
              </a:rPr>
              <a:t>（2）分段函数的自变量取值范围是各分段取值范围的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2" charset="-122"/>
                <a:sym typeface="Wingdings" panose="05000000000000000000" pitchFamily="2" charset="2"/>
              </a:rPr>
              <a:t>全体</a:t>
            </a:r>
            <a:r>
              <a:rPr lang="zh-CN" altLang="en-US" sz="2800" dirty="0">
                <a:latin typeface="黑体" panose="02010609060101010101" pitchFamily="2" charset="-122"/>
                <a:sym typeface="Wingdings" panose="05000000000000000000" pitchFamily="2" charset="2"/>
              </a:rPr>
              <a:t>；</a:t>
            </a:r>
          </a:p>
          <a:p>
            <a:pPr marL="342900" indent="-342900" eaLnBrk="1" hangingPunct="1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zh-CN" altLang="en-US" sz="2800" dirty="0">
                <a:latin typeface="黑体" panose="02010609060101010101" pitchFamily="2" charset="-122"/>
                <a:sym typeface="Wingdings" panose="05000000000000000000" pitchFamily="2" charset="2"/>
              </a:rPr>
              <a:t>（3）每段函数表达式自变量的取值范围之间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2" charset="-122"/>
                <a:sym typeface="Wingdings" panose="05000000000000000000" pitchFamily="2" charset="2"/>
              </a:rPr>
              <a:t>没有公共点</a:t>
            </a:r>
            <a:r>
              <a:rPr lang="zh-CN" altLang="en-US" sz="2800" dirty="0">
                <a:latin typeface="黑体" panose="02010609060101010101" pitchFamily="2" charset="-122"/>
                <a:sym typeface="Wingdings" panose="05000000000000000000" pitchFamily="2" charset="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任意多边形 17"/>
          <p:cNvSpPr/>
          <p:nvPr/>
        </p:nvSpPr>
        <p:spPr bwMode="auto">
          <a:xfrm>
            <a:off x="-1588" y="0"/>
            <a:ext cx="5437188" cy="6858000"/>
          </a:xfrm>
          <a:custGeom>
            <a:avLst/>
            <a:gdLst>
              <a:gd name="T0" fmla="*/ 0 w 5437991"/>
              <a:gd name="T1" fmla="*/ 0 h 6858000"/>
              <a:gd name="T2" fmla="*/ 5414775 w 5437991"/>
              <a:gd name="T3" fmla="*/ 0 h 6858000"/>
              <a:gd name="T4" fmla="*/ 1626159 w 5437991"/>
              <a:gd name="T5" fmla="*/ 6858000 h 6858000"/>
              <a:gd name="T6" fmla="*/ 0 w 5437991"/>
              <a:gd name="T7" fmla="*/ 6858000 h 6858000"/>
              <a:gd name="T8" fmla="*/ 0 w 5437991"/>
              <a:gd name="T9" fmla="*/ 0 h 6858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37991"/>
              <a:gd name="T16" fmla="*/ 0 h 6858000"/>
              <a:gd name="T17" fmla="*/ 5437991 w 5437991"/>
              <a:gd name="T18" fmla="*/ 6858000 h 6858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37991" h="6858000">
                <a:moveTo>
                  <a:pt x="0" y="0"/>
                </a:moveTo>
                <a:lnTo>
                  <a:pt x="5437991" y="0"/>
                </a:lnTo>
                <a:lnTo>
                  <a:pt x="163312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A1D7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3315" name="Text Box 20"/>
          <p:cNvSpPr txBox="1">
            <a:spLocks noChangeArrowheads="1"/>
          </p:cNvSpPr>
          <p:nvPr/>
        </p:nvSpPr>
        <p:spPr bwMode="auto">
          <a:xfrm>
            <a:off x="1306513" y="1206500"/>
            <a:ext cx="18113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5pPr>
            <a:lvl6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6pPr>
            <a:lvl7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7pPr>
            <a:lvl8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8pPr>
            <a:lvl9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9pPr>
          </a:lstStyle>
          <a:p>
            <a:pPr algn="dist" eaLnBrk="1" hangingPunct="1"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rgbClr val="FFFFF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Contents</a:t>
            </a:r>
          </a:p>
        </p:txBody>
      </p:sp>
      <p:sp>
        <p:nvSpPr>
          <p:cNvPr id="13316" name="文本框 20"/>
          <p:cNvSpPr txBox="1">
            <a:spLocks noChangeArrowheads="1"/>
          </p:cNvSpPr>
          <p:nvPr/>
        </p:nvSpPr>
        <p:spPr bwMode="auto">
          <a:xfrm>
            <a:off x="277813" y="828675"/>
            <a:ext cx="134778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5pPr>
            <a:lvl6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6pPr>
            <a:lvl7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7pPr>
            <a:lvl8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8pPr>
            <a:lvl9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4800">
                <a:solidFill>
                  <a:srgbClr val="FFFFF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目录</a:t>
            </a:r>
          </a:p>
        </p:txBody>
      </p:sp>
      <p:cxnSp>
        <p:nvCxnSpPr>
          <p:cNvPr id="13317" name="直接连接符 22"/>
          <p:cNvCxnSpPr>
            <a:cxnSpLocks noChangeShapeType="1"/>
          </p:cNvCxnSpPr>
          <p:nvPr/>
        </p:nvCxnSpPr>
        <p:spPr bwMode="auto">
          <a:xfrm>
            <a:off x="571500" y="1628775"/>
            <a:ext cx="2430463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18" name="直接连接符 24"/>
          <p:cNvCxnSpPr>
            <a:cxnSpLocks noChangeShapeType="1"/>
          </p:cNvCxnSpPr>
          <p:nvPr/>
        </p:nvCxnSpPr>
        <p:spPr bwMode="auto">
          <a:xfrm>
            <a:off x="1320800" y="534988"/>
            <a:ext cx="0" cy="2124075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19" name="椭圆 25"/>
          <p:cNvSpPr>
            <a:spLocks noChangeArrowheads="1"/>
          </p:cNvSpPr>
          <p:nvPr/>
        </p:nvSpPr>
        <p:spPr bwMode="auto">
          <a:xfrm>
            <a:off x="4271963" y="1060450"/>
            <a:ext cx="736600" cy="7350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13320" name="椭圆 28"/>
          <p:cNvSpPr>
            <a:spLocks noChangeArrowheads="1"/>
          </p:cNvSpPr>
          <p:nvPr/>
        </p:nvSpPr>
        <p:spPr bwMode="auto">
          <a:xfrm>
            <a:off x="3789363" y="1917700"/>
            <a:ext cx="736600" cy="7366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13321" name="椭圆 31"/>
          <p:cNvSpPr>
            <a:spLocks noChangeArrowheads="1"/>
          </p:cNvSpPr>
          <p:nvPr/>
        </p:nvSpPr>
        <p:spPr bwMode="auto">
          <a:xfrm>
            <a:off x="4325938" y="1112838"/>
            <a:ext cx="628650" cy="630237"/>
          </a:xfrm>
          <a:prstGeom prst="ellipse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Times New Roman" panose="02020603050405020304" pitchFamily="18" charset="0"/>
              </a:rPr>
              <a:t>01</a:t>
            </a:r>
          </a:p>
        </p:txBody>
      </p:sp>
      <p:sp>
        <p:nvSpPr>
          <p:cNvPr id="13322" name="椭圆 32"/>
          <p:cNvSpPr>
            <a:spLocks noChangeArrowheads="1"/>
          </p:cNvSpPr>
          <p:nvPr/>
        </p:nvSpPr>
        <p:spPr bwMode="auto">
          <a:xfrm>
            <a:off x="3841750" y="1971675"/>
            <a:ext cx="630238" cy="628650"/>
          </a:xfrm>
          <a:prstGeom prst="ellipse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Times New Roman" panose="02020603050405020304" pitchFamily="18" charset="0"/>
              </a:rPr>
              <a:t>02</a:t>
            </a:r>
          </a:p>
        </p:txBody>
      </p:sp>
      <p:grpSp>
        <p:nvGrpSpPr>
          <p:cNvPr id="13323" name="组合 23"/>
          <p:cNvGrpSpPr/>
          <p:nvPr/>
        </p:nvGrpSpPr>
        <p:grpSpPr bwMode="auto">
          <a:xfrm>
            <a:off x="3325813" y="2770188"/>
            <a:ext cx="735012" cy="736600"/>
            <a:chOff x="2986088" y="3314700"/>
            <a:chExt cx="735012" cy="736600"/>
          </a:xfrm>
        </p:grpSpPr>
        <p:sp>
          <p:nvSpPr>
            <p:cNvPr id="13339" name="椭圆 29"/>
            <p:cNvSpPr>
              <a:spLocks noChangeArrowheads="1"/>
            </p:cNvSpPr>
            <p:nvPr/>
          </p:nvSpPr>
          <p:spPr bwMode="auto">
            <a:xfrm>
              <a:off x="2986088" y="3314700"/>
              <a:ext cx="735012" cy="7366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Times New Roman" panose="02020603050405020304" pitchFamily="18" charset="0"/>
              </a:endParaRPr>
            </a:p>
          </p:txBody>
        </p:sp>
        <p:sp>
          <p:nvSpPr>
            <p:cNvPr id="13340" name="椭圆 33"/>
            <p:cNvSpPr>
              <a:spLocks noChangeArrowheads="1"/>
            </p:cNvSpPr>
            <p:nvPr/>
          </p:nvSpPr>
          <p:spPr bwMode="auto">
            <a:xfrm>
              <a:off x="3038475" y="3367088"/>
              <a:ext cx="630238" cy="63023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FFFFFF"/>
                  </a:solidFill>
                  <a:latin typeface="Times New Roman" panose="02020603050405020304" pitchFamily="18" charset="0"/>
                  <a:ea typeface="黑体" panose="02010609060101010101" pitchFamily="2" charset="-122"/>
                  <a:sym typeface="Times New Roman" panose="02020603050405020304" pitchFamily="18" charset="0"/>
                </a:rPr>
                <a:t>03</a:t>
              </a:r>
            </a:p>
          </p:txBody>
        </p:sp>
      </p:grpSp>
      <p:grpSp>
        <p:nvGrpSpPr>
          <p:cNvPr id="13324" name="组合 18"/>
          <p:cNvGrpSpPr/>
          <p:nvPr/>
        </p:nvGrpSpPr>
        <p:grpSpPr bwMode="auto">
          <a:xfrm>
            <a:off x="2852738" y="3663950"/>
            <a:ext cx="735012" cy="735013"/>
            <a:chOff x="2513013" y="4183063"/>
            <a:chExt cx="735012" cy="735012"/>
          </a:xfrm>
        </p:grpSpPr>
        <p:sp>
          <p:nvSpPr>
            <p:cNvPr id="13337" name="椭圆 30"/>
            <p:cNvSpPr>
              <a:spLocks noChangeArrowheads="1"/>
            </p:cNvSpPr>
            <p:nvPr/>
          </p:nvSpPr>
          <p:spPr bwMode="auto">
            <a:xfrm>
              <a:off x="2513013" y="4183063"/>
              <a:ext cx="735012" cy="7350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Times New Roman" panose="02020603050405020304" pitchFamily="18" charset="0"/>
              </a:endParaRPr>
            </a:p>
          </p:txBody>
        </p:sp>
        <p:sp>
          <p:nvSpPr>
            <p:cNvPr id="13338" name="椭圆 34"/>
            <p:cNvSpPr>
              <a:spLocks noChangeArrowheads="1"/>
            </p:cNvSpPr>
            <p:nvPr/>
          </p:nvSpPr>
          <p:spPr bwMode="auto">
            <a:xfrm>
              <a:off x="2565400" y="4227513"/>
              <a:ext cx="630238" cy="63023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FFFFFF"/>
                  </a:solidFill>
                  <a:latin typeface="Times New Roman" panose="02020603050405020304" pitchFamily="18" charset="0"/>
                  <a:ea typeface="黑体" panose="02010609060101010101" pitchFamily="2" charset="-122"/>
                  <a:sym typeface="Times New Roman" panose="02020603050405020304" pitchFamily="18" charset="0"/>
                </a:rPr>
                <a:t>04</a:t>
              </a:r>
            </a:p>
          </p:txBody>
        </p:sp>
      </p:grpSp>
      <p:sp>
        <p:nvSpPr>
          <p:cNvPr id="13325" name="文本框 35"/>
          <p:cNvSpPr txBox="1">
            <a:spLocks noChangeArrowheads="1"/>
          </p:cNvSpPr>
          <p:nvPr/>
        </p:nvSpPr>
        <p:spPr bwMode="auto">
          <a:xfrm>
            <a:off x="5008563" y="1243013"/>
            <a:ext cx="307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5pPr>
            <a:lvl6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6pPr>
            <a:lvl7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7pPr>
            <a:lvl8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8pPr>
            <a:lvl9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学习目标</a:t>
            </a:r>
          </a:p>
        </p:txBody>
      </p:sp>
      <p:sp>
        <p:nvSpPr>
          <p:cNvPr id="13326" name="文本框 36"/>
          <p:cNvSpPr txBox="1">
            <a:spLocks noChangeArrowheads="1"/>
          </p:cNvSpPr>
          <p:nvPr/>
        </p:nvSpPr>
        <p:spPr bwMode="auto">
          <a:xfrm>
            <a:off x="4557713" y="2082800"/>
            <a:ext cx="30749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5pPr>
            <a:lvl6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6pPr>
            <a:lvl7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7pPr>
            <a:lvl8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8pPr>
            <a:lvl9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合作探究</a:t>
            </a:r>
          </a:p>
        </p:txBody>
      </p:sp>
      <p:sp>
        <p:nvSpPr>
          <p:cNvPr id="13327" name="文本框 37"/>
          <p:cNvSpPr txBox="1">
            <a:spLocks noChangeArrowheads="1"/>
          </p:cNvSpPr>
          <p:nvPr/>
        </p:nvSpPr>
        <p:spPr bwMode="auto">
          <a:xfrm>
            <a:off x="3535363" y="3824288"/>
            <a:ext cx="307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5pPr>
            <a:lvl6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6pPr>
            <a:lvl7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7pPr>
            <a:lvl8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8pPr>
            <a:lvl9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例题演示</a:t>
            </a:r>
          </a:p>
        </p:txBody>
      </p:sp>
      <p:sp>
        <p:nvSpPr>
          <p:cNvPr id="13328" name="文本框 38"/>
          <p:cNvSpPr txBox="1">
            <a:spLocks noChangeArrowheads="1"/>
          </p:cNvSpPr>
          <p:nvPr/>
        </p:nvSpPr>
        <p:spPr bwMode="auto">
          <a:xfrm>
            <a:off x="3978275" y="2949575"/>
            <a:ext cx="307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5pPr>
            <a:lvl6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6pPr>
            <a:lvl7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7pPr>
            <a:lvl8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8pPr>
            <a:lvl9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知识讲解</a:t>
            </a:r>
          </a:p>
        </p:txBody>
      </p:sp>
      <p:grpSp>
        <p:nvGrpSpPr>
          <p:cNvPr id="13329" name="组合 19"/>
          <p:cNvGrpSpPr/>
          <p:nvPr/>
        </p:nvGrpSpPr>
        <p:grpSpPr bwMode="auto">
          <a:xfrm>
            <a:off x="2368550" y="4484688"/>
            <a:ext cx="735013" cy="735012"/>
            <a:chOff x="2513013" y="4183063"/>
            <a:chExt cx="735012" cy="735012"/>
          </a:xfrm>
        </p:grpSpPr>
        <p:sp>
          <p:nvSpPr>
            <p:cNvPr id="13335" name="椭圆 30"/>
            <p:cNvSpPr>
              <a:spLocks noChangeArrowheads="1"/>
            </p:cNvSpPr>
            <p:nvPr/>
          </p:nvSpPr>
          <p:spPr bwMode="auto">
            <a:xfrm>
              <a:off x="2513013" y="4183063"/>
              <a:ext cx="735012" cy="7350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Times New Roman" panose="02020603050405020304" pitchFamily="18" charset="0"/>
              </a:endParaRPr>
            </a:p>
          </p:txBody>
        </p:sp>
        <p:sp>
          <p:nvSpPr>
            <p:cNvPr id="13336" name="椭圆 34"/>
            <p:cNvSpPr>
              <a:spLocks noChangeArrowheads="1"/>
            </p:cNvSpPr>
            <p:nvPr/>
          </p:nvSpPr>
          <p:spPr bwMode="auto">
            <a:xfrm>
              <a:off x="2565400" y="4227513"/>
              <a:ext cx="630238" cy="63023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FFFFFF"/>
                  </a:solidFill>
                  <a:latin typeface="Times New Roman" panose="02020603050405020304" pitchFamily="18" charset="0"/>
                  <a:ea typeface="黑体" panose="02010609060101010101" pitchFamily="2" charset="-122"/>
                  <a:sym typeface="Times New Roman" panose="02020603050405020304" pitchFamily="18" charset="0"/>
                </a:rPr>
                <a:t>05</a:t>
              </a:r>
            </a:p>
          </p:txBody>
        </p:sp>
      </p:grpSp>
      <p:sp>
        <p:nvSpPr>
          <p:cNvPr id="13330" name="文本框 38"/>
          <p:cNvSpPr txBox="1">
            <a:spLocks noChangeArrowheads="1"/>
          </p:cNvSpPr>
          <p:nvPr/>
        </p:nvSpPr>
        <p:spPr bwMode="auto">
          <a:xfrm>
            <a:off x="2522538" y="5557838"/>
            <a:ext cx="307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5pPr>
            <a:lvl6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6pPr>
            <a:lvl7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7pPr>
            <a:lvl8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8pPr>
            <a:lvl9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课堂小结</a:t>
            </a:r>
          </a:p>
        </p:txBody>
      </p:sp>
      <p:sp>
        <p:nvSpPr>
          <p:cNvPr id="13331" name="文本框 37"/>
          <p:cNvSpPr txBox="1">
            <a:spLocks noChangeArrowheads="1"/>
          </p:cNvSpPr>
          <p:nvPr/>
        </p:nvSpPr>
        <p:spPr bwMode="auto">
          <a:xfrm>
            <a:off x="3081338" y="4656138"/>
            <a:ext cx="307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5pPr>
            <a:lvl6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6pPr>
            <a:lvl7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7pPr>
            <a:lvl8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8pPr>
            <a:lvl9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分层练习</a:t>
            </a:r>
          </a:p>
        </p:txBody>
      </p:sp>
      <p:grpSp>
        <p:nvGrpSpPr>
          <p:cNvPr id="13332" name="组合 19"/>
          <p:cNvGrpSpPr/>
          <p:nvPr/>
        </p:nvGrpSpPr>
        <p:grpSpPr bwMode="auto">
          <a:xfrm>
            <a:off x="1866900" y="5372100"/>
            <a:ext cx="735013" cy="735013"/>
            <a:chOff x="2513013" y="4183063"/>
            <a:chExt cx="735012" cy="735012"/>
          </a:xfrm>
        </p:grpSpPr>
        <p:sp>
          <p:nvSpPr>
            <p:cNvPr id="13333" name="椭圆 30"/>
            <p:cNvSpPr>
              <a:spLocks noChangeArrowheads="1"/>
            </p:cNvSpPr>
            <p:nvPr/>
          </p:nvSpPr>
          <p:spPr bwMode="auto">
            <a:xfrm>
              <a:off x="2513013" y="4183063"/>
              <a:ext cx="735012" cy="7350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Times New Roman" panose="02020603050405020304" pitchFamily="18" charset="0"/>
              </a:endParaRPr>
            </a:p>
          </p:txBody>
        </p:sp>
        <p:sp>
          <p:nvSpPr>
            <p:cNvPr id="13334" name="椭圆 34"/>
            <p:cNvSpPr>
              <a:spLocks noChangeArrowheads="1"/>
            </p:cNvSpPr>
            <p:nvPr/>
          </p:nvSpPr>
          <p:spPr bwMode="auto">
            <a:xfrm>
              <a:off x="2565400" y="4227513"/>
              <a:ext cx="630238" cy="63023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FFFFFF"/>
                  </a:solidFill>
                  <a:latin typeface="Times New Roman" panose="02020603050405020304" pitchFamily="18" charset="0"/>
                  <a:ea typeface="黑体" panose="02010609060101010101" pitchFamily="2" charset="-122"/>
                  <a:sym typeface="Times New Roman" panose="02020603050405020304" pitchFamily="18" charset="0"/>
                </a:rPr>
                <a:t>06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984250" y="2484438"/>
            <a:ext cx="7272338" cy="1049337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zh-CN" dirty="0" smtClean="0">
                <a:latin typeface="黑体" panose="02010609060101010101" pitchFamily="2" charset="-122"/>
                <a:ea typeface="黑体" panose="02010609060101010101" pitchFamily="2" charset="-122"/>
              </a:rPr>
              <a:t>   </a:t>
            </a:r>
            <a:r>
              <a:rPr lang="zh-CN" dirty="0" smtClean="0">
                <a:latin typeface="黑体" panose="02010609060101010101" pitchFamily="2" charset="-122"/>
                <a:ea typeface="黑体" panose="02010609060101010101" pitchFamily="2" charset="-122"/>
              </a:rPr>
              <a:t>认识分段函数，会根据简单分段函数的表达式或图象求出函数值</a:t>
            </a:r>
            <a:r>
              <a:rPr lang="zh-CN" altLang="zh-CN" dirty="0" smtClean="0">
                <a:latin typeface="黑体" panose="02010609060101010101" pitchFamily="2" charset="-122"/>
                <a:ea typeface="黑体" panose="02010609060101010101" pitchFamily="2" charset="-12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568325" y="987425"/>
            <a:ext cx="8123238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5pPr>
            <a:lvl6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6pPr>
            <a:lvl7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7pPr>
            <a:lvl8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8pPr>
            <a:lvl9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     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为了鼓励节约用电，某市按以下标准对居民用户收费：当一户居民月用电量不超过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200kw•h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时，按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0.5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元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/</a:t>
            </a:r>
            <a:r>
              <a:rPr lang="en-US" altLang="zh-CN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kw•h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收费。当一户居民月用电量超过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200kw•h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时，超过部分按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0.7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元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/</a:t>
            </a:r>
            <a:r>
              <a:rPr lang="en-US" altLang="zh-CN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kw•h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收费。</a:t>
            </a:r>
            <a:endParaRPr lang="en-US" altLang="zh-CN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819150" y="2805113"/>
            <a:ext cx="70580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(1)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设用电量为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x </a:t>
            </a:r>
            <a:r>
              <a:rPr lang="en-US" altLang="zh-C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kw•h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，电费为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y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元，你能按上述标准写出一户居民的每月应交电费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y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（元）与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x(</a:t>
            </a:r>
            <a:r>
              <a:rPr lang="en-US" altLang="zh-C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kw•h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)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之间的函数表达式吗？</a:t>
            </a:r>
            <a:endParaRPr lang="zh-CN" altLang="en-US" sz="2400" dirty="0">
              <a:ea typeface="黑体" panose="02010609060101010101" pitchFamily="2" charset="-122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2093913" y="4625975"/>
            <a:ext cx="25923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5pPr>
            <a:lvl6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6pPr>
            <a:lvl7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7pPr>
            <a:lvl8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8pPr>
            <a:lvl9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9pPr>
          </a:lstStyle>
          <a:p>
            <a:pPr eaLnBrk="1" hangingPunct="1"/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</a:rPr>
              <a:t>y=</a:t>
            </a:r>
            <a:endParaRPr lang="zh-CN" altLang="en-US"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左大括号 2"/>
          <p:cNvSpPr/>
          <p:nvPr/>
        </p:nvSpPr>
        <p:spPr bwMode="auto">
          <a:xfrm>
            <a:off x="2600325" y="4464050"/>
            <a:ext cx="160338" cy="785813"/>
          </a:xfrm>
          <a:prstGeom prst="leftBrace">
            <a:avLst>
              <a:gd name="adj1" fmla="val 45606"/>
              <a:gd name="adj2" fmla="val 50000"/>
            </a:avLst>
          </a:prstGeom>
          <a:noFill/>
          <a:ln w="15875" algn="ctr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zh-CN" altLang="en-US">
              <a:ea typeface="黑体" panose="02010609060101010101" pitchFamily="2" charset="-122"/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2760663" y="4313238"/>
            <a:ext cx="30908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5pPr>
            <a:lvl6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6pPr>
            <a:lvl7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7pPr>
            <a:lvl8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8pPr>
            <a:lvl9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9pPr>
          </a:lstStyle>
          <a:p>
            <a:pPr eaLnBrk="1" hangingPunct="1"/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</a:rPr>
              <a:t>0.5x            0≤x≤200</a:t>
            </a:r>
            <a:endParaRPr lang="zh-CN" altLang="en-US"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2760663" y="4935538"/>
            <a:ext cx="33067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5pPr>
            <a:lvl6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6pPr>
            <a:lvl7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7pPr>
            <a:lvl8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8pPr>
            <a:lvl9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9pPr>
          </a:lstStyle>
          <a:p>
            <a:pPr eaLnBrk="1" hangingPunct="1"/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</a:rPr>
              <a:t>0.7x-40       x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＞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</a:rPr>
              <a:t>200    </a:t>
            </a:r>
            <a:endParaRPr lang="zh-CN" altLang="en-US"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 animBg="1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1109663" y="2946400"/>
            <a:ext cx="6403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(2)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你能用描点法画出这个函数的图像吗？</a:t>
            </a:r>
            <a:endParaRPr lang="en-US" altLang="zh-CN" sz="24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568325" y="987425"/>
            <a:ext cx="8123238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5pPr>
            <a:lvl6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6pPr>
            <a:lvl7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7pPr>
            <a:lvl8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8pPr>
            <a:lvl9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      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为了鼓励节约用电，某市按以下标准对居民用户收费：当一户居民月用电量不超过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200kw•h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时，按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0.5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元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/kw•h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收费。当一户居民月用电量超过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200kw•h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时，超过部分按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0.7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元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/kw•h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收费。</a:t>
            </a:r>
            <a:endParaRPr lang="en-US" altLang="zh-CN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181100" y="3805238"/>
            <a:ext cx="48529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(3)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你发现它的图像具有什么特征？</a:t>
            </a:r>
            <a:endParaRPr lang="en-US" altLang="zh-CN" sz="24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1181100" y="4643438"/>
            <a:ext cx="73564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5pPr>
            <a:lvl6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6pPr>
            <a:lvl7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7pPr>
            <a:lvl8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8pPr>
            <a:lvl9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9pPr>
          </a:lstStyle>
          <a:p>
            <a:pPr eaLnBrk="1" hangingPunct="1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当某户居民月用电量是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190km • h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时，电费是多少？如果月用电量是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210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km • h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时呢？分别在图像上用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B,C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表示出相应的点。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6170613" y="3309938"/>
            <a:ext cx="2520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（学生自己画图）</a:t>
            </a:r>
            <a:endParaRPr lang="en-US" altLang="zh-CN" sz="24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5562600" y="4062413"/>
            <a:ext cx="2520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（与同伴交流）</a:t>
            </a:r>
            <a:endParaRPr lang="en-US" altLang="zh-CN" sz="24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103188" y="1177925"/>
            <a:ext cx="88106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5pPr>
            <a:lvl6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6pPr>
            <a:lvl7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7pPr>
            <a:lvl8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8pPr>
            <a:lvl9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9pPr>
          </a:lstStyle>
          <a:p>
            <a:pPr marL="342900" indent="-342900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      </a:t>
            </a:r>
            <a:r>
              <a:rPr lang="zh-CN" altLang="en-US" sz="2800" dirty="0">
                <a:solidFill>
                  <a:srgbClr val="FF33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   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2" charset="-122"/>
                <a:sym typeface="Wingdings" panose="05000000000000000000" pitchFamily="2" charset="2"/>
              </a:rPr>
              <a:t> 一、分段函数定义</a:t>
            </a:r>
          </a:p>
        </p:txBody>
      </p:sp>
      <p:graphicFrame>
        <p:nvGraphicFramePr>
          <p:cNvPr id="10244" name="Object 4"/>
          <p:cNvGraphicFramePr/>
          <p:nvPr/>
        </p:nvGraphicFramePr>
        <p:xfrm>
          <a:off x="2292350" y="3962400"/>
          <a:ext cx="3460750" cy="219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3" r:id="rId3" imgW="3943350" imgH="2552700" progId="PBrush">
                  <p:embed/>
                </p:oleObj>
              </mc:Choice>
              <mc:Fallback>
                <p:oleObj r:id="rId3" imgW="3943350" imgH="2552700" progId="PBrush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2350" y="3962400"/>
                        <a:ext cx="3460750" cy="219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1181100" y="3248025"/>
            <a:ext cx="4572000" cy="207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二、分段函数的表示方法</a:t>
            </a:r>
          </a:p>
          <a:p>
            <a:pPr eaLnBrk="1" hangingPunct="1">
              <a:spcBef>
                <a:spcPct val="20000"/>
              </a:spcBef>
            </a:pPr>
            <a:endParaRPr lang="en-US" altLang="zh-CN" sz="2800" dirty="0">
              <a:solidFill>
                <a:srgbClr val="000099"/>
              </a:solidFill>
              <a:latin typeface="黑体" panose="02010609060101010101" pitchFamily="2" charset="-122"/>
              <a:ea typeface="黑体" panose="02010609060101010101" pitchFamily="2" charset="-122"/>
              <a:sym typeface="Wingdings" panose="05000000000000000000" pitchFamily="2" charset="2"/>
            </a:endParaRPr>
          </a:p>
          <a:p>
            <a:pPr eaLnBrk="1" hangingPunct="1">
              <a:spcBef>
                <a:spcPct val="20000"/>
              </a:spcBef>
            </a:pPr>
            <a:endParaRPr lang="en-US" altLang="zh-CN" sz="2800" dirty="0">
              <a:solidFill>
                <a:srgbClr val="000099"/>
              </a:solidFill>
              <a:latin typeface="黑体" panose="02010609060101010101" pitchFamily="2" charset="-122"/>
              <a:ea typeface="黑体" panose="02010609060101010101" pitchFamily="2" charset="-122"/>
              <a:sym typeface="Wingdings" panose="05000000000000000000" pitchFamily="2" charset="2"/>
            </a:endParaRPr>
          </a:p>
          <a:p>
            <a:pPr eaLnBrk="1" hangingPunct="1">
              <a:spcBef>
                <a:spcPct val="20000"/>
              </a:spcBef>
            </a:pPr>
            <a:r>
              <a:rPr lang="zh-CN" altLang="en-US" sz="2800" dirty="0">
                <a:solidFill>
                  <a:srgbClr val="000099"/>
                </a:solidFill>
                <a:latin typeface="黑体" panose="02010609060101010101" pitchFamily="2" charset="-122"/>
                <a:ea typeface="黑体" panose="02010609060101010101" pitchFamily="2" charset="-122"/>
                <a:sym typeface="Wingdings" panose="05000000000000000000" pitchFamily="2" charset="2"/>
              </a:rPr>
              <a:t>形如：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741363" y="1936750"/>
            <a:ext cx="78628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dirty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 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像这样，函数关系是分段给出的，我们称它叫做 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分段函数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.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515938" y="1571625"/>
            <a:ext cx="8256587" cy="386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5pPr>
            <a:lvl6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6pPr>
            <a:lvl7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7pPr>
            <a:lvl8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8pPr>
            <a:lvl9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9pPr>
          </a:lstStyle>
          <a:p>
            <a:pPr marL="342900" indent="-342900" eaLnBrk="1" hangingPunct="1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zh-CN" alt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注意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：</a:t>
            </a:r>
            <a:endParaRPr lang="en-US" altLang="zh-CN" dirty="0">
              <a:solidFill>
                <a:srgbClr val="FF0000"/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marL="342900" indent="-342900" eaLnBrk="1" hangingPunct="1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zh-CN" altLang="en-US" sz="2800" dirty="0">
                <a:latin typeface="黑体" panose="02010609060101010101" pitchFamily="2" charset="-122"/>
                <a:sym typeface="Wingdings" panose="05000000000000000000" pitchFamily="2" charset="2"/>
              </a:rPr>
              <a:t>（1）分段函数是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2" charset="-122"/>
                <a:sym typeface="Wingdings" panose="05000000000000000000" pitchFamily="2" charset="2"/>
              </a:rPr>
              <a:t>一个</a:t>
            </a:r>
            <a:r>
              <a:rPr lang="zh-CN" altLang="en-US" sz="2800" dirty="0">
                <a:latin typeface="黑体" panose="02010609060101010101" pitchFamily="2" charset="-122"/>
                <a:sym typeface="Wingdings" panose="05000000000000000000" pitchFamily="2" charset="2"/>
              </a:rPr>
              <a:t>函数,不要把它误认为是“几个函数”；</a:t>
            </a:r>
          </a:p>
          <a:p>
            <a:pPr marL="342900" indent="-342900" eaLnBrk="1" hangingPunct="1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zh-CN" altLang="en-US" sz="2800" dirty="0">
                <a:latin typeface="黑体" panose="02010609060101010101" pitchFamily="2" charset="-122"/>
                <a:sym typeface="Wingdings" panose="05000000000000000000" pitchFamily="2" charset="2"/>
              </a:rPr>
              <a:t>（2）分段函数的自变量取值范围是各分段取值范围的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2" charset="-122"/>
                <a:sym typeface="Wingdings" panose="05000000000000000000" pitchFamily="2" charset="2"/>
              </a:rPr>
              <a:t>全体</a:t>
            </a:r>
            <a:r>
              <a:rPr lang="zh-CN" altLang="en-US" sz="2800" dirty="0">
                <a:latin typeface="黑体" panose="02010609060101010101" pitchFamily="2" charset="-122"/>
                <a:sym typeface="Wingdings" panose="05000000000000000000" pitchFamily="2" charset="2"/>
              </a:rPr>
              <a:t>；</a:t>
            </a:r>
          </a:p>
          <a:p>
            <a:pPr marL="342900" indent="-342900" eaLnBrk="1" hangingPunct="1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zh-CN" altLang="en-US" sz="2800" dirty="0">
                <a:latin typeface="黑体" panose="02010609060101010101" pitchFamily="2" charset="-122"/>
                <a:sym typeface="Wingdings" panose="05000000000000000000" pitchFamily="2" charset="2"/>
              </a:rPr>
              <a:t>（3）每段函数表达式自变量的取值范围之间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2" charset="-122"/>
                <a:sym typeface="Wingdings" panose="05000000000000000000" pitchFamily="2" charset="2"/>
              </a:rPr>
              <a:t>没有公共点</a:t>
            </a:r>
            <a:r>
              <a:rPr lang="zh-CN" altLang="en-US" sz="2800" dirty="0">
                <a:latin typeface="黑体" panose="02010609060101010101" pitchFamily="2" charset="-122"/>
                <a:sym typeface="Wingdings" panose="05000000000000000000" pitchFamily="2" charset="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矩形 1"/>
          <p:cNvSpPr>
            <a:spLocks noChangeArrowheads="1"/>
          </p:cNvSpPr>
          <p:nvPr/>
        </p:nvSpPr>
        <p:spPr bwMode="auto">
          <a:xfrm>
            <a:off x="228600" y="1147763"/>
            <a:ext cx="6197600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  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例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：某校部分住校生放学后到学校锅炉房打水，每人接水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升，他们先同时打开两个放水龙头，后来因故障关闭一个放水龙头．假设前后两人接水问隔时间忽略不计，且不发生泼洒，锅炉内的余水量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y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（升）与接水时间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x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（分）的函数图象如图．请结合图象，回答下列问题：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/>
            </a:r>
            <a:br>
              <a:rPr lang="zh-CN" altLang="en-US" sz="24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</a:b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）写出水箱的余水量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y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与放水时间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x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之间的函数表达式；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/>
            </a:r>
            <a:br>
              <a:rPr lang="zh-CN" altLang="en-US" sz="24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</a:b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）前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15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位同学接水共用了多少时间？</a:t>
            </a:r>
            <a:endParaRPr lang="en-US" altLang="zh-CN" sz="24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0483" name="图片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6200" y="1922463"/>
            <a:ext cx="242887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1" name="Group 3"/>
          <p:cNvGrpSpPr/>
          <p:nvPr/>
        </p:nvGrpSpPr>
        <p:grpSpPr bwMode="auto">
          <a:xfrm>
            <a:off x="301625" y="919163"/>
            <a:ext cx="8715375" cy="4094162"/>
            <a:chOff x="0" y="72"/>
            <a:chExt cx="13727" cy="6447"/>
          </a:xfrm>
        </p:grpSpPr>
        <p:sp>
          <p:nvSpPr>
            <p:cNvPr id="21508" name="Text Box 4"/>
            <p:cNvSpPr txBox="1">
              <a:spLocks noChangeArrowheads="1"/>
            </p:cNvSpPr>
            <p:nvPr/>
          </p:nvSpPr>
          <p:spPr bwMode="auto">
            <a:xfrm>
              <a:off x="0" y="72"/>
              <a:ext cx="13727" cy="6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5pPr>
              <a:lvl6pPr fontAlgn="base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6pPr>
              <a:lvl7pPr fontAlgn="base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7pPr>
              <a:lvl8pPr fontAlgn="base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8pPr>
              <a:lvl9pPr fontAlgn="base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600">
                  <a:solidFill>
                    <a:srgbClr val="FF0000"/>
                  </a:solidFill>
                  <a:latin typeface="Arial" panose="020B0604020202020204" pitchFamily="34" charset="0"/>
                </a:rPr>
                <a:t>解析</a:t>
              </a:r>
              <a:r>
                <a:rPr lang="en-US" altLang="zh-CN" sz="2600">
                  <a:solidFill>
                    <a:srgbClr val="FF0000"/>
                  </a:solidFill>
                  <a:latin typeface="Arial" panose="020B0604020202020204" pitchFamily="34" charset="0"/>
                </a:rPr>
                <a:t>:</a:t>
              </a:r>
              <a:r>
                <a:rPr lang="en-US" altLang="zh-CN" sz="2600">
                  <a:latin typeface="Arial" panose="020B0604020202020204" pitchFamily="34" charset="0"/>
                  <a:sym typeface="Wingdings" panose="05000000000000000000" pitchFamily="2" charset="2"/>
                </a:rPr>
                <a:t>(1)</a:t>
              </a:r>
              <a:r>
                <a:rPr lang="zh-CN" altLang="en-US" sz="2600">
                  <a:latin typeface="Arial" panose="020B0604020202020204" pitchFamily="34" charset="0"/>
                </a:rPr>
                <a:t>由图可知点A（0,96）B（2,80）</a:t>
              </a:r>
            </a:p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600">
                  <a:latin typeface="Arial" panose="020B0604020202020204" pitchFamily="34" charset="0"/>
                </a:rPr>
                <a:t>C（4,72），该函数为直线型分段函数：</a:t>
              </a:r>
            </a:p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600">
                  <a:latin typeface="Arial" panose="020B0604020202020204" pitchFamily="34" charset="0"/>
                </a:rPr>
                <a:t>图象 分为AB,BC两段，运用待定系数法</a:t>
              </a:r>
            </a:p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600">
                  <a:latin typeface="Arial" panose="020B0604020202020204" pitchFamily="34" charset="0"/>
                </a:rPr>
                <a:t>分别将A、B；B、C代入一次函数解析式，</a:t>
              </a:r>
            </a:p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600">
                  <a:latin typeface="Arial" panose="020B0604020202020204" pitchFamily="34" charset="0"/>
                </a:rPr>
                <a:t>可分别求得两段函数。</a:t>
              </a:r>
            </a:p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600">
                <a:solidFill>
                  <a:srgbClr val="000099"/>
                </a:solidFill>
                <a:latin typeface="Arial" panose="020B0604020202020204" pitchFamily="34" charset="0"/>
              </a:endParaRPr>
            </a:p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600">
                <a:solidFill>
                  <a:srgbClr val="000099"/>
                </a:solidFill>
                <a:latin typeface="Arial" panose="020B0604020202020204" pitchFamily="34" charset="0"/>
              </a:endParaRPr>
            </a:p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600">
                <a:solidFill>
                  <a:srgbClr val="000099"/>
                </a:solidFill>
                <a:latin typeface="Arial" panose="020B0604020202020204" pitchFamily="34" charset="0"/>
              </a:endParaRPr>
            </a:p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600">
                  <a:latin typeface="Arial" panose="020B0604020202020204" pitchFamily="34" charset="0"/>
                </a:rPr>
                <a:t>(2)</a:t>
              </a:r>
              <a:r>
                <a:rPr lang="zh-CN" altLang="en-US" sz="2600">
                  <a:latin typeface="Arial" panose="020B0604020202020204" pitchFamily="34" charset="0"/>
                </a:rPr>
                <a:t>由于15人接水30L，因此余水量为66L，小于80L，故应将66代入y=-4x+88，求得x=5.5min.</a:t>
              </a:r>
            </a:p>
          </p:txBody>
        </p:sp>
        <p:graphicFrame>
          <p:nvGraphicFramePr>
            <p:cNvPr id="21509" name="Object 5"/>
            <p:cNvGraphicFramePr/>
            <p:nvPr/>
          </p:nvGraphicFramePr>
          <p:xfrm>
            <a:off x="9682" y="200"/>
            <a:ext cx="3898" cy="3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19" r:id="rId3" imgW="3314700" imgH="2838450" progId="PBrush">
                    <p:embed/>
                  </p:oleObj>
                </mc:Choice>
                <mc:Fallback>
                  <p:oleObj r:id="rId3" imgW="3314700" imgH="2838450" progId="PBrush">
                    <p:embed/>
                    <p:pic>
                      <p:nvPicPr>
                        <p:cNvPr id="0" name="Object 5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82" y="200"/>
                          <a:ext cx="3898" cy="3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510" name="Object 6"/>
            <p:cNvGraphicFramePr/>
            <p:nvPr/>
          </p:nvGraphicFramePr>
          <p:xfrm>
            <a:off x="2128" y="3611"/>
            <a:ext cx="5495" cy="14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20" name="BMP 图像" r:id="rId5" imgW="3486150" imgH="923925" progId="Paint.Picture">
                    <p:embed/>
                  </p:oleObj>
                </mc:Choice>
                <mc:Fallback>
                  <p:oleObj name="BMP 图像" r:id="rId5" imgW="3486150" imgH="923925" progId="Paint.Picture">
                    <p:embed/>
                    <p:pic>
                      <p:nvPicPr>
                        <p:cNvPr id="0" name="Object 6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28" y="3611"/>
                          <a:ext cx="5495" cy="14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409575" y="5413375"/>
            <a:ext cx="8501063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5pPr>
            <a:lvl6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6pPr>
            <a:lvl7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7pPr>
            <a:lvl8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8pPr>
            <a:lvl9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</a:rPr>
              <a:t>温馨提示：</a:t>
            </a:r>
            <a:r>
              <a:rPr lang="zh-CN" altLang="en-US" sz="2400">
                <a:solidFill>
                  <a:srgbClr val="000099"/>
                </a:solidFill>
                <a:latin typeface="Arial" panose="020B0604020202020204" pitchFamily="34" charset="0"/>
              </a:rPr>
              <a:t>解决该问题的关键是能根据题意及图形准确的</a:t>
            </a:r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</a:rPr>
              <a:t>求出分段函数解析式</a:t>
            </a:r>
            <a:r>
              <a:rPr lang="zh-CN" altLang="en-US" sz="2400">
                <a:solidFill>
                  <a:srgbClr val="000099"/>
                </a:solidFill>
                <a:latin typeface="Arial" panose="020B0604020202020204" pitchFamily="34" charset="0"/>
              </a:rPr>
              <a:t>，并能判断出要解决的问题应</a:t>
            </a:r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</a:rPr>
              <a:t>代入哪个解析式</a:t>
            </a:r>
            <a:r>
              <a:rPr lang="zh-CN" altLang="en-US" sz="2400">
                <a:solidFill>
                  <a:srgbClr val="000099"/>
                </a:solidFill>
                <a:latin typeface="Arial" panose="020B0604020202020204" pitchFamily="34" charset="0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 bldLvl="0" autoUpdateAnimBg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1031</Words>
  <Application>Microsoft Office PowerPoint</Application>
  <PresentationFormat>全屏显示(4:3)</PresentationFormat>
  <Paragraphs>88</Paragraphs>
  <Slides>14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3" baseType="lpstr">
      <vt:lpstr>黑体</vt:lpstr>
      <vt:lpstr>宋体</vt:lpstr>
      <vt:lpstr>微软雅黑</vt:lpstr>
      <vt:lpstr>Arial</vt:lpstr>
      <vt:lpstr>Calibri</vt:lpstr>
      <vt:lpstr>Times New Roman</vt:lpstr>
      <vt:lpstr>Wingdings</vt:lpstr>
      <vt:lpstr>WWW.2PPT.COM
</vt:lpstr>
      <vt:lpstr>BMP 图像</vt:lpstr>
      <vt:lpstr>5.1 函数与它的表示法 第3课时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2016-01-31T06:45:00Z</dcterms:created>
  <dcterms:modified xsi:type="dcterms:W3CDTF">2023-01-16T13:34:50Z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C0391CAB903C419AA995907B2B6C03C7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