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85" r:id="rId4"/>
    <p:sldId id="257" r:id="rId5"/>
    <p:sldId id="258" r:id="rId6"/>
    <p:sldId id="265" r:id="rId7"/>
    <p:sldId id="266" r:id="rId8"/>
    <p:sldId id="268" r:id="rId9"/>
    <p:sldId id="286" r:id="rId10"/>
    <p:sldId id="287" r:id="rId11"/>
    <p:sldId id="269" r:id="rId12"/>
    <p:sldId id="260" r:id="rId13"/>
    <p:sldId id="289" r:id="rId14"/>
    <p:sldId id="288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5" r:id="rId30"/>
  </p:sldIdLst>
  <p:sldSz cx="12192000" cy="6858000"/>
  <p:notesSz cx="7104063" cy="10234613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113"/>
    <a:srgbClr val="579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12192000" cy="6887742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65734" y="161925"/>
            <a:ext cx="11759565" cy="65347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9205" y="6860999"/>
            <a:ext cx="1800200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6130925" cy="6866105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8097" y="0"/>
            <a:ext cx="6112828" cy="6866105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39869" y="0"/>
            <a:ext cx="6130925" cy="6866105"/>
          </a:xfrm>
          <a:prstGeom prst="rect">
            <a:avLst/>
          </a:prstGeom>
          <a:blipFill dpi="0" rotWithShape="1">
            <a:blip r:embed="rId3">
              <a:alphaModFix amt="8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734" y="161925"/>
            <a:ext cx="11810365" cy="65347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29467" y="564515"/>
            <a:ext cx="3930250" cy="5288385"/>
            <a:chOff x="1543367" y="1692275"/>
            <a:chExt cx="2649855" cy="3765550"/>
          </a:xfrm>
        </p:grpSpPr>
        <p:sp>
          <p:nvSpPr>
            <p:cNvPr id="9" name="矩形 8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386023" y="1297940"/>
            <a:ext cx="1015663" cy="38019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b="1" spc="300" dirty="0" smtClean="0">
                <a:solidFill>
                  <a:schemeClr val="bg1"/>
                </a:solidFill>
                <a:cs typeface="+mn-ea"/>
                <a:sym typeface="+mn-lt"/>
              </a:rPr>
              <a:t>世界读书日</a:t>
            </a:r>
            <a:endParaRPr lang="zh-CN" altLang="en-US" sz="5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93054" y="2197668"/>
            <a:ext cx="1154162" cy="2707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charset="-122"/>
                <a:ea typeface="方正清刻本悦宋简体" panose="02000000000000000000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生活里没有书籍，就好像没有阳光；智慧里没有书籍，就好像鸟儿没有翅膀。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6802" y="6234031"/>
            <a:ext cx="506349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R      E     A     D     I     N     G    F    U     N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867048" y="2184423"/>
            <a:ext cx="506275" cy="5062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D2113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rgbClr val="3D2113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867048" y="2754366"/>
            <a:ext cx="506275" cy="5062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3D2113"/>
                </a:solidFill>
                <a:cs typeface="+mn-ea"/>
                <a:sym typeface="+mn-lt"/>
              </a:rPr>
              <a:t>月</a:t>
            </a:r>
            <a:endParaRPr lang="zh-CN" altLang="en-US" sz="2000" dirty="0">
              <a:solidFill>
                <a:srgbClr val="3D2113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67048" y="3324309"/>
            <a:ext cx="506275" cy="5062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D2113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3D2113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67048" y="3905311"/>
            <a:ext cx="506275" cy="5062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3D2113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3D21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27" grpId="0" animBg="1"/>
      <p:bldP spid="8" grpId="0" animBg="1"/>
      <p:bldP spid="8" grpId="1" animBg="1"/>
      <p:bldP spid="11" grpId="0"/>
      <p:bldP spid="12" grpId="0"/>
      <p:bldP spid="12" grpId="1"/>
      <p:bldP spid="15" grpId="0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38527" y="1267400"/>
            <a:ext cx="4762500" cy="4323199"/>
            <a:chOff x="1543367" y="1692275"/>
            <a:chExt cx="2649855" cy="3765550"/>
          </a:xfrm>
        </p:grpSpPr>
        <p:sp>
          <p:nvSpPr>
            <p:cNvPr id="21" name="矩形 20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404467" y="1609098"/>
            <a:ext cx="3504833" cy="375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6"/>
          <p:cNvSpPr/>
          <p:nvPr/>
        </p:nvSpPr>
        <p:spPr>
          <a:xfrm>
            <a:off x="1243798" y="1915967"/>
            <a:ext cx="2017369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3D2113"/>
                </a:solidFill>
                <a:cs typeface="+mn-ea"/>
                <a:sym typeface="+mn-lt"/>
              </a:rPr>
              <a:t>孔  子</a:t>
            </a:r>
          </a:p>
        </p:txBody>
      </p:sp>
      <p:sp>
        <p:nvSpPr>
          <p:cNvPr id="12" name="TextBox 7"/>
          <p:cNvSpPr/>
          <p:nvPr/>
        </p:nvSpPr>
        <p:spPr>
          <a:xfrm>
            <a:off x="1189197" y="2979068"/>
            <a:ext cx="42489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不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学诗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无以言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91008" y="3797433"/>
            <a:ext cx="3518912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学而不思则罔，思而不学则殆</a:t>
            </a:r>
          </a:p>
        </p:txBody>
      </p:sp>
      <p:sp>
        <p:nvSpPr>
          <p:cNvPr id="16" name="内容占位符 2"/>
          <p:cNvSpPr>
            <a:spLocks noGrp="1"/>
          </p:cNvSpPr>
          <p:nvPr/>
        </p:nvSpPr>
        <p:spPr>
          <a:xfrm>
            <a:off x="8582669" y="555041"/>
            <a:ext cx="3343910" cy="473004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名人读书名言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1" grpId="0" animBg="1"/>
      <p:bldP spid="12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707003" y="1454466"/>
            <a:ext cx="4762500" cy="4323199"/>
            <a:chOff x="1543367" y="1692275"/>
            <a:chExt cx="2649855" cy="3765550"/>
          </a:xfrm>
        </p:grpSpPr>
        <p:sp>
          <p:nvSpPr>
            <p:cNvPr id="31" name="矩形 30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04" y="1757939"/>
            <a:ext cx="3492015" cy="38403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4"/>
          <p:cNvSpPr/>
          <p:nvPr/>
        </p:nvSpPr>
        <p:spPr>
          <a:xfrm>
            <a:off x="7278045" y="2038053"/>
            <a:ext cx="1728229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3D2113"/>
                </a:solidFill>
                <a:cs typeface="+mn-ea"/>
                <a:sym typeface="+mn-lt"/>
              </a:rPr>
              <a:t>朱  熹</a:t>
            </a:r>
          </a:p>
        </p:txBody>
      </p:sp>
      <p:sp>
        <p:nvSpPr>
          <p:cNvPr id="25" name="TextBox 5"/>
          <p:cNvSpPr/>
          <p:nvPr/>
        </p:nvSpPr>
        <p:spPr>
          <a:xfrm>
            <a:off x="7397977" y="2742562"/>
            <a:ext cx="3607830" cy="284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读书有三到：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谓心到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、眼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到、口到。心不在此，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则眼看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不仔细；心眼既不专一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，却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只漫浪诵读，决不能记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，久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也不能久也。</a:t>
            </a:r>
          </a:p>
        </p:txBody>
      </p:sp>
      <p:sp>
        <p:nvSpPr>
          <p:cNvPr id="26" name="内容占位符 2"/>
          <p:cNvSpPr>
            <a:spLocks noGrp="1"/>
          </p:cNvSpPr>
          <p:nvPr/>
        </p:nvSpPr>
        <p:spPr>
          <a:xfrm>
            <a:off x="173735" y="498260"/>
            <a:ext cx="3343910" cy="473004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名人读书名言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 animBg="1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77703" y="1267400"/>
            <a:ext cx="4762500" cy="4323199"/>
            <a:chOff x="1543367" y="1692275"/>
            <a:chExt cx="2649855" cy="3765550"/>
          </a:xfrm>
        </p:grpSpPr>
        <p:sp>
          <p:nvSpPr>
            <p:cNvPr id="15" name="矩形 14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24" name="TextBox 4"/>
          <p:cNvSpPr/>
          <p:nvPr/>
        </p:nvSpPr>
        <p:spPr>
          <a:xfrm>
            <a:off x="1468762" y="1964616"/>
            <a:ext cx="1816728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3D2113"/>
                </a:solidFill>
                <a:cs typeface="+mn-ea"/>
                <a:sym typeface="+mn-lt"/>
              </a:rPr>
              <a:t>周恩来</a:t>
            </a:r>
          </a:p>
        </p:txBody>
      </p:sp>
      <p:sp>
        <p:nvSpPr>
          <p:cNvPr id="26" name="内容占位符 2"/>
          <p:cNvSpPr>
            <a:spLocks noGrp="1"/>
          </p:cNvSpPr>
          <p:nvPr/>
        </p:nvSpPr>
        <p:spPr>
          <a:xfrm>
            <a:off x="8593067" y="548195"/>
            <a:ext cx="3343910" cy="473004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名人读书名言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7"/>
          <p:cNvSpPr/>
          <p:nvPr/>
        </p:nvSpPr>
        <p:spPr>
          <a:xfrm>
            <a:off x="1968554" y="2897725"/>
            <a:ext cx="3113246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为中华</a:t>
            </a: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崛起</a:t>
            </a:r>
            <a:endParaRPr lang="en-US" altLang="zh-CN" sz="28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而读书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514" y="1446744"/>
            <a:ext cx="3777186" cy="3964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 animBg="1"/>
      <p:bldP spid="2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694303" y="1275123"/>
            <a:ext cx="4762500" cy="4323199"/>
            <a:chOff x="1543367" y="1692275"/>
            <a:chExt cx="2649855" cy="3765550"/>
          </a:xfrm>
        </p:grpSpPr>
        <p:sp>
          <p:nvSpPr>
            <p:cNvPr id="14" name="矩形 13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35" y="1820895"/>
            <a:ext cx="3529786" cy="37774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4"/>
          <p:cNvSpPr/>
          <p:nvPr/>
        </p:nvSpPr>
        <p:spPr>
          <a:xfrm>
            <a:off x="7125677" y="1820895"/>
            <a:ext cx="2110925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3D2113"/>
                </a:solidFill>
                <a:cs typeface="+mn-ea"/>
                <a:sym typeface="+mn-lt"/>
              </a:rPr>
              <a:t>孙中山</a:t>
            </a:r>
          </a:p>
        </p:txBody>
      </p:sp>
      <p:sp>
        <p:nvSpPr>
          <p:cNvPr id="26" name="内容占位符 2"/>
          <p:cNvSpPr>
            <a:spLocks noGrp="1"/>
          </p:cNvSpPr>
          <p:nvPr/>
        </p:nvSpPr>
        <p:spPr>
          <a:xfrm>
            <a:off x="178435" y="561217"/>
            <a:ext cx="3343910" cy="528615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名人读书名言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/>
          <p:nvPr/>
        </p:nvSpPr>
        <p:spPr>
          <a:xfrm>
            <a:off x="7514606" y="2632849"/>
            <a:ext cx="3267694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我一生的嗜好，除了革命之外，就是读书。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我一天不读书，就不能够生存。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 animBg="1"/>
      <p:bldP spid="2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62940" y="1384976"/>
            <a:ext cx="4762500" cy="4323199"/>
            <a:chOff x="1543367" y="1692275"/>
            <a:chExt cx="2649855" cy="3765550"/>
          </a:xfrm>
        </p:grpSpPr>
        <p:sp>
          <p:nvSpPr>
            <p:cNvPr id="17" name="矩形 16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26" name="内容占位符 2"/>
          <p:cNvSpPr>
            <a:spLocks noGrp="1"/>
          </p:cNvSpPr>
          <p:nvPr/>
        </p:nvSpPr>
        <p:spPr>
          <a:xfrm>
            <a:off x="8606202" y="579864"/>
            <a:ext cx="3343910" cy="528615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名人读书名言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6"/>
          <p:cNvSpPr/>
          <p:nvPr/>
        </p:nvSpPr>
        <p:spPr>
          <a:xfrm>
            <a:off x="1154110" y="2131497"/>
            <a:ext cx="1890079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3D2113"/>
                </a:solidFill>
                <a:cs typeface="+mn-ea"/>
                <a:sym typeface="+mn-lt"/>
              </a:rPr>
              <a:t>高尔基</a:t>
            </a:r>
          </a:p>
        </p:txBody>
      </p:sp>
      <p:sp>
        <p:nvSpPr>
          <p:cNvPr id="14" name="TextBox 7"/>
          <p:cNvSpPr/>
          <p:nvPr/>
        </p:nvSpPr>
        <p:spPr>
          <a:xfrm>
            <a:off x="1672029" y="3039206"/>
            <a:ext cx="3030847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书籍是人类进步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的阶梯。</a:t>
            </a:r>
          </a:p>
        </p:txBody>
      </p:sp>
      <p:pic>
        <p:nvPicPr>
          <p:cNvPr id="15" name="图片 14" descr="高尔基２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060" y="1564319"/>
            <a:ext cx="3609640" cy="3964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6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2190" y="1"/>
            <a:ext cx="6099810" cy="6887742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155" y="693300"/>
            <a:ext cx="5132070" cy="5471399"/>
          </a:xfrm>
          <a:prstGeom prst="rect">
            <a:avLst/>
          </a:prstGeom>
          <a:blipFill dpi="0" rotWithShape="1">
            <a:blip r:embed="rId4" cstate="screen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69100" y="693299"/>
            <a:ext cx="4762500" cy="5471399"/>
            <a:chOff x="1543367" y="1692275"/>
            <a:chExt cx="2649855" cy="3765550"/>
          </a:xfrm>
        </p:grpSpPr>
        <p:sp>
          <p:nvSpPr>
            <p:cNvPr id="26" name="矩形 25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375842" y="1638567"/>
            <a:ext cx="354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内容占位符 2"/>
          <p:cNvSpPr>
            <a:spLocks noGrp="1"/>
          </p:cNvSpPr>
          <p:nvPr/>
        </p:nvSpPr>
        <p:spPr>
          <a:xfrm>
            <a:off x="7457916" y="3064270"/>
            <a:ext cx="3368358" cy="61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古代名人读书故事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5734" y="161925"/>
            <a:ext cx="11746865" cy="65347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3" grpId="0" animBg="1"/>
      <p:bldP spid="20" grpId="0"/>
      <p:bldP spid="28" grpId="0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917" y="1764028"/>
            <a:ext cx="4202113" cy="379835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2084" y="495299"/>
            <a:ext cx="4003516" cy="52322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古代名人读书故事 </a:t>
            </a:r>
          </a:p>
        </p:txBody>
      </p:sp>
      <p:sp>
        <p:nvSpPr>
          <p:cNvPr id="17" name="矩形 16"/>
          <p:cNvSpPr/>
          <p:nvPr/>
        </p:nvSpPr>
        <p:spPr>
          <a:xfrm>
            <a:off x="1126481" y="1750056"/>
            <a:ext cx="4220219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    欧阳修先生四岁时父亲就去世了，家境贫寒，没有钱供他读书。太夫人用芦苇秆在沙地上写画，教他写字，还教他诵读许多古人的文章。到他年龄大些了，家里没有书可读，就到附近读书人家去借书来读，接着进行抄写。就这样夜以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solidFill>
                  <a:srgbClr val="3D2113"/>
                </a:solidFill>
                <a:cs typeface="+mn-ea"/>
                <a:sym typeface="+mn-lt"/>
              </a:rPr>
              <a:t>继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日、废寝忘食，努力读书。</a:t>
            </a:r>
            <a:endParaRPr lang="zh-CN" altLang="en-US" sz="1400" dirty="0">
              <a:solidFill>
                <a:srgbClr val="3D2113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50465" y="1764028"/>
            <a:ext cx="461665" cy="1120686"/>
          </a:xfrm>
          <a:prstGeom prst="rect">
            <a:avLst/>
          </a:prstGeom>
          <a:solidFill>
            <a:srgbClr val="5790C4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 欧阳修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 animBg="1"/>
      <p:bldP spid="17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89467" y="1590840"/>
            <a:ext cx="4856433" cy="38318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  范仲淹两岁的时候死了父亲。母亲很穷，没有依靠，就改嫁到了常山的朱家。范仲淹长大以后，知道了自己的身世，含着眼泪告别母亲，离开家去应天府的南都学舍读书。白天、深夜都认真读书。五年都没有脱去衣服上床睡觉。有时夜里感到昏昏欲睡，往往把水浇在脸上。范仲淹常常是白天苦读，什么也不吃，直到日头偏西才吃一点东西。就这样，他领悟了六经的主旨，后来又立下了造福天下的志向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65" y="1714913"/>
            <a:ext cx="4311650" cy="388644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2084" y="495299"/>
            <a:ext cx="4003516" cy="52322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古代名人读书故事 </a:t>
            </a:r>
          </a:p>
        </p:txBody>
      </p:sp>
      <p:sp>
        <p:nvSpPr>
          <p:cNvPr id="4" name="矩形 3"/>
          <p:cNvSpPr/>
          <p:nvPr/>
        </p:nvSpPr>
        <p:spPr>
          <a:xfrm>
            <a:off x="1141851" y="1714913"/>
            <a:ext cx="461665" cy="1120686"/>
          </a:xfrm>
          <a:prstGeom prst="rect">
            <a:avLst/>
          </a:prstGeom>
          <a:solidFill>
            <a:srgbClr val="5790C4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范仲淹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5" grpId="0" bldLvl="0" animBg="1"/>
      <p:bldP spid="11" grpId="0"/>
      <p:bldP spid="1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060" y="4800082"/>
            <a:ext cx="4221467" cy="161168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85" y="4800083"/>
            <a:ext cx="3916665" cy="162186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2084" y="495299"/>
            <a:ext cx="4003516" cy="52322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古代名人读书故事 </a:t>
            </a:r>
          </a:p>
        </p:txBody>
      </p:sp>
      <p:sp>
        <p:nvSpPr>
          <p:cNvPr id="4" name="矩形 3"/>
          <p:cNvSpPr/>
          <p:nvPr/>
        </p:nvSpPr>
        <p:spPr>
          <a:xfrm>
            <a:off x="1107958" y="4800083"/>
            <a:ext cx="461665" cy="945283"/>
          </a:xfrm>
          <a:prstGeom prst="rect">
            <a:avLst/>
          </a:prstGeom>
          <a:solidFill>
            <a:srgbClr val="5790C4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孙康</a:t>
            </a:r>
          </a:p>
        </p:txBody>
      </p:sp>
      <p:sp>
        <p:nvSpPr>
          <p:cNvPr id="9" name="矩形 8"/>
          <p:cNvSpPr/>
          <p:nvPr/>
        </p:nvSpPr>
        <p:spPr>
          <a:xfrm>
            <a:off x="848770" y="2050279"/>
            <a:ext cx="4691366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D2113"/>
                </a:solidFill>
                <a:cs typeface="+mn-ea"/>
                <a:sym typeface="+mn-lt"/>
              </a:rPr>
              <a:t>孙康家里</a:t>
            </a:r>
            <a:r>
              <a:rPr lang="zh-CN" altLang="en-US" sz="1600" dirty="0">
                <a:solidFill>
                  <a:srgbClr val="3D2113"/>
                </a:solidFill>
                <a:cs typeface="+mn-ea"/>
                <a:sym typeface="+mn-lt"/>
              </a:rPr>
              <a:t>很贫穷，买不起灯油。一天半夜，孙康从睡梦中醒来，把头侧向窗户时，发现窗缝里透进一丝光亮。原来那是大雪映出来的光。他发现可以利用它来看书。于是他倦意顿失，立即穿好衣服，取出书籍，来到屋外。宽阔的大地上映出的雪光，比屋里要亮多了。孙康不顾寒冷，立即看起书来，手脚冻僵了，就起身跑一跑，同时搓搓手指。此后，每逢有雪的晚上，他就不放过这个好机会，孜孜不倦地读书。这种苦学的精神，促使他的学识突飞猛进，成为饱学之士。后来，他当了一个御史大夫</a:t>
            </a:r>
            <a:r>
              <a:rPr lang="zh-CN" altLang="en-US" sz="1600" dirty="0" smtClean="0">
                <a:solidFill>
                  <a:srgbClr val="3D2113"/>
                </a:solidFill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rgbClr val="3D211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18702" y="1760019"/>
            <a:ext cx="51435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3D2113"/>
                </a:solidFill>
                <a:cs typeface="+mn-ea"/>
                <a:sym typeface="+mn-lt"/>
              </a:rPr>
              <a:t>晋代时，车胤从小好学不倦，但因家境贫困，父亲无法为他提供良好的学习环境。为了维持温饱，没有多余的钱买灯油供他晚上读书。为此，他只能利用白天时间背诵诗文。 夏天的一个晚上，他正在院子里背一篇文章，忽然见许多萤火虫在低空中飞舞。一闪一闪的光点，在黑暗中显得有些耀眼。他想，如果把许多萤火虫集中在一起，不就成为一盏灯了吗？于是，他去找了一只白绢口袋，随即抓了几十只萤火虫放在里面，再扎住袋口，把它吊起来。虽然不怎么明亮，但可勉强用来看书了。从此，只要有萤火虫，他就去抓一把来当作灯用。由于他勤学好问，后来终有成就，官至吏部尚书。</a:t>
            </a:r>
          </a:p>
        </p:txBody>
      </p:sp>
      <p:sp>
        <p:nvSpPr>
          <p:cNvPr id="12" name="TextBox 6"/>
          <p:cNvSpPr/>
          <p:nvPr/>
        </p:nvSpPr>
        <p:spPr>
          <a:xfrm>
            <a:off x="7218327" y="4800082"/>
            <a:ext cx="461665" cy="945284"/>
          </a:xfrm>
          <a:prstGeom prst="rect">
            <a:avLst/>
          </a:prstGeom>
          <a:solidFill>
            <a:srgbClr val="5790C4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车胤</a:t>
            </a:r>
          </a:p>
        </p:txBody>
      </p:sp>
      <p:sp>
        <p:nvSpPr>
          <p:cNvPr id="22" name="椭圆 21"/>
          <p:cNvSpPr/>
          <p:nvPr/>
        </p:nvSpPr>
        <p:spPr>
          <a:xfrm>
            <a:off x="954985" y="1272940"/>
            <a:ext cx="556808" cy="556808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孙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703433" y="1272940"/>
            <a:ext cx="556808" cy="556808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康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448943" y="1272940"/>
            <a:ext cx="556808" cy="556808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映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194453" y="1255995"/>
            <a:ext cx="556808" cy="556808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雪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50984" y="997806"/>
            <a:ext cx="556808" cy="556808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车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799432" y="997806"/>
            <a:ext cx="556808" cy="556808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胤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544942" y="997806"/>
            <a:ext cx="556808" cy="556808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囊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290452" y="980861"/>
            <a:ext cx="556808" cy="556808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荧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 animBg="1"/>
      <p:bldP spid="4" grpId="0" animBg="1"/>
      <p:bldP spid="9" grpId="0"/>
      <p:bldP spid="5" grpId="0"/>
      <p:bldP spid="12" grpId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482" y="1568692"/>
            <a:ext cx="4723606" cy="4305058"/>
          </a:xfrm>
          <a:prstGeom prst="rect">
            <a:avLst/>
          </a:prstGeom>
          <a:solidFill>
            <a:srgbClr val="EDEDED"/>
          </a:solidFill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2084" y="495299"/>
            <a:ext cx="4003516" cy="52322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古代名人读书故事 </a:t>
            </a:r>
          </a:p>
        </p:txBody>
      </p:sp>
      <p:sp>
        <p:nvSpPr>
          <p:cNvPr id="4" name="矩形 3"/>
          <p:cNvSpPr/>
          <p:nvPr/>
        </p:nvSpPr>
        <p:spPr>
          <a:xfrm>
            <a:off x="6926595" y="1729719"/>
            <a:ext cx="461665" cy="1120686"/>
          </a:xfrm>
          <a:prstGeom prst="rect">
            <a:avLst/>
          </a:prstGeom>
          <a:solidFill>
            <a:srgbClr val="5790C4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 欧阳修</a:t>
            </a:r>
          </a:p>
        </p:txBody>
      </p:sp>
      <p:sp>
        <p:nvSpPr>
          <p:cNvPr id="15" name="椭圆 14"/>
          <p:cNvSpPr/>
          <p:nvPr/>
        </p:nvSpPr>
        <p:spPr>
          <a:xfrm>
            <a:off x="942975" y="1315554"/>
            <a:ext cx="506275" cy="506275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悬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691423" y="1315554"/>
            <a:ext cx="506275" cy="506275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梁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436933" y="1315554"/>
            <a:ext cx="506275" cy="506275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刺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182443" y="1298609"/>
            <a:ext cx="506275" cy="506275"/>
          </a:xfrm>
          <a:prstGeom prst="ellipse">
            <a:avLst/>
          </a:prstGeom>
          <a:solidFill>
            <a:srgbClr val="5790C4"/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骨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9666" y="1927802"/>
            <a:ext cx="5005553" cy="429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3D2113"/>
                </a:solidFill>
                <a:cs typeface="+mn-ea"/>
                <a:sym typeface="+mn-lt"/>
              </a:rPr>
              <a:t>东汉时，有一个叫孙敬的年轻人，孜孜不倦勤奋好学，闭门从早读到晚也很少休息，有时候到了三更半夜的时候很容易打盹（瞌睡），为了不因此而影响学习，孙敬想出一个办法，他找来一根绳子，一头绑在自己的头发上，另一头绑在房子的房梁上，这样读书疲劳打瞌睡的时候只要头一低，绳子牵住头发扯痛头皮，他就会因疼痛而清醒起来再继续读书，后来他终于成为了赫赫有名的政治家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3D2113"/>
                </a:solidFill>
                <a:cs typeface="+mn-ea"/>
                <a:sym typeface="+mn-lt"/>
              </a:rPr>
              <a:t>战国时期的苏秦是一个有名的政治家，但是他在年轻的时候学问并不多，到了好多地方都没有人关注，即使有雄心壮志也得不到重用，于是他下定决心发奋图强努力读书。由于他经常读书读到深夜，疲倦到想要打盹的时候就用事先准备好的锥子往大腿上刺一下，这样突然的痛感使他猛然清醒起来，振作精神继续读书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 animBg="1"/>
      <p:bldP spid="4" grpId="0" animBg="1"/>
      <p:bldP spid="15" grpId="0" bldLvl="0" animBg="1"/>
      <p:bldP spid="18" grpId="0" bldLvl="0" animBg="1"/>
      <p:bldP spid="19" grpId="0" bldLvl="0" animBg="1"/>
      <p:bldP spid="20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061075" y="-23107"/>
            <a:ext cx="6130925" cy="6866105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718294" y="571500"/>
            <a:ext cx="4756793" cy="5676899"/>
            <a:chOff x="1543367" y="1692275"/>
            <a:chExt cx="2649855" cy="3765550"/>
          </a:xfrm>
        </p:grpSpPr>
        <p:sp>
          <p:nvSpPr>
            <p:cNvPr id="25" name="矩形 24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683893" y="1848485"/>
              <a:ext cx="2393196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300" y="571500"/>
            <a:ext cx="5168901" cy="5676899"/>
          </a:xfrm>
          <a:prstGeom prst="rect">
            <a:avLst/>
          </a:prstGeom>
          <a:blipFill dpi="0" rotWithShape="1">
            <a:blip r:embed="rId4" cstate="screen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89200" y="1548464"/>
            <a:ext cx="861774" cy="3722965"/>
          </a:xfrm>
          <a:prstGeom prst="rect">
            <a:avLst/>
          </a:prstGeom>
          <a:solidFill>
            <a:srgbClr val="5790C4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世界读书日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10248"/>
          <p:cNvSpPr txBox="1"/>
          <p:nvPr/>
        </p:nvSpPr>
        <p:spPr>
          <a:xfrm>
            <a:off x="7444289" y="1731999"/>
            <a:ext cx="3404112" cy="4278094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日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我们迎来了第</a:t>
            </a:r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十六</a:t>
            </a:r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个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“世界读书日”！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3" grpId="0" animBg="1"/>
      <p:bldP spid="22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2190" y="1"/>
            <a:ext cx="6099810" cy="6887742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155" y="693300"/>
            <a:ext cx="5132070" cy="5471399"/>
          </a:xfrm>
          <a:prstGeom prst="rect">
            <a:avLst/>
          </a:prstGeom>
          <a:blipFill dpi="0" rotWithShape="1">
            <a:blip r:embed="rId4" cstate="screen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69100" y="693299"/>
            <a:ext cx="4762500" cy="5471399"/>
            <a:chOff x="1543367" y="1692275"/>
            <a:chExt cx="2649855" cy="3765550"/>
          </a:xfrm>
        </p:grpSpPr>
        <p:sp>
          <p:nvSpPr>
            <p:cNvPr id="26" name="矩形 25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375842" y="1638567"/>
            <a:ext cx="354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内容占位符 2"/>
          <p:cNvSpPr>
            <a:spLocks noGrp="1"/>
          </p:cNvSpPr>
          <p:nvPr/>
        </p:nvSpPr>
        <p:spPr>
          <a:xfrm>
            <a:off x="7457916" y="3064270"/>
            <a:ext cx="3368358" cy="61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名人读书方法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5734" y="161925"/>
            <a:ext cx="11746865" cy="65347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3" grpId="0" animBg="1"/>
      <p:bldP spid="20" grpId="0"/>
      <p:bldP spid="28" grpId="0"/>
      <p:bldP spid="29" grpId="0" animBg="1"/>
      <p:bldP spid="2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5800" y="1638976"/>
            <a:ext cx="4762500" cy="4323199"/>
            <a:chOff x="1543367" y="1692275"/>
            <a:chExt cx="2649855" cy="3765550"/>
          </a:xfrm>
        </p:grpSpPr>
        <p:sp>
          <p:nvSpPr>
            <p:cNvPr id="14" name="矩形 13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62084" y="495299"/>
            <a:ext cx="3343116" cy="52322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名人读书方法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84970" y="2674113"/>
            <a:ext cx="3682330" cy="21416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◆ 不把时间浪费在娱乐消遣上。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◆ 根据实际情况有所取舍。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◆ 深入理解，不可死记硬背。</a:t>
            </a:r>
          </a:p>
          <a:p>
            <a:pPr eaLnBrk="1" hangingPunct="1">
              <a:lnSpc>
                <a:spcPct val="24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　　　　　　 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爱因斯坦</a:t>
            </a:r>
          </a:p>
        </p:txBody>
      </p:sp>
      <p:pic>
        <p:nvPicPr>
          <p:cNvPr id="12" name="图片 11" descr="爱因斯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087" y="1430337"/>
            <a:ext cx="3770312" cy="432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731000" y="1430337"/>
            <a:ext cx="4762500" cy="4323199"/>
            <a:chOff x="1543367" y="1692275"/>
            <a:chExt cx="2649855" cy="3765550"/>
          </a:xfrm>
        </p:grpSpPr>
        <p:sp>
          <p:nvSpPr>
            <p:cNvPr id="14" name="矩形 13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62084" y="495299"/>
            <a:ext cx="3343116" cy="52322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名人读书方法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71153" y="2131053"/>
            <a:ext cx="3476247" cy="32501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★ 读书应作些挑选和比较。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★ 读书应该把身心和情感都投入进去。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★ 除了学好规定的课程，也可多读些课外书。</a:t>
            </a:r>
          </a:p>
          <a:p>
            <a:pPr eaLnBrk="1" hangingPunct="1">
              <a:lnSpc>
                <a:spcPct val="24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　　　　　　　 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冰心</a:t>
            </a:r>
          </a:p>
        </p:txBody>
      </p:sp>
      <p:pic>
        <p:nvPicPr>
          <p:cNvPr id="10" name="图片 9" descr="冰心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43" y="1513818"/>
            <a:ext cx="4026377" cy="42397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5800" y="1638976"/>
            <a:ext cx="4762500" cy="4323199"/>
            <a:chOff x="1543367" y="1692275"/>
            <a:chExt cx="2649855" cy="3765550"/>
          </a:xfrm>
        </p:grpSpPr>
        <p:sp>
          <p:nvSpPr>
            <p:cNvPr id="14" name="矩形 13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62084" y="495299"/>
            <a:ext cx="3343116" cy="52322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名人读书方法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2965" y="2684033"/>
            <a:ext cx="3959225" cy="21416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● 从阅读中区分书的好坏。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● 以向他人学习的态度来读书。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● 读书体会要回到生活中检验。</a:t>
            </a:r>
          </a:p>
          <a:p>
            <a:pPr eaLnBrk="1" hangingPunct="1">
              <a:lnSpc>
                <a:spcPct val="24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　　　　  　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高尔基</a:t>
            </a:r>
          </a:p>
        </p:txBody>
      </p:sp>
      <p:pic>
        <p:nvPicPr>
          <p:cNvPr id="10" name="图片 9" descr="高尔基２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980" y="1638976"/>
            <a:ext cx="4163819" cy="43231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731000" y="1430337"/>
            <a:ext cx="4762500" cy="4323199"/>
            <a:chOff x="1543367" y="1692275"/>
            <a:chExt cx="2649855" cy="3765550"/>
          </a:xfrm>
        </p:grpSpPr>
        <p:sp>
          <p:nvSpPr>
            <p:cNvPr id="14" name="矩形 13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62084" y="495299"/>
            <a:ext cx="3343116" cy="52322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名人读书方法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32675" y="2257917"/>
            <a:ext cx="3567306" cy="36374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▲ 养成“随便翻翻”的读书习惯。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▲可先泛览、后选择的读书方法。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▲ 文、理科的书，专业内、专业外的书要互看。</a:t>
            </a:r>
          </a:p>
          <a:p>
            <a:pPr eaLnBrk="1" hangingPunct="1">
              <a:lnSpc>
                <a:spcPct val="24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　　　  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鲁迅</a:t>
            </a:r>
          </a:p>
        </p:txBody>
      </p:sp>
      <p:pic>
        <p:nvPicPr>
          <p:cNvPr id="12" name="图片 11" descr="鲁迅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59" y="1533480"/>
            <a:ext cx="4147661" cy="423971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2190" y="1"/>
            <a:ext cx="6099810" cy="6887742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155" y="693300"/>
            <a:ext cx="5132070" cy="5471399"/>
          </a:xfrm>
          <a:prstGeom prst="rect">
            <a:avLst/>
          </a:prstGeom>
          <a:blipFill dpi="0" rotWithShape="1">
            <a:blip r:embed="rId4" cstate="screen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69100" y="693299"/>
            <a:ext cx="4762500" cy="5471399"/>
            <a:chOff x="1543367" y="1692275"/>
            <a:chExt cx="2649855" cy="3765550"/>
          </a:xfrm>
        </p:grpSpPr>
        <p:sp>
          <p:nvSpPr>
            <p:cNvPr id="26" name="矩形 25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375842" y="1638567"/>
            <a:ext cx="354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内容占位符 2"/>
          <p:cNvSpPr>
            <a:spLocks noGrp="1"/>
          </p:cNvSpPr>
          <p:nvPr/>
        </p:nvSpPr>
        <p:spPr>
          <a:xfrm>
            <a:off x="7457916" y="3064270"/>
            <a:ext cx="3368358" cy="61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读书知识问答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5734" y="161925"/>
            <a:ext cx="11746865" cy="65347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3304" y="6725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3" grpId="0" animBg="1"/>
      <p:bldP spid="20" grpId="0"/>
      <p:bldP spid="28" grpId="0"/>
      <p:bldP spid="29" grpId="0" animBg="1"/>
      <p:bldP spid="2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2084" y="495299"/>
            <a:ext cx="3343116" cy="52322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读书知识问答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670719" y="1424918"/>
            <a:ext cx="5031582" cy="53553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1.1995年,联合国科教文组织把每年的(         ) 定为“世界图书和版权日”,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  简称为“世界读书日”。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A.4月23日 B.4月22日 C.4月24日 D.4月21日 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2.“书籍是人类进步的阶梯”,这句名言出自(     )。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A.托尔斯泰 B.高尔基 C.车尔尼雪夫斯基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3.“公共图书馆是人民的终身学校”出自（    ）。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A.江泽民 B.邓小平 C.胡锦涛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4.中国首位乘坐“神州五号”载人航天飞船遨游太空的航天英雄名叫（   ）。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A. 费俊龙 B.聂海胜 C.杨利伟</a:t>
            </a:r>
          </a:p>
        </p:txBody>
      </p:sp>
      <p:sp>
        <p:nvSpPr>
          <p:cNvPr id="15" name="文本框 1"/>
          <p:cNvSpPr txBox="1"/>
          <p:nvPr/>
        </p:nvSpPr>
        <p:spPr>
          <a:xfrm>
            <a:off x="6507480" y="1424918"/>
            <a:ext cx="504952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5.我国现在的国家主席是（   ）。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A、江泽民　　B、习近平　　C、胡锦涛 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6. 2008年奥运会在我国的城市 （   ）举行。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A、天津　　B、上海　　C、北京 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7.“把有限的生命，投入到无限的为人民服务之中去”是（　　）的名言。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                                                     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f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á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n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A、焦裕禄　　B、雷锋　　C、孔繁森 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8.我国现在的国务院总理是 （   ）。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A、朱镕基　　B、温家宝　　C、李克强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 animBg="1"/>
      <p:bldP spid="10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2084" y="495299"/>
            <a:ext cx="3343116" cy="52322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读书知识问答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845899" y="1624101"/>
            <a:ext cx="10492582" cy="42473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9.“山重水复疑无路,柳暗花明又一村”是(     )的诗句。</a:t>
            </a:r>
            <a:endParaRPr lang="en-US" altLang="zh-CN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A.陆游 B.王勃 C.李白 D.王维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10.印刷术是中国的四大发明之一,北宋时期的《梦溪笔谈》记载了早期</a:t>
            </a:r>
            <a:r>
              <a:rPr lang="zh-CN" altLang="en-US" dirty="0" smtClean="0">
                <a:solidFill>
                  <a:srgbClr val="3D2113"/>
                </a:solidFill>
                <a:cs typeface="+mn-ea"/>
                <a:sym typeface="+mn-lt"/>
              </a:rPr>
              <a:t>的活字印刷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术,它的作者是(     )。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A.苏东坡 B.沈括 C.王安石 D.欧阳修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11.《西游记》的作者是(     )。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                                       ā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n      gu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à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n</a:t>
            </a:r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A.吴承恩 B.曹雪芹 C.施耐庵 D.罗贯中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cs typeface="+mn-ea"/>
              <a:sym typeface="+mn-lt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12.在鸦片战争中,主持虎门销烟的爱国英雄是(     )。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  A.关天培 B.林则徐 C.左宗棠 D.龚自珍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6130925" cy="6866105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8097" y="0"/>
            <a:ext cx="6112828" cy="6866105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39869" y="0"/>
            <a:ext cx="6130925" cy="6866105"/>
          </a:xfrm>
          <a:prstGeom prst="rect">
            <a:avLst/>
          </a:prstGeom>
          <a:blipFill dpi="0" rotWithShape="1">
            <a:blip r:embed="rId3">
              <a:alphaModFix amt="8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734" y="161925"/>
            <a:ext cx="11810365" cy="65347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29467" y="564515"/>
            <a:ext cx="3930250" cy="5288385"/>
            <a:chOff x="1543367" y="1692275"/>
            <a:chExt cx="2649855" cy="3765550"/>
          </a:xfrm>
        </p:grpSpPr>
        <p:sp>
          <p:nvSpPr>
            <p:cNvPr id="9" name="矩形 8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386023" y="1297940"/>
            <a:ext cx="1015663" cy="38019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世界读书日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93054" y="2197668"/>
            <a:ext cx="1154162" cy="2707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charset="-122"/>
                <a:ea typeface="方正清刻本悦宋简体" panose="02000000000000000000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生活里没有书籍，就好像没有阳光；智慧里没有书籍，就好像鸟儿没有翅膀。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6802" y="6234031"/>
            <a:ext cx="506349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R      E     A     D     I     N     G    F    U     N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879748" y="2184423"/>
            <a:ext cx="506275" cy="5062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D2113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rgbClr val="3D2113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879748" y="2754366"/>
            <a:ext cx="506275" cy="5062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3D2113"/>
                </a:solidFill>
                <a:cs typeface="+mn-ea"/>
                <a:sym typeface="+mn-lt"/>
              </a:rPr>
              <a:t>月</a:t>
            </a:r>
            <a:endParaRPr lang="zh-CN" altLang="en-US" sz="2000" dirty="0">
              <a:solidFill>
                <a:srgbClr val="3D2113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79748" y="3324309"/>
            <a:ext cx="506275" cy="5062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D2113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3D2113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79748" y="3905311"/>
            <a:ext cx="506275" cy="5062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7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3D2113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3D21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27" grpId="0" animBg="1"/>
      <p:bldP spid="8" grpId="0" animBg="1"/>
      <p:bldP spid="8" grpId="1" animBg="1"/>
      <p:bldP spid="11" grpId="0"/>
      <p:bldP spid="12" grpId="0"/>
      <p:bldP spid="12" grpId="1"/>
      <p:bldP spid="15" grpId="0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-1"/>
            <a:ext cx="6130925" cy="6866105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1986" y="8105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30924" y="0"/>
            <a:ext cx="6053455" cy="6858000"/>
          </a:xfrm>
          <a:prstGeom prst="rect">
            <a:avLst/>
          </a:prstGeom>
          <a:blipFill dpi="0" rotWithShape="1">
            <a:blip r:embed="rId4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93097" y="1050502"/>
            <a:ext cx="3441534" cy="4890558"/>
            <a:chOff x="1543367" y="1692275"/>
            <a:chExt cx="2649855" cy="3765550"/>
          </a:xfrm>
        </p:grpSpPr>
        <p:sp>
          <p:nvSpPr>
            <p:cNvPr id="24" name="矩形 23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140930" y="1543709"/>
            <a:ext cx="1015663" cy="2999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目    录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47724" y="2147187"/>
            <a:ext cx="677108" cy="38019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世界读书日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内容占位符 2"/>
          <p:cNvSpPr>
            <a:spLocks noGrp="1"/>
          </p:cNvSpPr>
          <p:nvPr/>
        </p:nvSpPr>
        <p:spPr>
          <a:xfrm>
            <a:off x="6923164" y="1469333"/>
            <a:ext cx="4085157" cy="61200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世界读书日简介</a:t>
            </a:r>
          </a:p>
        </p:txBody>
      </p:sp>
      <p:sp>
        <p:nvSpPr>
          <p:cNvPr id="28" name="内容占位符 2"/>
          <p:cNvSpPr>
            <a:spLocks noGrp="1"/>
          </p:cNvSpPr>
          <p:nvPr/>
        </p:nvSpPr>
        <p:spPr>
          <a:xfrm>
            <a:off x="6923164" y="2387333"/>
            <a:ext cx="4085157" cy="61200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名人读书名言</a:t>
            </a:r>
          </a:p>
        </p:txBody>
      </p:sp>
      <p:sp>
        <p:nvSpPr>
          <p:cNvPr id="29" name="内容占位符 2"/>
          <p:cNvSpPr>
            <a:spLocks noGrp="1"/>
          </p:cNvSpPr>
          <p:nvPr/>
        </p:nvSpPr>
        <p:spPr>
          <a:xfrm>
            <a:off x="6923164" y="3263045"/>
            <a:ext cx="4085156" cy="61200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古代名人读书故事</a:t>
            </a:r>
          </a:p>
        </p:txBody>
      </p:sp>
      <p:sp>
        <p:nvSpPr>
          <p:cNvPr id="30" name="内容占位符 2"/>
          <p:cNvSpPr>
            <a:spLocks noGrp="1"/>
          </p:cNvSpPr>
          <p:nvPr/>
        </p:nvSpPr>
        <p:spPr>
          <a:xfrm>
            <a:off x="6923163" y="4138757"/>
            <a:ext cx="4085157" cy="61200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名人读书方法</a:t>
            </a:r>
          </a:p>
        </p:txBody>
      </p:sp>
      <p:sp>
        <p:nvSpPr>
          <p:cNvPr id="31" name="内容占位符 2"/>
          <p:cNvSpPr>
            <a:spLocks noGrp="1"/>
          </p:cNvSpPr>
          <p:nvPr/>
        </p:nvSpPr>
        <p:spPr>
          <a:xfrm>
            <a:off x="6923165" y="5036308"/>
            <a:ext cx="4085155" cy="612000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读书知识问答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5734" y="161925"/>
            <a:ext cx="11759565" cy="65347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16" grpId="0"/>
      <p:bldP spid="22" grpId="0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2190" y="1"/>
            <a:ext cx="6099810" cy="6887742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155" y="693300"/>
            <a:ext cx="5132070" cy="5471399"/>
          </a:xfrm>
          <a:prstGeom prst="rect">
            <a:avLst/>
          </a:prstGeom>
          <a:blipFill dpi="0" rotWithShape="1">
            <a:blip r:embed="rId4" cstate="screen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69100" y="693299"/>
            <a:ext cx="4762500" cy="5471399"/>
            <a:chOff x="1543367" y="1692275"/>
            <a:chExt cx="2649855" cy="3765550"/>
          </a:xfrm>
        </p:grpSpPr>
        <p:sp>
          <p:nvSpPr>
            <p:cNvPr id="26" name="矩形 25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375842" y="1638567"/>
            <a:ext cx="354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8" name="内容占位符 2"/>
          <p:cNvSpPr>
            <a:spLocks noGrp="1"/>
          </p:cNvSpPr>
          <p:nvPr/>
        </p:nvSpPr>
        <p:spPr>
          <a:xfrm>
            <a:off x="7469663" y="2961776"/>
            <a:ext cx="3368358" cy="61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世界读书日简介</a:t>
            </a:r>
          </a:p>
        </p:txBody>
      </p:sp>
      <p:sp>
        <p:nvSpPr>
          <p:cNvPr id="29" name="矩形 28"/>
          <p:cNvSpPr/>
          <p:nvPr/>
        </p:nvSpPr>
        <p:spPr>
          <a:xfrm>
            <a:off x="165734" y="161925"/>
            <a:ext cx="11746865" cy="65347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3" grpId="0" animBg="1"/>
      <p:bldP spid="20" grpId="0"/>
      <p:bldP spid="28" grpId="0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18" name="矩形 24"/>
          <p:cNvSpPr>
            <a:spLocks noChangeArrowheads="1"/>
          </p:cNvSpPr>
          <p:nvPr/>
        </p:nvSpPr>
        <p:spPr bwMode="auto">
          <a:xfrm>
            <a:off x="687070" y="1001396"/>
            <a:ext cx="3638550" cy="3241040"/>
          </a:xfrm>
          <a:prstGeom prst="rect">
            <a:avLst/>
          </a:prstGeom>
          <a:solidFill>
            <a:srgbClr val="5790C4">
              <a:alpha val="78000"/>
            </a:srgbClr>
          </a:solidFill>
          <a:ln w="22225">
            <a:noFill/>
            <a:beve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25" y="1301114"/>
            <a:ext cx="4460875" cy="4186555"/>
          </a:xfrm>
          <a:prstGeom prst="rect">
            <a:avLst/>
          </a:prstGeom>
        </p:spPr>
      </p:pic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4232275" y="4364355"/>
            <a:ext cx="1541780" cy="1373505"/>
          </a:xfrm>
          <a:prstGeom prst="rect">
            <a:avLst/>
          </a:prstGeom>
          <a:solidFill>
            <a:srgbClr val="5790C4"/>
          </a:solidFill>
          <a:ln w="22225">
            <a:noFill/>
            <a:beve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97369" y="1598271"/>
            <a:ext cx="4619030" cy="444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　　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1995</a:t>
            </a:r>
            <a:r>
              <a:rPr lang="zh-CN" altLang="zh-CN" dirty="0">
                <a:solidFill>
                  <a:srgbClr val="3D2113"/>
                </a:solidFill>
                <a:cs typeface="+mn-ea"/>
                <a:sym typeface="+mn-lt"/>
              </a:rPr>
              <a:t>年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联合国教科文组织通过决议，将每年的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23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日确定为“世界读书日”。主旨是希望散居在世界各地的人，无论年老还是年轻，无论贫穷还是富裕，无论患病还是健康，都能享受阅读的乐趣，都能尊重和感谢为人类文明做出过巨大贡献的文学、文化、科学、思想大师们，都能保护知识的产权。</a:t>
            </a:r>
          </a:p>
        </p:txBody>
      </p:sp>
      <p:sp>
        <p:nvSpPr>
          <p:cNvPr id="15" name="内容占位符 2"/>
          <p:cNvSpPr>
            <a:spLocks noGrp="1"/>
          </p:cNvSpPr>
          <p:nvPr/>
        </p:nvSpPr>
        <p:spPr>
          <a:xfrm>
            <a:off x="8578889" y="764894"/>
            <a:ext cx="3343910" cy="473004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世界读书日简介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218" grpId="0" animBg="1"/>
      <p:bldP spid="4" grpId="0" animBg="1"/>
      <p:bldP spid="13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                                     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8408" y="1502758"/>
            <a:ext cx="10496550" cy="2169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　　世界读书日设立目的是希望散居在世界各地的人，无论你是年老还是年轻，无论你是贫穷还是富裕，无论你是患病还是健康，都能享受阅读的乐趣，都能尊重和感谢为人类文明做出过巨大贡献的文学、文化、科学、思想大师们，都能保护知识产权。每年的这一天，世界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100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多个国家都会举办各种各样的庆祝和图书宣传活动，但在我国这个日子还没有广为人知，近两年开始有出版社和书店搞一些公益活动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7986" y="3721100"/>
            <a:ext cx="3245031" cy="20311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95398" y="3721100"/>
            <a:ext cx="3267679" cy="2031156"/>
          </a:xfrm>
          <a:prstGeom prst="rect">
            <a:avLst/>
          </a:prstGeom>
        </p:spPr>
      </p:pic>
      <p:sp>
        <p:nvSpPr>
          <p:cNvPr id="15" name="内容占位符 2"/>
          <p:cNvSpPr>
            <a:spLocks noGrp="1"/>
          </p:cNvSpPr>
          <p:nvPr/>
        </p:nvSpPr>
        <p:spPr>
          <a:xfrm>
            <a:off x="158789" y="514877"/>
            <a:ext cx="3343910" cy="473004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世界读书日简介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55458" y="3721100"/>
            <a:ext cx="3619500" cy="2031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2002" y="1738066"/>
            <a:ext cx="4742498" cy="38318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　　联合国教科文组织选择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23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日成为世界读书日的灵感来自于一个美丽的传说。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23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日是西班牙文豪塞万提斯的忌日，也是加泰罗尼亚地区大众节日“圣乔治节”。实际上，同一天也是莎士比亚出生和去世的纪念日，又是美国作家纳博科夫、法国作家莫里斯</a:t>
            </a:r>
            <a:r>
              <a:rPr lang="en-US" altLang="zh-CN" dirty="0">
                <a:solidFill>
                  <a:srgbClr val="3D2113"/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德鲁昂、冰岛诺贝尔文学奖得主拉克斯内斯等多位文学家的生日，所以这一天成为全球性图书日看来“名正言顺”。</a:t>
            </a:r>
          </a:p>
        </p:txBody>
      </p:sp>
      <p:sp>
        <p:nvSpPr>
          <p:cNvPr id="18" name="内容占位符 2"/>
          <p:cNvSpPr>
            <a:spLocks noGrp="1"/>
          </p:cNvSpPr>
          <p:nvPr/>
        </p:nvSpPr>
        <p:spPr>
          <a:xfrm>
            <a:off x="160496" y="503979"/>
            <a:ext cx="3343910" cy="473004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世界读书日简介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527800" y="1380675"/>
            <a:ext cx="5016256" cy="4546600"/>
            <a:chOff x="6332609" y="1181735"/>
            <a:chExt cx="5338447" cy="47999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105656" y="3517900"/>
              <a:ext cx="2565400" cy="24638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105656" y="1181735"/>
              <a:ext cx="2565400" cy="233616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332610" y="3517900"/>
              <a:ext cx="2773046" cy="246379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332609" y="1181735"/>
              <a:ext cx="2773047" cy="23361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                                      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95100" y="1664777"/>
            <a:ext cx="3245031" cy="2031156"/>
          </a:xfrm>
          <a:prstGeom prst="rect">
            <a:avLst/>
          </a:prstGeom>
        </p:spPr>
      </p:pic>
      <p:sp>
        <p:nvSpPr>
          <p:cNvPr id="15" name="内容占位符 2"/>
          <p:cNvSpPr>
            <a:spLocks noGrp="1"/>
          </p:cNvSpPr>
          <p:nvPr/>
        </p:nvSpPr>
        <p:spPr>
          <a:xfrm>
            <a:off x="158789" y="502239"/>
            <a:ext cx="3343910" cy="473004"/>
          </a:xfrm>
          <a:prstGeom prst="rect">
            <a:avLst/>
          </a:prstGeom>
          <a:solidFill>
            <a:srgbClr val="5790C4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世界读书日简介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0740" y="1664777"/>
            <a:ext cx="3619500" cy="203115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3033" y="4229049"/>
            <a:ext cx="10078314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D2113"/>
                </a:solidFill>
                <a:cs typeface="+mn-ea"/>
                <a:sym typeface="+mn-lt"/>
              </a:rPr>
              <a:t>　　世界读书日的主旨宣言为：“希望散居在全球各地的人们，无论你是年老还是年轻，无论你是贫穷还是富有，无论你是患病还是健康，都能享受阅读带来的乐趣，都能尊重和感谢为人类文明作出巨大贡献的文学、文化、科学思想大师们，都能保护知识产权。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25791" y="1664777"/>
            <a:ext cx="3001009" cy="2031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-380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2190" y="1"/>
            <a:ext cx="6099810" cy="6887742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155" y="693300"/>
            <a:ext cx="5132070" cy="5471399"/>
          </a:xfrm>
          <a:prstGeom prst="rect">
            <a:avLst/>
          </a:prstGeom>
          <a:blipFill dpi="0" rotWithShape="1">
            <a:blip r:embed="rId4" cstate="screen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69100" y="693299"/>
            <a:ext cx="4762500" cy="5471399"/>
            <a:chOff x="1543367" y="1692275"/>
            <a:chExt cx="2649855" cy="3765550"/>
          </a:xfrm>
        </p:grpSpPr>
        <p:sp>
          <p:nvSpPr>
            <p:cNvPr id="26" name="矩形 25"/>
            <p:cNvSpPr/>
            <p:nvPr/>
          </p:nvSpPr>
          <p:spPr>
            <a:xfrm>
              <a:off x="1543367" y="1692275"/>
              <a:ext cx="2649855" cy="3765550"/>
            </a:xfrm>
            <a:prstGeom prst="rect">
              <a:avLst/>
            </a:prstGeom>
            <a:solidFill>
              <a:srgbClr val="579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83702" y="1848485"/>
              <a:ext cx="2369185" cy="34531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375842" y="1638567"/>
            <a:ext cx="354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内容占位符 2"/>
          <p:cNvSpPr>
            <a:spLocks noGrp="1"/>
          </p:cNvSpPr>
          <p:nvPr/>
        </p:nvSpPr>
        <p:spPr>
          <a:xfrm>
            <a:off x="7457916" y="3064270"/>
            <a:ext cx="3368358" cy="61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charset="-12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名人读书名言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5734" y="161925"/>
            <a:ext cx="11746865" cy="65347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 invX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3" grpId="0" animBg="1"/>
      <p:bldP spid="20" grpId="0"/>
      <p:bldP spid="28" grpId="0"/>
      <p:bldP spid="29" grpId="0" animBg="1"/>
      <p:bldP spid="2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1jfdg0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Microsoft Office PowerPoint</Application>
  <PresentationFormat>宽屏</PresentationFormat>
  <Paragraphs>187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2022-03-09T03:43:05Z</dcterms:created>
  <dcterms:modified xsi:type="dcterms:W3CDTF">2023-01-10T09:40:29Z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0F9ABBC483374CED9864605C65392310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