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2688B-F972-4AE8-A050-F68DB2B38CF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D7E11-3C5E-48B3-B425-1D0C0DF7E3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D7E11-3C5E-48B3-B425-1D0C0DF7E3D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72A60-1D14-44C2-B35E-002598DB86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671AB-98A6-4B0D-BF02-6C166F3E56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3CC14-87A0-4B5B-B3EA-1CD20BD3D6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9F79F-C6D3-423D-8AA5-F961A79622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BA1E8-45B9-40A1-8259-E52F1073E1F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EDAEC-C4C9-40FF-8ACC-E97E7DB0CE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5A1A5-5C5B-4B81-86B4-70116503AC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6B55F-BBC8-4D38-9E8E-5317BE87D2E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0120F-888C-4510-80A7-298AFD1EE9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F20F9-9324-4FC2-9F32-FC24D74F38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C58B1B59-CE80-4BB6-830A-B23854E13E9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242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981200"/>
            <a:ext cx="9144000" cy="1470025"/>
          </a:xfrm>
        </p:spPr>
        <p:txBody>
          <a:bodyPr rtlCol="0">
            <a:normAutofit/>
          </a:bodyPr>
          <a:lstStyle/>
          <a:p>
            <a:pPr algn="ctr"/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直棱柱和圆锥的侧面展开图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21970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458" name="Text Box 2"/>
          <p:cNvSpPr txBox="1">
            <a:spLocks noChangeArrowheads="1"/>
          </p:cNvSpPr>
          <p:nvPr/>
        </p:nvSpPr>
        <p:spPr bwMode="auto">
          <a:xfrm>
            <a:off x="1600200" y="2384425"/>
            <a:ext cx="86899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一个食品包装盒的侧面展开图如图所示，它的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底面是边长为</a:t>
            </a:r>
            <a:r>
              <a:rPr lang="en-US" altLang="zh-CN" sz="2500" b="1" dirty="0">
                <a:latin typeface="Times New Roman" panose="02020603050405020304" pitchFamily="18" charset="0"/>
              </a:rPr>
              <a:t>2</a:t>
            </a: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的正六边形，这个包装盒是什么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形状的几何体？试根据已知数据求出它的侧面积</a:t>
            </a:r>
            <a:r>
              <a:rPr lang="en-US" altLang="zh-CN" sz="25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869950" y="788988"/>
            <a:ext cx="1662113" cy="1466850"/>
            <a:chOff x="2251" y="1607"/>
            <a:chExt cx="1305" cy="1152"/>
          </a:xfrm>
        </p:grpSpPr>
        <p:pic>
          <p:nvPicPr>
            <p:cNvPr id="11270" name="Picture 4" descr="MCj0433847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51" y="1607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1" name="Text Box 5"/>
            <p:cNvSpPr txBox="1">
              <a:spLocks noChangeArrowheads="1"/>
            </p:cNvSpPr>
            <p:nvPr/>
          </p:nvSpPr>
          <p:spPr bwMode="auto">
            <a:xfrm rot="355841">
              <a:off x="2784" y="1888"/>
              <a:ext cx="772" cy="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</a:pPr>
              <a:r>
                <a:rPr lang="zh-CN" altLang="en-US" sz="2800" b="1" dirty="0">
                  <a:ea typeface="黑体" panose="02010609060101010101" pitchFamily="49" charset="-122"/>
                </a:rPr>
                <a:t>举</a:t>
              </a:r>
            </a:p>
            <a:p>
              <a:pPr algn="l" eaLnBrk="1" hangingPunct="1">
                <a:buFont typeface="Arial" panose="020B0604020202020204" pitchFamily="34" charset="0"/>
                <a:buNone/>
              </a:pPr>
              <a:r>
                <a:rPr lang="zh-CN" altLang="en-US" sz="2800" b="1" dirty="0">
                  <a:ea typeface="黑体" panose="02010609060101010101" pitchFamily="49" charset="-122"/>
                </a:rPr>
                <a:t>例</a:t>
              </a:r>
            </a:p>
          </p:txBody>
        </p:sp>
      </p:grpSp>
      <p:sp>
        <p:nvSpPr>
          <p:cNvPr id="1427462" name="矩形 6"/>
          <p:cNvSpPr>
            <a:spLocks noChangeArrowheads="1"/>
          </p:cNvSpPr>
          <p:nvPr/>
        </p:nvSpPr>
        <p:spPr bwMode="auto">
          <a:xfrm>
            <a:off x="784225" y="2312988"/>
            <a:ext cx="7477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500" b="1" dirty="0">
                <a:solidFill>
                  <a:srgbClr val="FF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500" b="1" dirty="0">
                <a:solidFill>
                  <a:srgbClr val="FF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图片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71800" y="4079875"/>
            <a:ext cx="297180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746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2745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7458" grpId="0"/>
      <p:bldP spid="14274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482" name="Rectangle 106"/>
          <p:cNvSpPr>
            <a:spLocks noChangeArrowheads="1"/>
          </p:cNvSpPr>
          <p:nvPr/>
        </p:nvSpPr>
        <p:spPr bwMode="auto">
          <a:xfrm>
            <a:off x="828675" y="744538"/>
            <a:ext cx="515938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zh-CN" sz="2600" b="1" dirty="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endParaRPr lang="zh-CN" altLang="en-US" sz="2600" b="1" dirty="0">
              <a:solidFill>
                <a:srgbClr val="008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28483" name="矩形 3"/>
          <p:cNvSpPr>
            <a:spLocks noChangeArrowheads="1"/>
          </p:cNvSpPr>
          <p:nvPr/>
        </p:nvSpPr>
        <p:spPr bwMode="auto">
          <a:xfrm>
            <a:off x="1666875" y="923925"/>
            <a:ext cx="6477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根据图示可知该包装盒的侧面是矩形，又已知上、下底面是正六边形，因此这个几何体是正六棱柱（如图所示）</a:t>
            </a:r>
            <a:r>
              <a:rPr lang="en-US" altLang="zh-CN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28484" name="矩形 5"/>
          <p:cNvSpPr>
            <a:spLocks noChangeArrowheads="1"/>
          </p:cNvSpPr>
          <p:nvPr/>
        </p:nvSpPr>
        <p:spPr bwMode="auto">
          <a:xfrm>
            <a:off x="1498600" y="4572000"/>
            <a:ext cx="801846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由已知数据可知它的底面周长为</a:t>
            </a:r>
            <a:r>
              <a:rPr lang="en-US" altLang="zh-CN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2×6=12</a:t>
            </a: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因此它的侧面积为</a:t>
            </a:r>
            <a:r>
              <a:rPr lang="en-US" altLang="zh-CN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12×6=72.</a:t>
            </a:r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83063" y="2524125"/>
            <a:ext cx="144462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848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2848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8482" grpId="0"/>
      <p:bldP spid="1428483" grpId="0"/>
      <p:bldP spid="14284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8"/>
          <p:cNvGrpSpPr/>
          <p:nvPr/>
        </p:nvGrpSpPr>
        <p:grpSpPr bwMode="auto">
          <a:xfrm>
            <a:off x="958850" y="962025"/>
            <a:ext cx="1657350" cy="792163"/>
            <a:chOff x="528" y="404"/>
            <a:chExt cx="1044" cy="499"/>
          </a:xfrm>
        </p:grpSpPr>
        <p:sp>
          <p:nvSpPr>
            <p:cNvPr id="3" name="Oval 43"/>
            <p:cNvSpPr>
              <a:spLocks noChangeArrowheads="1"/>
            </p:cNvSpPr>
            <p:nvPr/>
          </p:nvSpPr>
          <p:spPr bwMode="auto">
            <a:xfrm>
              <a:off x="528" y="624"/>
              <a:ext cx="1015" cy="212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sz="2600">
                <a:solidFill>
                  <a:schemeClr val="bg1"/>
                </a:solidFill>
              </a:endParaRPr>
            </a:p>
          </p:txBody>
        </p:sp>
        <p:sp>
          <p:nvSpPr>
            <p:cNvPr id="13319" name="矩形 4"/>
            <p:cNvSpPr>
              <a:spLocks noChangeArrowheads="1"/>
            </p:cNvSpPr>
            <p:nvPr/>
          </p:nvSpPr>
          <p:spPr bwMode="auto">
            <a:xfrm>
              <a:off x="1008" y="576"/>
              <a:ext cx="5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2800" b="1">
                  <a:ea typeface="黑体" panose="02010609060101010101" pitchFamily="49" charset="-122"/>
                </a:rPr>
                <a:t>观察</a:t>
              </a:r>
            </a:p>
          </p:txBody>
        </p:sp>
        <p:pic>
          <p:nvPicPr>
            <p:cNvPr id="13320" name="图片 5" descr="眼睛2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28" y="404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29510" name="矩形 6"/>
          <p:cNvSpPr>
            <a:spLocks noChangeArrowheads="1"/>
          </p:cNvSpPr>
          <p:nvPr/>
        </p:nvSpPr>
        <p:spPr bwMode="auto">
          <a:xfrm>
            <a:off x="838200" y="2057400"/>
            <a:ext cx="78486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下图是雕塑与斗笠的形象，它们的形状有什么特点？</a:t>
            </a:r>
          </a:p>
        </p:txBody>
      </p:sp>
      <p:pic>
        <p:nvPicPr>
          <p:cNvPr id="7" name="图片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66875" y="3355975"/>
            <a:ext cx="23447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29200" y="3636963"/>
            <a:ext cx="2525713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95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30" name="矩形 2"/>
          <p:cNvSpPr>
            <a:spLocks noChangeArrowheads="1"/>
          </p:cNvSpPr>
          <p:nvPr/>
        </p:nvSpPr>
        <p:spPr bwMode="auto">
          <a:xfrm>
            <a:off x="350838" y="228600"/>
            <a:ext cx="810736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在几何中，我们把上述这样的立体图形称为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</a:t>
            </a:r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，圆锥是由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一个底面</a:t>
            </a:r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一个侧面</a:t>
            </a:r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围成的图形，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它的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底面是一个圆</a:t>
            </a:r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，连接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顶点与底面圆心的线段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叫作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圆锥的高</a:t>
            </a:r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圆锥顶点与底面圆上任意一点的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连线段</a:t>
            </a:r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都叫作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圆锥的母线</a:t>
            </a:r>
            <a:r>
              <a:rPr lang="zh-CN" altLang="en-US" sz="28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，母线的长度均相等</a:t>
            </a:r>
            <a:r>
              <a:rPr lang="en-US" altLang="zh-CN" sz="28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  <a:endParaRPr lang="en-US" altLang="zh-CN" sz="2800" b="1" dirty="0">
              <a:solidFill>
                <a:srgbClr val="061F5B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838200" y="3124200"/>
            <a:ext cx="7883525" cy="3624263"/>
            <a:chOff x="1063470" y="2733978"/>
            <a:chExt cx="6889841" cy="2946298"/>
          </a:xfrm>
        </p:grpSpPr>
        <p:pic>
          <p:nvPicPr>
            <p:cNvPr id="14340" name="图片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58277" y="2733978"/>
              <a:ext cx="2295034" cy="29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1" name="矩形 2"/>
            <p:cNvSpPr>
              <a:spLocks noChangeArrowheads="1"/>
            </p:cNvSpPr>
            <p:nvPr/>
          </p:nvSpPr>
          <p:spPr bwMode="auto">
            <a:xfrm>
              <a:off x="1063470" y="3539302"/>
              <a:ext cx="593928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500" b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如图，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PO</a:t>
              </a:r>
              <a:r>
                <a:rPr lang="zh-CN" altLang="en-US" sz="2500" b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是圆锥的高，</a:t>
              </a:r>
              <a:r>
                <a:rPr lang="en-US" altLang="zh-CN" sz="2400" b="1" i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PA</a:t>
              </a:r>
              <a:r>
                <a:rPr lang="zh-CN" altLang="en-US" sz="2500" b="1">
                  <a:solidFill>
                    <a:srgbClr val="061F5B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是母线</a:t>
              </a:r>
              <a:r>
                <a:rPr lang="en-US" altLang="zh-CN" sz="2500" b="1">
                  <a:solidFill>
                    <a:srgbClr val="061F5B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5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05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2"/>
          <p:cNvSpPr>
            <a:spLocks noChangeArrowheads="1"/>
          </p:cNvSpPr>
          <p:nvPr/>
        </p:nvSpPr>
        <p:spPr bwMode="auto">
          <a:xfrm>
            <a:off x="828675" y="581025"/>
            <a:ext cx="71628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5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5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把圆锥沿它的一条母线剪开，它的</a:t>
            </a:r>
            <a:r>
              <a:rPr lang="zh-CN" altLang="en-US" sz="25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侧面可以展开成平面图形</a:t>
            </a:r>
            <a:r>
              <a:rPr lang="zh-CN" altLang="en-US" sz="25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，像这样的平面图形称为</a:t>
            </a:r>
            <a:r>
              <a:rPr lang="zh-CN" altLang="en-US" sz="25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圆锥的侧面展开图</a:t>
            </a:r>
            <a:r>
              <a:rPr lang="zh-CN" altLang="en-US" sz="25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，如图所示</a:t>
            </a:r>
            <a:r>
              <a:rPr lang="en-US" altLang="zh-CN" sz="2500" b="1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  <a:endParaRPr lang="en-US" altLang="zh-CN" sz="2500" b="1">
              <a:solidFill>
                <a:srgbClr val="061F5B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1555" name="矩形 4"/>
          <p:cNvSpPr>
            <a:spLocks noChangeArrowheads="1"/>
          </p:cNvSpPr>
          <p:nvPr/>
        </p:nvSpPr>
        <p:spPr bwMode="auto">
          <a:xfrm>
            <a:off x="685800" y="5486400"/>
            <a:ext cx="74755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5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5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圆锥的侧面展开图是一个扇形</a:t>
            </a:r>
            <a:r>
              <a:rPr lang="en-US" altLang="zh-CN" sz="2500" b="1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5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这个</a:t>
            </a:r>
            <a:r>
              <a:rPr lang="zh-CN" altLang="en-US" sz="25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扇形的半径是圆锥的母线长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500" b="1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5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弧长是圆锥底面圆的周长</a:t>
            </a:r>
            <a:r>
              <a:rPr lang="en-US" altLang="zh-CN" sz="2500" b="1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  <a:endParaRPr lang="en-US" altLang="zh-CN" sz="2500" b="1">
              <a:solidFill>
                <a:srgbClr val="061F5B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3135313" y="1827213"/>
            <a:ext cx="3722687" cy="3354387"/>
            <a:chOff x="3639239" y="2039318"/>
            <a:chExt cx="2550404" cy="1714039"/>
          </a:xfrm>
        </p:grpSpPr>
        <p:pic>
          <p:nvPicPr>
            <p:cNvPr id="15365" name="图片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239" y="2458878"/>
              <a:ext cx="2192563" cy="1294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" name="矩形 7"/>
            <p:cNvSpPr>
              <a:spLocks noChangeArrowheads="1"/>
            </p:cNvSpPr>
            <p:nvPr/>
          </p:nvSpPr>
          <p:spPr bwMode="auto">
            <a:xfrm>
              <a:off x="4571424" y="2039318"/>
              <a:ext cx="3577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 i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  <a:endParaRPr lang="en-US" altLang="zh-CN" sz="22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67" name="矩形 9"/>
            <p:cNvSpPr>
              <a:spLocks noChangeArrowheads="1"/>
            </p:cNvSpPr>
            <p:nvPr/>
          </p:nvSpPr>
          <p:spPr bwMode="auto">
            <a:xfrm>
              <a:off x="5817425" y="2895600"/>
              <a:ext cx="37221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200" b="1" i="1">
                  <a:solidFill>
                    <a:srgbClr val="061F5B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endParaRPr lang="en-US" altLang="zh-CN" sz="22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Text Box 2"/>
          <p:cNvSpPr txBox="1">
            <a:spLocks noChangeArrowheads="1"/>
          </p:cNvSpPr>
          <p:nvPr/>
        </p:nvSpPr>
        <p:spPr bwMode="auto">
          <a:xfrm>
            <a:off x="1447800" y="2312988"/>
            <a:ext cx="868997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如图，小刚用一张半径为</a:t>
            </a:r>
            <a:r>
              <a:rPr lang="en-US" altLang="zh-CN" sz="2500" b="1" dirty="0">
                <a:latin typeface="Times New Roman" panose="02020603050405020304" pitchFamily="18" charset="0"/>
              </a:rPr>
              <a:t>24cm</a:t>
            </a: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的扇形纸板做一个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圆锥形帽子（接缝忽略不计），如果做成的圆锥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形帽子的底面半径为</a:t>
            </a:r>
            <a:r>
              <a:rPr lang="en-US" altLang="zh-CN" sz="2500" b="1" dirty="0">
                <a:latin typeface="Times New Roman" panose="02020603050405020304" pitchFamily="18" charset="0"/>
              </a:rPr>
              <a:t>10cm</a:t>
            </a: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，那么这张扇形纸板的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面积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是多少？</a:t>
            </a:r>
          </a:p>
        </p:txBody>
      </p:sp>
      <p:sp>
        <p:nvSpPr>
          <p:cNvPr id="1432582" name="矩形 5"/>
          <p:cNvSpPr>
            <a:spLocks noChangeArrowheads="1"/>
          </p:cNvSpPr>
          <p:nvPr/>
        </p:nvSpPr>
        <p:spPr bwMode="auto">
          <a:xfrm>
            <a:off x="838200" y="2362200"/>
            <a:ext cx="4254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500" b="1">
                <a:solidFill>
                  <a:srgbClr val="FF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endParaRPr lang="en-US" altLang="zh-CN" sz="2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9800" y="4322763"/>
            <a:ext cx="1676400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257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3258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2578" grpId="0"/>
      <p:bldP spid="14325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1800" y="3568700"/>
            <a:ext cx="1676400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矩形 7"/>
          <p:cNvSpPr>
            <a:spLocks noChangeArrowheads="1"/>
          </p:cNvSpPr>
          <p:nvPr/>
        </p:nvSpPr>
        <p:spPr bwMode="auto">
          <a:xfrm>
            <a:off x="809625" y="1158875"/>
            <a:ext cx="815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500" b="1">
                <a:solidFill>
                  <a:srgbClr val="00CC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分析</a:t>
            </a:r>
            <a:r>
              <a:rPr lang="zh-CN" altLang="en-US" sz="2500" b="1">
                <a:solidFill>
                  <a:srgbClr val="061F5B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圆锥形帽子的底面周长就是扇形的弧长</a:t>
            </a:r>
            <a:r>
              <a:rPr lang="en-US" altLang="zh-CN" sz="2500" b="1">
                <a:solidFill>
                  <a:srgbClr val="061F5B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grpSp>
        <p:nvGrpSpPr>
          <p:cNvPr id="4" name="组合 2"/>
          <p:cNvGrpSpPr/>
          <p:nvPr/>
        </p:nvGrpSpPr>
        <p:grpSpPr bwMode="auto">
          <a:xfrm>
            <a:off x="914400" y="1968500"/>
            <a:ext cx="7696200" cy="2557463"/>
            <a:chOff x="576" y="1104"/>
            <a:chExt cx="4848" cy="1611"/>
          </a:xfrm>
        </p:grpSpPr>
        <p:sp>
          <p:nvSpPr>
            <p:cNvPr id="1433605" name="矩形 3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576" y="1104"/>
              <a:ext cx="4848" cy="1527"/>
            </a:xfrm>
            <a:prstGeom prst="rect">
              <a:avLst/>
            </a:prstGeom>
            <a:blipFill rotWithShape="0">
              <a:blip r:embed="rId4" cstate="email"/>
              <a:stretch>
                <a:fillRect l="-1425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zh-CN" altLang="en-US">
                  <a:noFill/>
                </a:rPr>
                <a:t> </a:t>
              </a:r>
            </a:p>
          </p:txBody>
        </p:sp>
        <p:graphicFrame>
          <p:nvGraphicFramePr>
            <p:cNvPr id="17414" name="Object 22"/>
            <p:cNvGraphicFramePr>
              <a:graphicFrameLocks noChangeAspect="1"/>
            </p:cNvGraphicFramePr>
            <p:nvPr/>
          </p:nvGraphicFramePr>
          <p:xfrm>
            <a:off x="912" y="2304"/>
            <a:ext cx="2771" cy="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0" r:id="rId5" imgW="4150995" imgH="761365" progId="Equation.DSMT4">
                    <p:embed/>
                  </p:oleObj>
                </mc:Choice>
                <mc:Fallback>
                  <p:oleObj r:id="rId5" imgW="4150995" imgH="761365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2304"/>
                          <a:ext cx="2771" cy="4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26" name="内容占位符 1"/>
          <p:cNvSpPr>
            <a:spLocks noGrp="1" noChangeArrowheads="1"/>
          </p:cNvSpPr>
          <p:nvPr>
            <p:ph idx="4294967295"/>
          </p:nvPr>
        </p:nvSpPr>
        <p:spPr bwMode="auto">
          <a:xfrm>
            <a:off x="258763" y="1927225"/>
            <a:ext cx="8732837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marL="1905" indent="-344805">
              <a:lnSpc>
                <a:spcPct val="120000"/>
              </a:lnSpc>
              <a:buFontTx/>
              <a:buNone/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直棱柱的侧面展开图是矩形，其面积</a:t>
            </a:r>
            <a:r>
              <a:rPr lang="en-US" altLang="zh-CN" sz="2800" b="1" dirty="0" smtClean="0"/>
              <a:t>=</a:t>
            </a:r>
            <a:r>
              <a:rPr lang="zh-CN" altLang="en-US" sz="2800" b="1" dirty="0" smtClean="0"/>
              <a:t>直棱柱的底面周长</a:t>
            </a:r>
            <a:r>
              <a:rPr lang="en-US" altLang="zh-CN" sz="2800" b="1" dirty="0" smtClean="0"/>
              <a:t>×</a:t>
            </a:r>
            <a:r>
              <a:rPr lang="zh-CN" altLang="en-US" sz="2800" b="1" dirty="0" smtClean="0"/>
              <a:t>直棱柱的高</a:t>
            </a:r>
            <a:r>
              <a:rPr lang="en-US" altLang="zh-CN" sz="2800" b="1" dirty="0" smtClean="0"/>
              <a:t>.</a:t>
            </a:r>
          </a:p>
          <a:p>
            <a:pPr marL="1905" indent="-344805">
              <a:lnSpc>
                <a:spcPct val="120000"/>
              </a:lnSpc>
              <a:buFontTx/>
              <a:buNone/>
            </a:pPr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圆锥侧面积公式：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800" b="1" baseline="-25000" dirty="0" smtClean="0"/>
              <a:t>侧</a:t>
            </a:r>
            <a:r>
              <a:rPr lang="en-US" altLang="zh-CN" sz="2800" b="1" dirty="0" smtClean="0"/>
              <a:t>=</a:t>
            </a:r>
            <a:r>
              <a:rPr lang="en-US" altLang="zh-CN" sz="2800" b="1" i="1" dirty="0" smtClean="0">
                <a:latin typeface="Times New Roman" panose="02020603050405020304" pitchFamily="18" charset="0"/>
              </a:rPr>
              <a:t>π</a:t>
            </a:r>
            <a:r>
              <a:rPr lang="en-US" altLang="zh-CN" sz="2800" b="1" i="1" dirty="0" err="1" smtClean="0">
                <a:latin typeface="Times New Roman" panose="02020603050405020304" pitchFamily="18" charset="0"/>
              </a:rPr>
              <a:t>rm</a:t>
            </a:r>
            <a:r>
              <a:rPr lang="zh-CN" altLang="en-US" sz="2800" b="1" dirty="0" smtClean="0">
                <a:latin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800" b="1" i="1" dirty="0" smtClean="0">
                <a:latin typeface="Times New Roman" panose="02020603050405020304" pitchFamily="18" charset="0"/>
                <a:sym typeface="Arial" panose="020B0604020202020204" pitchFamily="34" charset="0"/>
              </a:rPr>
              <a:t>r</a:t>
            </a:r>
            <a:r>
              <a:rPr lang="zh-CN" altLang="en-US" sz="2800" b="1" dirty="0" smtClean="0"/>
              <a:t>为底面圆半径，</a:t>
            </a:r>
            <a:r>
              <a:rPr lang="en-US" altLang="zh-CN" sz="2800" b="1" i="1" dirty="0" smtClean="0">
                <a:latin typeface="Times New Roman" panose="02020603050405020304" pitchFamily="18" charset="0"/>
                <a:sym typeface="Arial" panose="020B0604020202020204" pitchFamily="34" charset="0"/>
              </a:rPr>
              <a:t>m</a:t>
            </a:r>
            <a:r>
              <a:rPr lang="zh-CN" altLang="en-US" sz="2800" b="1" dirty="0" smtClean="0"/>
              <a:t>为母线长）</a:t>
            </a:r>
          </a:p>
          <a:p>
            <a:pPr marL="1905" indent="-344805">
              <a:lnSpc>
                <a:spcPct val="120000"/>
              </a:lnSpc>
              <a:buFontTx/>
              <a:buNone/>
            </a:pPr>
            <a:r>
              <a:rPr lang="en-US" altLang="zh-CN" sz="2800" b="1" dirty="0" smtClean="0"/>
              <a:t>3.</a:t>
            </a:r>
            <a:r>
              <a:rPr lang="zh-CN" altLang="en-US" sz="2800" b="1" dirty="0" smtClean="0"/>
              <a:t>圆锥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全</a:t>
            </a:r>
            <a:r>
              <a:rPr lang="zh-CN" altLang="en-US" sz="2800" b="1" dirty="0" smtClean="0"/>
              <a:t>面积公式：</a:t>
            </a:r>
            <a:r>
              <a:rPr lang="en-US" altLang="zh-CN" sz="2800" b="1" i="1" dirty="0" smtClean="0">
                <a:latin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800" b="1" baseline="-25000" dirty="0" smtClean="0"/>
              <a:t>全</a:t>
            </a:r>
            <a:r>
              <a:rPr lang="en-US" altLang="zh-CN" sz="2800" b="1" dirty="0" smtClean="0"/>
              <a:t>= </a:t>
            </a:r>
            <a:r>
              <a:rPr lang="en-US" altLang="zh-CN" sz="2800" b="1" i="1" dirty="0" smtClean="0">
                <a:latin typeface="Times New Roman" panose="02020603050405020304" pitchFamily="18" charset="0"/>
              </a:rPr>
              <a:t>π</a:t>
            </a:r>
            <a:r>
              <a:rPr lang="en-US" altLang="zh-CN" sz="2800" b="1" i="1" dirty="0" err="1" smtClean="0">
                <a:latin typeface="Times New Roman" panose="02020603050405020304" pitchFamily="18" charset="0"/>
              </a:rPr>
              <a:t>rm</a:t>
            </a:r>
            <a:r>
              <a:rPr lang="en-US" altLang="zh-CN" sz="2800" b="1" i="1" dirty="0" smtClean="0">
                <a:latin typeface="Times New Roman" panose="02020603050405020304" pitchFamily="18" charset="0"/>
              </a:rPr>
              <a:t>+πr</a:t>
            </a:r>
            <a:r>
              <a:rPr lang="en-US" altLang="zh-CN" sz="2800" b="1" i="1" baseline="30000" dirty="0" smtClean="0">
                <a:latin typeface="Times New Roman" panose="02020603050405020304" pitchFamily="18" charset="0"/>
              </a:rPr>
              <a:t>2</a:t>
            </a:r>
            <a:r>
              <a:rPr lang="en-US" altLang="zh-CN" sz="2800" b="1" dirty="0" smtClean="0"/>
              <a:t> (</a:t>
            </a:r>
            <a:r>
              <a:rPr lang="en-US" altLang="zh-CN" sz="2800" b="1" i="1" dirty="0" smtClean="0">
                <a:latin typeface="Times New Roman" panose="02020603050405020304" pitchFamily="18" charset="0"/>
                <a:sym typeface="Arial" panose="020B0604020202020204" pitchFamily="34" charset="0"/>
              </a:rPr>
              <a:t>r</a:t>
            </a:r>
            <a:r>
              <a:rPr lang="zh-CN" altLang="en-US" sz="2800" b="1" dirty="0" smtClean="0"/>
              <a:t>为底面圆半径，</a:t>
            </a:r>
            <a:r>
              <a:rPr lang="en-US" altLang="zh-CN" sz="2800" b="1" i="1" dirty="0" smtClean="0">
                <a:latin typeface="Times New Roman" panose="02020603050405020304" pitchFamily="18" charset="0"/>
                <a:sym typeface="Arial" panose="020B0604020202020204" pitchFamily="34" charset="0"/>
              </a:rPr>
              <a:t>m</a:t>
            </a:r>
            <a:r>
              <a:rPr lang="zh-CN" altLang="en-US" sz="2800" b="1" dirty="0" smtClean="0"/>
              <a:t>为母线长）</a:t>
            </a:r>
          </a:p>
        </p:txBody>
      </p:sp>
      <p:sp>
        <p:nvSpPr>
          <p:cNvPr id="18435" name="文本框 3"/>
          <p:cNvSpPr txBox="1">
            <a:spLocks noChangeArrowheads="1"/>
          </p:cNvSpPr>
          <p:nvPr/>
        </p:nvSpPr>
        <p:spPr bwMode="auto">
          <a:xfrm>
            <a:off x="838200" y="533400"/>
            <a:ext cx="3508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66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434626">
                                            <p:bg/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434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1434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1434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2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914400" y="1671638"/>
            <a:ext cx="82296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b="1" dirty="0" smtClean="0"/>
              <a:t>  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 </a:t>
            </a:r>
            <a:r>
              <a:rPr lang="zh-CN" altLang="en-US" sz="25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下列各图是几何体的平面展开图，猜想下列展开图可折成什么立体图形，并指出围成的几何体的形状</a:t>
            </a:r>
            <a:r>
              <a:rPr lang="en-US" altLang="zh-CN" sz="25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400" b="1" dirty="0" smtClean="0"/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 rot="-5400000">
            <a:off x="7796213" y="3916363"/>
            <a:ext cx="3175" cy="9175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652" name="AutoShape 8"/>
          <p:cNvSpPr>
            <a:spLocks noChangeArrowheads="1"/>
          </p:cNvSpPr>
          <p:nvPr/>
        </p:nvSpPr>
        <p:spPr bwMode="auto">
          <a:xfrm rot="-5400000">
            <a:off x="6632575" y="5568951"/>
            <a:ext cx="712787" cy="563562"/>
          </a:xfrm>
          <a:prstGeom prst="hexagon">
            <a:avLst>
              <a:gd name="adj" fmla="val 35929"/>
              <a:gd name="vf" fmla="val 11547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90170" tIns="46990" rIns="90170" bIns="46990"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35653" name="AutoShape 9"/>
          <p:cNvSpPr>
            <a:spLocks noChangeArrowheads="1"/>
          </p:cNvSpPr>
          <p:nvPr/>
        </p:nvSpPr>
        <p:spPr bwMode="auto">
          <a:xfrm rot="-5400000">
            <a:off x="8266113" y="3897312"/>
            <a:ext cx="712788" cy="563563"/>
          </a:xfrm>
          <a:prstGeom prst="hexagon">
            <a:avLst>
              <a:gd name="adj" fmla="val 35929"/>
              <a:gd name="vf" fmla="val 11547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90170" tIns="46990" rIns="90170" bIns="46990"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rot="-5400000">
            <a:off x="7802563" y="5573713"/>
            <a:ext cx="1587" cy="915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rot="-5400000">
            <a:off x="7802563" y="5253038"/>
            <a:ext cx="1587" cy="9159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rot="-5400000">
            <a:off x="6508750" y="4830763"/>
            <a:ext cx="1587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rot="-5400000">
            <a:off x="7802563" y="4938713"/>
            <a:ext cx="1587" cy="9159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rot="-5400000">
            <a:off x="7799388" y="4598988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rot="-5400000">
            <a:off x="7799388" y="4256088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rot="-5400000">
            <a:off x="7802563" y="3576638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rot="-5400000">
            <a:off x="7520782" y="4829969"/>
            <a:ext cx="15875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4" name="Group 19"/>
          <p:cNvGrpSpPr/>
          <p:nvPr/>
        </p:nvGrpSpPr>
        <p:grpSpPr bwMode="auto">
          <a:xfrm rot="5400000">
            <a:off x="4845050" y="4857750"/>
            <a:ext cx="1816100" cy="482600"/>
            <a:chOff x="0" y="0"/>
            <a:chExt cx="2495" cy="876"/>
          </a:xfrm>
        </p:grpSpPr>
        <p:sp>
          <p:nvSpPr>
            <p:cNvPr id="19494" name="AutoShape 20"/>
            <p:cNvSpPr>
              <a:spLocks noChangeArrowheads="1"/>
            </p:cNvSpPr>
            <p:nvPr/>
          </p:nvSpPr>
          <p:spPr bwMode="auto">
            <a:xfrm rot="10800000">
              <a:off x="0" y="12"/>
              <a:ext cx="999" cy="864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95" name="AutoShape 21"/>
            <p:cNvSpPr>
              <a:spLocks noChangeArrowheads="1"/>
            </p:cNvSpPr>
            <p:nvPr/>
          </p:nvSpPr>
          <p:spPr bwMode="auto">
            <a:xfrm rot="10800000">
              <a:off x="996" y="12"/>
              <a:ext cx="999" cy="864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96" name="AutoShape 22"/>
            <p:cNvSpPr>
              <a:spLocks noChangeArrowheads="1"/>
            </p:cNvSpPr>
            <p:nvPr/>
          </p:nvSpPr>
          <p:spPr bwMode="auto">
            <a:xfrm>
              <a:off x="497" y="0"/>
              <a:ext cx="999" cy="864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97" name="AutoShape 23"/>
            <p:cNvSpPr>
              <a:spLocks noChangeArrowheads="1"/>
            </p:cNvSpPr>
            <p:nvPr/>
          </p:nvSpPr>
          <p:spPr bwMode="auto">
            <a:xfrm>
              <a:off x="1496" y="0"/>
              <a:ext cx="999" cy="864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19" name="Group 24"/>
          <p:cNvGrpSpPr/>
          <p:nvPr/>
        </p:nvGrpSpPr>
        <p:grpSpPr bwMode="auto">
          <a:xfrm>
            <a:off x="2951163" y="4725988"/>
            <a:ext cx="1690687" cy="1398587"/>
            <a:chOff x="0" y="0"/>
            <a:chExt cx="1632" cy="1224"/>
          </a:xfrm>
        </p:grpSpPr>
        <p:sp>
          <p:nvSpPr>
            <p:cNvPr id="19488" name="Rectangle 25"/>
            <p:cNvSpPr>
              <a:spLocks noChangeArrowheads="1"/>
            </p:cNvSpPr>
            <p:nvPr/>
          </p:nvSpPr>
          <p:spPr bwMode="auto">
            <a:xfrm>
              <a:off x="408" y="816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89" name="Rectangle 26"/>
            <p:cNvSpPr>
              <a:spLocks noChangeArrowheads="1"/>
            </p:cNvSpPr>
            <p:nvPr/>
          </p:nvSpPr>
          <p:spPr bwMode="auto">
            <a:xfrm>
              <a:off x="0" y="816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90" name="Rectangle 27"/>
            <p:cNvSpPr>
              <a:spLocks noChangeArrowheads="1"/>
            </p:cNvSpPr>
            <p:nvPr/>
          </p:nvSpPr>
          <p:spPr bwMode="auto">
            <a:xfrm>
              <a:off x="408" y="408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91" name="Rectangle 28"/>
            <p:cNvSpPr>
              <a:spLocks noChangeArrowheads="1"/>
            </p:cNvSpPr>
            <p:nvPr/>
          </p:nvSpPr>
          <p:spPr bwMode="auto">
            <a:xfrm>
              <a:off x="816" y="0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92" name="Rectangle 29"/>
            <p:cNvSpPr>
              <a:spLocks noChangeArrowheads="1"/>
            </p:cNvSpPr>
            <p:nvPr/>
          </p:nvSpPr>
          <p:spPr bwMode="auto">
            <a:xfrm>
              <a:off x="816" y="408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93" name="Rectangle 30"/>
            <p:cNvSpPr>
              <a:spLocks noChangeArrowheads="1"/>
            </p:cNvSpPr>
            <p:nvPr/>
          </p:nvSpPr>
          <p:spPr bwMode="auto">
            <a:xfrm>
              <a:off x="1224" y="0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26" name="Group 31"/>
          <p:cNvGrpSpPr/>
          <p:nvPr/>
        </p:nvGrpSpPr>
        <p:grpSpPr bwMode="auto">
          <a:xfrm rot="5400000">
            <a:off x="855662" y="4430713"/>
            <a:ext cx="1979613" cy="1195388"/>
            <a:chOff x="0" y="0"/>
            <a:chExt cx="1632" cy="1224"/>
          </a:xfrm>
        </p:grpSpPr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224" y="408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83" name="Rectangle 33"/>
            <p:cNvSpPr>
              <a:spLocks noChangeArrowheads="1"/>
            </p:cNvSpPr>
            <p:nvPr/>
          </p:nvSpPr>
          <p:spPr bwMode="auto">
            <a:xfrm>
              <a:off x="0" y="408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84" name="Rectangle 34"/>
            <p:cNvSpPr>
              <a:spLocks noChangeArrowheads="1"/>
            </p:cNvSpPr>
            <p:nvPr/>
          </p:nvSpPr>
          <p:spPr bwMode="auto">
            <a:xfrm>
              <a:off x="0" y="0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85" name="Rectangle 35"/>
            <p:cNvSpPr>
              <a:spLocks noChangeArrowheads="1"/>
            </p:cNvSpPr>
            <p:nvPr/>
          </p:nvSpPr>
          <p:spPr bwMode="auto">
            <a:xfrm>
              <a:off x="408" y="408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86" name="Rectangle 36"/>
            <p:cNvSpPr>
              <a:spLocks noChangeArrowheads="1"/>
            </p:cNvSpPr>
            <p:nvPr/>
          </p:nvSpPr>
          <p:spPr bwMode="auto">
            <a:xfrm>
              <a:off x="816" y="408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87" name="Rectangle 37"/>
            <p:cNvSpPr>
              <a:spLocks noChangeArrowheads="1"/>
            </p:cNvSpPr>
            <p:nvPr/>
          </p:nvSpPr>
          <p:spPr bwMode="auto">
            <a:xfrm>
              <a:off x="816" y="816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33" name="Group 38"/>
          <p:cNvGrpSpPr/>
          <p:nvPr/>
        </p:nvGrpSpPr>
        <p:grpSpPr bwMode="auto">
          <a:xfrm rot="10800000">
            <a:off x="2843213" y="3121025"/>
            <a:ext cx="1312862" cy="1235075"/>
            <a:chOff x="0" y="0"/>
            <a:chExt cx="1224" cy="1224"/>
          </a:xfrm>
        </p:grpSpPr>
        <p:sp>
          <p:nvSpPr>
            <p:cNvPr id="19476" name="Rectangle 39"/>
            <p:cNvSpPr>
              <a:spLocks noChangeArrowheads="1"/>
            </p:cNvSpPr>
            <p:nvPr/>
          </p:nvSpPr>
          <p:spPr bwMode="auto">
            <a:xfrm>
              <a:off x="420" y="408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77" name="Rectangle 40"/>
            <p:cNvSpPr>
              <a:spLocks noChangeArrowheads="1"/>
            </p:cNvSpPr>
            <p:nvPr/>
          </p:nvSpPr>
          <p:spPr bwMode="auto">
            <a:xfrm>
              <a:off x="0" y="408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78" name="Rectangle 41"/>
            <p:cNvSpPr>
              <a:spLocks noChangeArrowheads="1"/>
            </p:cNvSpPr>
            <p:nvPr/>
          </p:nvSpPr>
          <p:spPr bwMode="auto">
            <a:xfrm>
              <a:off x="0" y="0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79" name="Rectangle 42"/>
            <p:cNvSpPr>
              <a:spLocks noChangeArrowheads="1"/>
            </p:cNvSpPr>
            <p:nvPr/>
          </p:nvSpPr>
          <p:spPr bwMode="auto">
            <a:xfrm>
              <a:off x="816" y="0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80" name="Rectangle 43"/>
            <p:cNvSpPr>
              <a:spLocks noChangeArrowheads="1"/>
            </p:cNvSpPr>
            <p:nvPr/>
          </p:nvSpPr>
          <p:spPr bwMode="auto">
            <a:xfrm>
              <a:off x="816" y="408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19481" name="Rectangle 44"/>
            <p:cNvSpPr>
              <a:spLocks noChangeArrowheads="1"/>
            </p:cNvSpPr>
            <p:nvPr/>
          </p:nvSpPr>
          <p:spPr bwMode="auto">
            <a:xfrm>
              <a:off x="420" y="816"/>
              <a:ext cx="408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170" tIns="46990" rIns="90170" bIns="46990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40" name="Line 47"/>
          <p:cNvSpPr>
            <a:spLocks noChangeShapeType="1"/>
          </p:cNvSpPr>
          <p:nvPr/>
        </p:nvSpPr>
        <p:spPr bwMode="auto">
          <a:xfrm>
            <a:off x="8315325" y="5497513"/>
            <a:ext cx="0" cy="50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5" name="文本框 40"/>
          <p:cNvSpPr txBox="1">
            <a:spLocks noChangeArrowheads="1"/>
          </p:cNvSpPr>
          <p:nvPr/>
        </p:nvSpPr>
        <p:spPr bwMode="auto">
          <a:xfrm>
            <a:off x="1368425" y="9144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66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当堂训练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43565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43565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50" grpId="0" build="p"/>
      <p:bldP spid="3" grpId="0" animBg="1"/>
      <p:bldP spid="1435652" grpId="0" bldLvl="0"/>
      <p:bldP spid="1435653" grpId="0" bldLvl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7"/>
          <p:cNvSpPr txBox="1">
            <a:spLocks noChangeArrowheads="1"/>
          </p:cNvSpPr>
          <p:nvPr/>
        </p:nvSpPr>
        <p:spPr bwMode="auto">
          <a:xfrm>
            <a:off x="1047565" y="2045805"/>
            <a:ext cx="7696200" cy="16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某个立体图形的侧面展开图如图所示，它的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底面是正三角形，那么这个立体图形是（    ）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en-US" sz="25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25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5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）三棱柱   （</a:t>
            </a:r>
            <a:r>
              <a:rPr lang="en-US" altLang="zh-CN" sz="25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5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）四棱柱  （</a:t>
            </a:r>
            <a:r>
              <a:rPr lang="en-US" altLang="zh-CN" sz="25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5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）三棱锥</a:t>
            </a:r>
            <a:r>
              <a:rPr lang="en-US" altLang="zh-CN" sz="25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endParaRPr lang="en-US" altLang="zh-CN" sz="25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048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4038600"/>
            <a:ext cx="276860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676" name="矩形 8"/>
          <p:cNvSpPr>
            <a:spLocks noChangeArrowheads="1"/>
          </p:cNvSpPr>
          <p:nvPr/>
        </p:nvSpPr>
        <p:spPr bwMode="auto">
          <a:xfrm>
            <a:off x="7162800" y="2373313"/>
            <a:ext cx="44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en-US" altLang="zh-CN" sz="26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1" descr="无标题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2500" y="3213100"/>
            <a:ext cx="2855913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云形标注 2"/>
          <p:cNvSpPr>
            <a:spLocks noChangeArrowheads="1"/>
          </p:cNvSpPr>
          <p:nvPr/>
        </p:nvSpPr>
        <p:spPr bwMode="auto">
          <a:xfrm>
            <a:off x="971550" y="1698625"/>
            <a:ext cx="3403600" cy="1201738"/>
          </a:xfrm>
          <a:prstGeom prst="cloudCallout">
            <a:avLst>
              <a:gd name="adj1" fmla="val 68505"/>
              <a:gd name="adj2" fmla="val 6368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419268" name="文本框 4"/>
          <p:cNvSpPr txBox="1">
            <a:spLocks noChangeArrowheads="1"/>
          </p:cNvSpPr>
          <p:nvPr/>
        </p:nvSpPr>
        <p:spPr bwMode="auto">
          <a:xfrm>
            <a:off x="746125" y="5946775"/>
            <a:ext cx="743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装修这样一个蒙古包需要多少布料？</a:t>
            </a:r>
          </a:p>
        </p:txBody>
      </p:sp>
      <p:sp>
        <p:nvSpPr>
          <p:cNvPr id="3077" name="矩形 5"/>
          <p:cNvSpPr>
            <a:spLocks noChangeArrowheads="1" noChangeShapeType="1" noTextEdit="1"/>
          </p:cNvSpPr>
          <p:nvPr/>
        </p:nvSpPr>
        <p:spPr bwMode="auto">
          <a:xfrm>
            <a:off x="1479550" y="1984375"/>
            <a:ext cx="2193925" cy="554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b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从生活中来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746125" y="771525"/>
            <a:ext cx="1816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66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情景引入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9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1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290" name="AutoShape 4"/>
          <p:cNvSpPr>
            <a:spLocks noChangeArrowheads="1"/>
          </p:cNvSpPr>
          <p:nvPr/>
        </p:nvSpPr>
        <p:spPr bwMode="auto">
          <a:xfrm>
            <a:off x="533400" y="457200"/>
            <a:ext cx="8458200" cy="4876800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几何体的展开图在生产时间中有着广泛</a:t>
            </a:r>
            <a:endParaRPr lang="en-US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的应用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通过几何体的展开图可以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确定和制作</a:t>
            </a:r>
            <a:endParaRPr lang="en-US" altLang="zh-CN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立体模型，也可以计算相关几何体的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侧面积</a:t>
            </a:r>
            <a:endParaRPr lang="en-US" altLang="zh-CN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和表面积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本节课我们就一起来探究一下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</a:t>
            </a:r>
            <a:endParaRPr lang="en-US" altLang="zh-CN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棱柱、圆锥的侧面展开图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029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0290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93109" y="2288611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421314" name="Text Box 31"/>
          <p:cNvSpPr txBox="1">
            <a:spLocks noChangeArrowheads="1"/>
          </p:cNvSpPr>
          <p:nvPr/>
        </p:nvSpPr>
        <p:spPr bwMode="auto">
          <a:xfrm>
            <a:off x="1344613" y="1757363"/>
            <a:ext cx="662940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500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500" b="1" dirty="0">
                <a:latin typeface="黑体" panose="02010609060101010101" pitchFamily="49" charset="-122"/>
                <a:ea typeface="黑体" panose="02010609060101010101" pitchFamily="49" charset="-122"/>
              </a:rPr>
              <a:t>观察下图中的立体图形，它们的形状有什么共同特点？</a:t>
            </a:r>
          </a:p>
        </p:txBody>
      </p:sp>
      <p:pic>
        <p:nvPicPr>
          <p:cNvPr id="3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81200" y="3162300"/>
            <a:ext cx="5635625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371600" y="914400"/>
            <a:ext cx="1978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66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合作探究</a:t>
            </a:r>
            <a:endParaRPr lang="zh-CN" altLang="en-US" sz="3200" b="1" dirty="0">
              <a:solidFill>
                <a:srgbClr val="FF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13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13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338" name="矩形 3"/>
          <p:cNvSpPr>
            <a:spLocks noChangeArrowheads="1"/>
          </p:cNvSpPr>
          <p:nvPr/>
        </p:nvSpPr>
        <p:spPr bwMode="auto">
          <a:xfrm>
            <a:off x="152400" y="3124200"/>
            <a:ext cx="876300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在几何中，我们把上述这样的立体图形称为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直棱柱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，其中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“棱”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是指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两个面的公共边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，它具有以下特征：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 有两个面互相平行，称它们为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底面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）其余各个面均为矩形，称它们为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侧面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侧棱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（指两个侧面的公共边）垂直于底面</a:t>
            </a:r>
            <a:r>
              <a:rPr lang="en-US" altLang="zh-CN" sz="32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  <a:endParaRPr lang="en-US" altLang="zh-CN" sz="3200" b="1" dirty="0">
              <a:solidFill>
                <a:srgbClr val="061F5B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14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57200"/>
            <a:ext cx="81724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233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2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62" name="矩形 2"/>
          <p:cNvSpPr>
            <a:spLocks noChangeArrowheads="1"/>
          </p:cNvSpPr>
          <p:nvPr/>
        </p:nvSpPr>
        <p:spPr bwMode="auto">
          <a:xfrm>
            <a:off x="228600" y="3124200"/>
            <a:ext cx="84582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根据底面图形的边数，我们分别称图中的立体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图形为直三棱柱、直四棱柱、直五棱柱、直六棱柱</a:t>
            </a:r>
            <a:r>
              <a:rPr lang="en-US" altLang="zh-CN" sz="32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例如，长方体和正方体都是直四棱柱</a:t>
            </a:r>
            <a:r>
              <a:rPr lang="en-US" altLang="zh-CN" sz="32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底面是正多边形的棱柱叫作正棱柱</a:t>
            </a:r>
            <a:r>
              <a:rPr lang="en-US" altLang="zh-CN" sz="32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  <a:endParaRPr lang="en-US" altLang="zh-CN" sz="3200" b="1" dirty="0">
              <a:solidFill>
                <a:srgbClr val="061F5B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7171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533400"/>
            <a:ext cx="7899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336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386" name="矩形 5"/>
          <p:cNvSpPr>
            <a:spLocks noChangeArrowheads="1"/>
          </p:cNvSpPr>
          <p:nvPr/>
        </p:nvSpPr>
        <p:spPr bwMode="auto">
          <a:xfrm>
            <a:off x="533400" y="2895600"/>
            <a:ext cx="7772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收集几个直棱柱模型，再把侧面沿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一条侧棱剪开，它们的侧面能否展开成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平面图形，是矩形吗？</a:t>
            </a:r>
            <a:endParaRPr lang="zh-CN" altLang="zh-CN" sz="3200" b="1" dirty="0">
              <a:solidFill>
                <a:srgbClr val="061F5B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8195" name="Group 49"/>
          <p:cNvGrpSpPr/>
          <p:nvPr/>
        </p:nvGrpSpPr>
        <p:grpSpPr bwMode="auto">
          <a:xfrm>
            <a:off x="1022350" y="1089025"/>
            <a:ext cx="2160588" cy="960438"/>
            <a:chOff x="930" y="754"/>
            <a:chExt cx="1451" cy="791"/>
          </a:xfrm>
        </p:grpSpPr>
        <p:sp>
          <p:nvSpPr>
            <p:cNvPr id="8" name="Oval 50"/>
            <p:cNvSpPr>
              <a:spLocks noChangeArrowheads="1"/>
            </p:cNvSpPr>
            <p:nvPr/>
          </p:nvSpPr>
          <p:spPr bwMode="auto">
            <a:xfrm>
              <a:off x="945" y="1298"/>
              <a:ext cx="1090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sz="2600">
                <a:solidFill>
                  <a:schemeClr val="bg1"/>
                </a:solidFill>
              </a:endParaRPr>
            </a:p>
          </p:txBody>
        </p:sp>
        <p:pic>
          <p:nvPicPr>
            <p:cNvPr id="8197" name="Picture 51" descr="MCj03788670000[1]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30" y="754"/>
              <a:ext cx="555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8" name="Text Box 52"/>
            <p:cNvSpPr txBox="1">
              <a:spLocks noChangeArrowheads="1"/>
            </p:cNvSpPr>
            <p:nvPr/>
          </p:nvSpPr>
          <p:spPr bwMode="auto">
            <a:xfrm>
              <a:off x="1445" y="1117"/>
              <a:ext cx="936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</a:pPr>
              <a:r>
                <a:rPr lang="zh-CN" altLang="en-US" sz="2800" b="1" dirty="0">
                  <a:ea typeface="黑体" panose="02010609060101010101" pitchFamily="49" charset="-122"/>
                </a:rPr>
                <a:t>做一做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438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0" name="矩形 3"/>
          <p:cNvSpPr>
            <a:spLocks noChangeArrowheads="1"/>
          </p:cNvSpPr>
          <p:nvPr/>
        </p:nvSpPr>
        <p:spPr bwMode="auto">
          <a:xfrm>
            <a:off x="1143000" y="1143000"/>
            <a:ext cx="7010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将直棱柱的</a:t>
            </a:r>
            <a:r>
              <a:rPr lang="zh-CN" altLang="en-US" sz="2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侧面</a:t>
            </a: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沿着一条</a:t>
            </a:r>
            <a:r>
              <a:rPr lang="zh-CN" altLang="en-US" sz="2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侧棱剪开</a:t>
            </a: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，可以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展开成平面图形，像这样的平面图形称为</a:t>
            </a:r>
            <a:r>
              <a:rPr lang="zh-CN" altLang="en-US" sz="2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直棱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柱的侧面展开图</a:t>
            </a:r>
            <a:r>
              <a:rPr lang="en-US" altLang="zh-CN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如下图所示是一个直四棱柱的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侧面展开图</a:t>
            </a:r>
            <a:r>
              <a:rPr lang="en-US" altLang="zh-CN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  <a:endParaRPr lang="zh-CN" altLang="zh-CN" sz="2500" b="1" dirty="0">
              <a:solidFill>
                <a:srgbClr val="061F5B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3" name="图片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5600" y="3581400"/>
            <a:ext cx="3092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54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434" name="矩形 2"/>
          <p:cNvSpPr>
            <a:spLocks noChangeArrowheads="1"/>
          </p:cNvSpPr>
          <p:nvPr/>
        </p:nvSpPr>
        <p:spPr bwMode="auto">
          <a:xfrm>
            <a:off x="1371600" y="3581400"/>
            <a:ext cx="79248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直棱柱的侧面展开图是一个</a:t>
            </a:r>
            <a:r>
              <a:rPr lang="zh-CN" altLang="en-US" sz="2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矩形</a:t>
            </a: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，这个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矩形的长是</a:t>
            </a:r>
            <a:r>
              <a:rPr lang="zh-CN" altLang="en-US" sz="2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直棱柱的底面周长</a:t>
            </a:r>
            <a:r>
              <a:rPr lang="zh-CN" altLang="en-US" sz="2500" b="1" dirty="0">
                <a:solidFill>
                  <a:srgbClr val="061F5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，宽是</a:t>
            </a:r>
            <a:r>
              <a:rPr lang="zh-CN" altLang="en-US" sz="2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直棱柱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5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的侧棱长（高）</a:t>
            </a: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.</a:t>
            </a:r>
            <a:endParaRPr lang="zh-CN" altLang="zh-CN" sz="2500" b="1" dirty="0">
              <a:solidFill>
                <a:srgbClr val="061F5B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0243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5600" y="1295400"/>
            <a:ext cx="3092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64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643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912</Words>
  <Application>Microsoft Office PowerPoint</Application>
  <PresentationFormat>全屏显示(4:3)</PresentationFormat>
  <Paragraphs>82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汉仪大宋简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Equation.DSMT4</vt:lpstr>
      <vt:lpstr>直棱柱和圆锥的侧面展开图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2023-01-16T13:34:56Z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70085424522B491CBFA1263D3CEB01D5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