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0" r:id="rId2"/>
    <p:sldId id="334" r:id="rId3"/>
    <p:sldId id="301" r:id="rId4"/>
    <p:sldId id="308" r:id="rId5"/>
    <p:sldId id="330" r:id="rId6"/>
    <p:sldId id="331" r:id="rId7"/>
    <p:sldId id="332" r:id="rId8"/>
    <p:sldId id="333" r:id="rId9"/>
    <p:sldId id="329" r:id="rId10"/>
    <p:sldId id="327" r:id="rId11"/>
    <p:sldId id="328" r:id="rId12"/>
    <p:sldId id="315" r:id="rId13"/>
    <p:sldId id="310" r:id="rId14"/>
    <p:sldId id="311" r:id="rId15"/>
    <p:sldId id="320" r:id="rId16"/>
    <p:sldId id="321" r:id="rId17"/>
    <p:sldId id="322" r:id="rId18"/>
    <p:sldId id="323" r:id="rId19"/>
    <p:sldId id="324" r:id="rId20"/>
    <p:sldId id="325" r:id="rId21"/>
    <p:sldId id="326" r:id="rId2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9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73175"/>
            <a:ext cx="7772400" cy="1089025"/>
          </a:xfrm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1430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21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21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/>
          <p:nvPr/>
        </p:nvSpPr>
        <p:spPr>
          <a:xfrm>
            <a:off x="844877" y="2115224"/>
            <a:ext cx="7391400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18" name="Rectangle 5"/>
          <p:cNvSpPr/>
          <p:nvPr/>
        </p:nvSpPr>
        <p:spPr>
          <a:xfrm>
            <a:off x="3495" y="3706681"/>
            <a:ext cx="91440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zh-CN" sz="2400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[</a:t>
            </a:r>
            <a:r>
              <a:rPr lang="zh-CN" altLang="en-US" sz="2400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反身代词的用法</a:t>
            </a:r>
            <a:r>
              <a:rPr lang="en-US" altLang="zh-CN" sz="2400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&amp;</a:t>
            </a:r>
            <a:r>
              <a:rPr lang="zh-CN" altLang="en-US" sz="2400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情态动词</a:t>
            </a:r>
            <a:r>
              <a:rPr lang="en-US" altLang="zh-CN" sz="2400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can</a:t>
            </a:r>
            <a:r>
              <a:rPr lang="zh-CN" altLang="en-US" sz="2400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和</a:t>
            </a:r>
            <a:r>
              <a:rPr lang="en-US" altLang="zh-CN" sz="2400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could]</a:t>
            </a:r>
          </a:p>
        </p:txBody>
      </p:sp>
      <p:sp>
        <p:nvSpPr>
          <p:cNvPr id="5" name="文本框 5"/>
          <p:cNvSpPr txBox="1"/>
          <p:nvPr/>
        </p:nvSpPr>
        <p:spPr>
          <a:xfrm>
            <a:off x="1959615" y="1114945"/>
            <a:ext cx="5161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5   I Love Learning English!  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8249" y="533948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97805" y="1994889"/>
            <a:ext cx="8431860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speak to Jenny, please?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请问我可以和詹妮说话吗？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Sorry, I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can't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follow you.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对不起，我听不懂你的话。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can't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wait to see you!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我等不及要见你了！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grpSp>
        <p:nvGrpSpPr>
          <p:cNvPr id="2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教材典句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3005" y="2239792"/>
            <a:ext cx="8491217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情态动词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的用法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后跟动词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表示体力或脑力方面的能力，意为“会，能”，其否定形式是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，意为“不能，不会”。如：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 you speak English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？你会说英语吗？</a:t>
            </a:r>
          </a:p>
        </p:txBody>
      </p:sp>
      <p:grpSp>
        <p:nvGrpSpPr>
          <p:cNvPr id="2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语法探究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7" name="矩形 6"/>
          <p:cNvSpPr/>
          <p:nvPr/>
        </p:nvSpPr>
        <p:spPr>
          <a:xfrm>
            <a:off x="2010129" y="2716644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原形　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9329" y="3864832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can't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2533" y="1815857"/>
            <a:ext cx="8491217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表示请求或许可，多用在口语中，意为“可以；能”等，此时相当于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Can/May I use your pencil?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我能用一下你的铅笔吗？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表示推测，常用在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句或疑问句中。如：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can't be true.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这不可能是真的。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5" name="矩形 4"/>
          <p:cNvSpPr/>
          <p:nvPr/>
        </p:nvSpPr>
        <p:spPr>
          <a:xfrm>
            <a:off x="1839390" y="2456157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99416" y="4106441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　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9001" y="1751593"/>
            <a:ext cx="8291015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)could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的用法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could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的过去式，表示过去有能力做某事。如：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could drive last year. 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他去年就会开车了。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could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表示客气地请求或委婉地陈述意见。如：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Could you go skating with me tomorrow? 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明天你能和我一起去滑冰吗？</a:t>
            </a: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17310" y="1937640"/>
            <a:ext cx="8362666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Ⅰ.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单项选择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)1. —Do you know who taught ________ French?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—Nobody. He learned it by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his; himself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him; him</a:t>
            </a: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him; himself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his; him</a:t>
            </a:r>
          </a:p>
        </p:txBody>
      </p:sp>
      <p:sp>
        <p:nvSpPr>
          <p:cNvPr id="8" name="矩形 7"/>
          <p:cNvSpPr/>
          <p:nvPr/>
        </p:nvSpPr>
        <p:spPr>
          <a:xfrm>
            <a:off x="812540" y="2498281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11" name="图片 10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2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实战演练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9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14" name="矩形 13"/>
          <p:cNvSpPr/>
          <p:nvPr/>
        </p:nvSpPr>
        <p:spPr>
          <a:xfrm>
            <a:off x="584743" y="5011900"/>
            <a:ext cx="7597091" cy="141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teach sb. </a:t>
            </a:r>
            <a:r>
              <a:rPr lang="en-US" altLang="zh-CN" sz="2000" b="1" dirty="0" err="1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意为“教某人某事”，故第一空用宾格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him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learn…by oneself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意为“自学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，故第二空用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himself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，故选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8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8254" y="1402999"/>
            <a:ext cx="8362666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)2. 2018•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资阳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daughter was about 2 years old when she could walk by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          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C.hers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herself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)3.—Is this model car yours, Mike?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—Yes, it's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mine.It's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made by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myself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yourself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himself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herself</a:t>
            </a:r>
          </a:p>
        </p:txBody>
      </p:sp>
      <p:sp>
        <p:nvSpPr>
          <p:cNvPr id="16" name="矩形 15"/>
          <p:cNvSpPr/>
          <p:nvPr/>
        </p:nvSpPr>
        <p:spPr>
          <a:xfrm>
            <a:off x="738625" y="151689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5" name="矩形 4"/>
          <p:cNvSpPr/>
          <p:nvPr/>
        </p:nvSpPr>
        <p:spPr>
          <a:xfrm>
            <a:off x="675158" y="328755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6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8254" y="1169827"/>
            <a:ext cx="8362666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)4.I guess Tom and his sister Celia enjoyed ________ at the party last night.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myself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himself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herself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themselves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)5.  2018•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永州改编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—Mum, can you help me wash my clothes?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—Sorry, dear. Help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myself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ourselves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yourself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themselves</a:t>
            </a:r>
          </a:p>
        </p:txBody>
      </p:sp>
      <p:sp>
        <p:nvSpPr>
          <p:cNvPr id="16" name="矩形 15"/>
          <p:cNvSpPr/>
          <p:nvPr/>
        </p:nvSpPr>
        <p:spPr>
          <a:xfrm>
            <a:off x="704159" y="121081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5" name="矩形 4"/>
          <p:cNvSpPr/>
          <p:nvPr/>
        </p:nvSpPr>
        <p:spPr>
          <a:xfrm>
            <a:off x="654686" y="326025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8254" y="1169827"/>
            <a:ext cx="8567383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)6.You should believe in ________. That's the secret of success.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himself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ourselves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myself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yourself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)7.2018•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黄石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too hot. ________ I swim in the lake?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—No, you ________. That's too dangerous!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Should; can't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Need; mustn't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Must; needn't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Could; can't</a:t>
            </a:r>
          </a:p>
        </p:txBody>
      </p:sp>
      <p:sp>
        <p:nvSpPr>
          <p:cNvPr id="16" name="矩形 15"/>
          <p:cNvSpPr/>
          <p:nvPr/>
        </p:nvSpPr>
        <p:spPr>
          <a:xfrm>
            <a:off x="652979" y="1306351"/>
            <a:ext cx="305613" cy="467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5" name="矩形 4"/>
          <p:cNvSpPr/>
          <p:nvPr/>
        </p:nvSpPr>
        <p:spPr>
          <a:xfrm>
            <a:off x="623978" y="2605163"/>
            <a:ext cx="305613" cy="467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6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8254" y="1031326"/>
            <a:ext cx="8362666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)8.—Could I park here?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—Sorry. I am afraid you ________. Look at the sign “No parking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！”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couldn't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needn't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can't    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won't</a:t>
            </a:r>
          </a:p>
        </p:txBody>
      </p:sp>
      <p:sp>
        <p:nvSpPr>
          <p:cNvPr id="16" name="矩形 15"/>
          <p:cNvSpPr/>
          <p:nvPr/>
        </p:nvSpPr>
        <p:spPr>
          <a:xfrm>
            <a:off x="683687" y="12381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5" name="矩形 4"/>
          <p:cNvSpPr/>
          <p:nvPr/>
        </p:nvSpPr>
        <p:spPr>
          <a:xfrm>
            <a:off x="317302" y="4152091"/>
            <a:ext cx="8403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could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意为“可以”，表示许可，是一种委婉的表达，其否定回答应用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can't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6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8254" y="1444966"/>
            <a:ext cx="8362666" cy="33499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)9.—Dick, ________ I use your dictionary?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—Yes, please. ________ you give it to Mike after you use it?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will; Would  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B. may; Might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 can; Could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D. shall; Should</a:t>
            </a:r>
          </a:p>
        </p:txBody>
      </p:sp>
      <p:sp>
        <p:nvSpPr>
          <p:cNvPr id="16" name="矩形 15"/>
          <p:cNvSpPr/>
          <p:nvPr/>
        </p:nvSpPr>
        <p:spPr>
          <a:xfrm>
            <a:off x="683687" y="1320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79604" y="2300754"/>
            <a:ext cx="4354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一、反身代词的用法</a:t>
            </a:r>
          </a:p>
        </p:txBody>
      </p:sp>
      <p:sp>
        <p:nvSpPr>
          <p:cNvPr id="3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8254" y="1375716"/>
            <a:ext cx="8362666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)10.  2017•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黄石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—Janet is sleeping at home.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—She ________ be. I went for a walk with her just now.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can't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mustn't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needn't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won't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08876" y="12341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7" name="矩形 6"/>
          <p:cNvSpPr/>
          <p:nvPr/>
        </p:nvSpPr>
        <p:spPr>
          <a:xfrm>
            <a:off x="439705" y="3741683"/>
            <a:ext cx="7597091" cy="141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　根据答语可知，空格处表示“不可能”。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can't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意为“不可能”；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mustn't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意为“禁止”；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needn't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意为“不需要”；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won't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意为“不会”。故选</a:t>
            </a:r>
            <a:r>
              <a:rPr lang="en-US" altLang="zh-CN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1885" y="1312206"/>
            <a:ext cx="9062115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Ⅱ.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cooked the dinner ________ (me).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Everyone in the world is different. So, just be ________ (you)!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Nobody helped them. They made the robot ________ (they).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boy is only six, but he can do some housework by ________ (he)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is proud of ________ (she) for not giving up easily.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5" name="矩形 4"/>
          <p:cNvSpPr/>
          <p:nvPr/>
        </p:nvSpPr>
        <p:spPr>
          <a:xfrm>
            <a:off x="3211934" y="2080276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myself</a:t>
            </a:r>
          </a:p>
        </p:txBody>
      </p:sp>
      <p:sp>
        <p:nvSpPr>
          <p:cNvPr id="7" name="矩形 6"/>
          <p:cNvSpPr/>
          <p:nvPr/>
        </p:nvSpPr>
        <p:spPr>
          <a:xfrm>
            <a:off x="6221266" y="2762664"/>
            <a:ext cx="1244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yourself</a:t>
            </a:r>
          </a:p>
        </p:txBody>
      </p:sp>
      <p:sp>
        <p:nvSpPr>
          <p:cNvPr id="8" name="矩形 7"/>
          <p:cNvSpPr/>
          <p:nvPr/>
        </p:nvSpPr>
        <p:spPr>
          <a:xfrm>
            <a:off x="5852775" y="3417756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themselves</a:t>
            </a:r>
          </a:p>
        </p:txBody>
      </p:sp>
      <p:sp>
        <p:nvSpPr>
          <p:cNvPr id="10" name="矩形 9"/>
          <p:cNvSpPr/>
          <p:nvPr/>
        </p:nvSpPr>
        <p:spPr>
          <a:xfrm>
            <a:off x="7296026" y="4113792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himself</a:t>
            </a:r>
          </a:p>
        </p:txBody>
      </p:sp>
      <p:sp>
        <p:nvSpPr>
          <p:cNvPr id="11" name="矩形 10"/>
          <p:cNvSpPr/>
          <p:nvPr/>
        </p:nvSpPr>
        <p:spPr>
          <a:xfrm>
            <a:off x="2679670" y="4809828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herself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5" grpId="0"/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6217" y="2147290"/>
            <a:ext cx="8431860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I practice by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myself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 lot.  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我自己练习了很多。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do you practice by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yourself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  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你自己是怎样练习的？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can enjoy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myself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learn English at the same time.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我在玩得高兴的同时还能学习英语。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Sometimes I make silly mistakes and I laugh at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myself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有时我犯一些愚蠢的错误，自己都会嘲笑自己。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grpSp>
        <p:nvGrpSpPr>
          <p:cNvPr id="7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教材典句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3005" y="2101294"/>
            <a:ext cx="8491217" cy="168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反身代词是一种表示反射或强调的代词，意为“自己；本身；亲自”。反身代词与它所指代的名词或代词形成互指关系，在人称、性质、数上应保持一致。</a:t>
            </a:r>
          </a:p>
        </p:txBody>
      </p:sp>
      <p:grpSp>
        <p:nvGrpSpPr>
          <p:cNvPr id="9" name="组合 2"/>
          <p:cNvGrpSpPr/>
          <p:nvPr/>
        </p:nvGrpSpPr>
        <p:grpSpPr>
          <a:xfrm>
            <a:off x="369283" y="927765"/>
            <a:ext cx="2013977" cy="675005"/>
            <a:chOff x="183" y="1646"/>
            <a:chExt cx="4372" cy="1063"/>
          </a:xfrm>
        </p:grpSpPr>
        <p:pic>
          <p:nvPicPr>
            <p:cNvPr id="10" name="图片 9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372" cy="1063"/>
            </a:xfrm>
            <a:prstGeom prst="rect">
              <a:avLst/>
            </a:prstGeom>
          </p:spPr>
        </p:pic>
        <p:sp>
          <p:nvSpPr>
            <p:cNvPr id="11" name="文本框 3"/>
            <p:cNvSpPr txBox="1"/>
            <p:nvPr/>
          </p:nvSpPr>
          <p:spPr>
            <a:xfrm>
              <a:off x="462" y="1767"/>
              <a:ext cx="351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语法探究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2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4419" y="1338523"/>
            <a:ext cx="8491217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反身代词的单复数形式</a:t>
            </a:r>
          </a:p>
        </p:txBody>
      </p:sp>
      <p:sp>
        <p:nvSpPr>
          <p:cNvPr id="12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99375" y="2331036"/>
          <a:ext cx="7131028" cy="3073478"/>
        </p:xfrm>
        <a:graphic>
          <a:graphicData uri="http://schemas.openxmlformats.org/drawingml/2006/table">
            <a:tbl>
              <a:tblPr/>
              <a:tblGrid>
                <a:gridCol w="1875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人称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　　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单数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复数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第一人称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myself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ourselves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第二人称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yourself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yourselves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第三人称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himself/herself/itself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themselves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4419" y="1681246"/>
            <a:ext cx="8491217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反身代词的用法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．反身代词作宾语，放在动词或介词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could not dress myself at that time.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那时我不会自己穿衣服。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learned English all by herself.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她完全是自学的英语。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880587" y="296506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  <p:sp>
        <p:nvSpPr>
          <p:cNvPr id="4" name="矩形 3"/>
          <p:cNvSpPr/>
          <p:nvPr/>
        </p:nvSpPr>
        <p:spPr>
          <a:xfrm>
            <a:off x="5689622" y="231967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之后　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4419" y="1681246"/>
            <a:ext cx="8491217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．反身代词不能作主语，但是它可以作主语同位语，起强调作用，放在主语后或句末。如：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Did you make the cake yourself?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这个蛋糕是你亲自做的吗？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注意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反身代词表示“某人自己”，不表示“某人的东西”。如果要表达“某人自己的东西”，可以用“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one's own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947" y="1338030"/>
            <a:ext cx="8491217" cy="50082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常跟反身代词作宾语的单词或短语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此类单词或短语有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enjoy, help, hurt, teach, look after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enjoy oneself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玩得高兴；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help oneself to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随便吃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喝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hurt oneself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伤害自己；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teach oneself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自学；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 after oneself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照顾自己。如：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Did you enjoy yourselves at the weekend?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周末你们玩得开心吗？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Help yourselves to some fish, children.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孩子们，随便吃一些鱼。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5"/>
          <p:cNvSpPr/>
          <p:nvPr/>
        </p:nvSpPr>
        <p:spPr>
          <a:xfrm>
            <a:off x="0" y="1854565"/>
            <a:ext cx="91440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二、情态动词</a:t>
            </a:r>
            <a:r>
              <a:rPr lang="en-US" altLang="zh-CN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can</a:t>
            </a:r>
            <a:r>
              <a: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和</a:t>
            </a:r>
            <a:r>
              <a:rPr lang="en-US" altLang="zh-CN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could</a:t>
            </a:r>
            <a:endParaRPr lang="zh-CN" altLang="en-US" sz="4000" b="1" dirty="0">
              <a:solidFill>
                <a:srgbClr val="C5002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72681"/>
            <a:ext cx="22931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hi-hoo蓝色空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i-hoo蓝色空间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hi-hoo蓝色空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主题44</Template>
  <TotalTime>0</TotalTime>
  <Words>859</Words>
  <Application>Microsoft Office PowerPoint</Application>
  <PresentationFormat>全屏显示(4:3)</PresentationFormat>
  <Paragraphs>153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26E564E97D34439F86FEB3967C0E2602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