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898" r:id="rId2"/>
    <p:sldId id="899" r:id="rId3"/>
    <p:sldId id="496" r:id="rId4"/>
    <p:sldId id="497" r:id="rId5"/>
    <p:sldId id="498" r:id="rId6"/>
    <p:sldId id="500" r:id="rId7"/>
    <p:sldId id="501" r:id="rId8"/>
    <p:sldId id="506" r:id="rId9"/>
    <p:sldId id="507" r:id="rId10"/>
    <p:sldId id="508" r:id="rId11"/>
    <p:sldId id="510" r:id="rId12"/>
    <p:sldId id="511" r:id="rId13"/>
    <p:sldId id="512" r:id="rId14"/>
    <p:sldId id="525" r:id="rId15"/>
    <p:sldId id="528" r:id="rId16"/>
    <p:sldId id="529" r:id="rId17"/>
    <p:sldId id="533" r:id="rId18"/>
    <p:sldId id="534" r:id="rId19"/>
    <p:sldId id="538" r:id="rId20"/>
    <p:sldId id="539" r:id="rId21"/>
    <p:sldId id="542" r:id="rId22"/>
    <p:sldId id="543" r:id="rId23"/>
    <p:sldId id="544" r:id="rId24"/>
    <p:sldId id="548" r:id="rId25"/>
    <p:sldId id="549" r:id="rId26"/>
    <p:sldId id="900" r:id="rId27"/>
  </p:sldIdLst>
  <p:sldSz cx="12192000" cy="6858000"/>
  <p:notesSz cx="6858000" cy="9144000"/>
  <p:embeddedFontLst>
    <p:embeddedFont>
      <p:font typeface="OPPOSans R" panose="02010600030101010101" charset="-122"/>
      <p:regular r:id="rId29"/>
    </p:embeddedFont>
    <p:embeddedFont>
      <p:font typeface="OPPOSans B" panose="02010600030101010101" charset="-122"/>
      <p:regular r:id="rId30"/>
    </p:embeddedFont>
    <p:embeddedFont>
      <p:font typeface="FandolFang R" panose="02010600030101010101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l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592F"/>
    <a:srgbClr val="800C0E"/>
    <a:srgbClr val="D4AB94"/>
    <a:srgbClr val="E9C5AB"/>
    <a:srgbClr val="006699"/>
    <a:srgbClr val="660066"/>
    <a:srgbClr val="1D2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6" autoAdjust="0"/>
    <p:restoredTop sz="94660"/>
  </p:normalViewPr>
  <p:slideViewPr>
    <p:cSldViewPr snapToGrid="0">
      <p:cViewPr varScale="1">
        <p:scale>
          <a:sx n="97" d="100"/>
          <a:sy n="97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导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字词揭秘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课文精讲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1823" y="2017203"/>
            <a:ext cx="11924973" cy="2995401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5418" y="1430032"/>
            <a:ext cx="5103482" cy="3827612"/>
          </a:xfrm>
          <a:custGeom>
            <a:avLst/>
            <a:gdLst>
              <a:gd name="connsiteX0" fmla="*/ 0 w 10316307"/>
              <a:gd name="connsiteY0" fmla="*/ 0 h 6858000"/>
              <a:gd name="connsiteX1" fmla="*/ 10316307 w 10316307"/>
              <a:gd name="connsiteY1" fmla="*/ 0 h 6858000"/>
              <a:gd name="connsiteX2" fmla="*/ 10316307 w 10316307"/>
              <a:gd name="connsiteY2" fmla="*/ 6858000 h 6858000"/>
              <a:gd name="connsiteX3" fmla="*/ 0 w 103163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6307" h="6858000">
                <a:moveTo>
                  <a:pt x="0" y="0"/>
                </a:moveTo>
                <a:lnTo>
                  <a:pt x="10316307" y="0"/>
                </a:lnTo>
                <a:lnTo>
                  <a:pt x="10316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268849" y="2136266"/>
            <a:ext cx="6049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19 </a:t>
            </a:r>
            <a:r>
              <a:rPr lang="zh-CN" altLang="en-US" sz="80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牧场之国</a:t>
            </a:r>
          </a:p>
        </p:txBody>
      </p:sp>
      <p:sp>
        <p:nvSpPr>
          <p:cNvPr id="13" name="文本框 12"/>
          <p:cNvSpPr txBox="1"/>
          <p:nvPr/>
        </p:nvSpPr>
        <p:spPr>
          <a:xfrm flipH="1">
            <a:off x="642326" y="3540964"/>
            <a:ext cx="4876166" cy="5626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00B050">
                  <a:alpha val="0"/>
                </a:srgbClr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73594" y="1567223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090349"/>
            <a:ext cx="5831518" cy="0"/>
          </a:xfrm>
          <a:prstGeom prst="line">
            <a:avLst/>
          </a:prstGeom>
          <a:ln w="2540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/>
          <p:cNvSpPr/>
          <p:nvPr/>
        </p:nvSpPr>
        <p:spPr>
          <a:xfrm>
            <a:off x="547705" y="5103819"/>
            <a:ext cx="7348808" cy="33768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/>
              </a:gs>
              <a:gs pos="100000">
                <a:srgbClr val="00B05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: 圆角 16"/>
          <p:cNvSpPr/>
          <p:nvPr/>
        </p:nvSpPr>
        <p:spPr>
          <a:xfrm flipH="1">
            <a:off x="243838" y="862317"/>
            <a:ext cx="11948162" cy="2066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>
                  <a:alpha val="0"/>
                </a:srgbClr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660400" y="1201884"/>
            <a:ext cx="11948162" cy="337681"/>
          </a:xfrm>
          <a:prstGeom prst="parallelogram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5845515" y="3823723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5647006" y="4143790"/>
            <a:ext cx="1231245" cy="187817"/>
          </a:xfrm>
          <a:prstGeom prst="parallelogram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8" grpId="0"/>
      <p:bldP spid="19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25810" y="3296915"/>
            <a:ext cx="833764" cy="909089"/>
            <a:chOff x="2315873" y="3356842"/>
            <a:chExt cx="833764" cy="909089"/>
          </a:xfrm>
        </p:grpSpPr>
        <p:sp>
          <p:nvSpPr>
            <p:cNvPr id="53" name="椭圆 52"/>
            <p:cNvSpPr/>
            <p:nvPr/>
          </p:nvSpPr>
          <p:spPr>
            <a:xfrm>
              <a:off x="2315873" y="3356842"/>
              <a:ext cx="833764" cy="90908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477511" y="3546136"/>
              <a:ext cx="5004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畜</a:t>
              </a:r>
            </a:p>
          </p:txBody>
        </p:sp>
      </p:grpSp>
      <p:sp>
        <p:nvSpPr>
          <p:cNvPr id="28" name="左大括号 27"/>
          <p:cNvSpPr/>
          <p:nvPr/>
        </p:nvSpPr>
        <p:spPr>
          <a:xfrm>
            <a:off x="3626171" y="2878291"/>
            <a:ext cx="347870" cy="1676260"/>
          </a:xfrm>
          <a:prstGeom prst="leftBrac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07118" y="2563266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107117" y="4206004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180959" y="4206004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牧业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23966" y="2594044"/>
            <a:ext cx="120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牲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畜 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545620" y="4245709"/>
            <a:ext cx="5072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这里的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牧业很发达。</a:t>
            </a:r>
          </a:p>
        </p:txBody>
      </p:sp>
      <p:sp>
        <p:nvSpPr>
          <p:cNvPr id="52" name="文本框 34"/>
          <p:cNvSpPr txBox="1"/>
          <p:nvPr/>
        </p:nvSpPr>
        <p:spPr>
          <a:xfrm>
            <a:off x="6545473" y="2594044"/>
            <a:ext cx="42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雪天里，这些牲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饥寒交迫。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2" grpId="0"/>
      <p:bldP spid="33" grpId="0"/>
      <p:bldP spid="6" grpId="0"/>
      <p:bldP spid="35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10800000" flipV="1">
            <a:off x="5491010" y="1368210"/>
            <a:ext cx="984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893230"/>
            <a:ext cx="984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327044" y="4306472"/>
            <a:ext cx="65659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“亻”窄长；“义”撇捺舒展，点写得偏上。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5305272" y="2124336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5305272" y="3215404"/>
            <a:ext cx="450487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仪式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仪表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5305271" y="3760938"/>
            <a:ext cx="758593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我们学校每个星期一都举行庄重的升旗仪式。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305272" y="2669870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亻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102291" y="2475689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452109" y="2815033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仪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985107" y="1456419"/>
            <a:ext cx="59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yí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568688" y="4295897"/>
            <a:ext cx="595021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“兆”以中部为主笔，两侧笔画相呼应。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5546917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5546916" y="2929736"/>
            <a:ext cx="407069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远眺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眺望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5571773" y="3657165"/>
            <a:ext cx="663389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每逢重阳节，家乡的人们都会登高远眺。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546917" y="2497936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622701" y="2492375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908704" y="2831719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眺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176405" y="1600218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tiào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10800000" flipV="1">
            <a:off x="5491010" y="1368210"/>
            <a:ext cx="984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6117772" y="4527642"/>
            <a:ext cx="451213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“马”书写宜正，横画变提。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6096000" y="2345506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6096000" y="3161481"/>
            <a:ext cx="34972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骏马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按图索骏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6096000" y="3593281"/>
            <a:ext cx="663389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牧民们骑着骏马奔驰在辽阔的草原上。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6096000" y="2729681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马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598738" y="2453456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979900" y="282449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骏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352456" y="1458308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jùn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6882" y="2419766"/>
            <a:ext cx="6119238" cy="46166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仪态端庄：形容仪表和神态优美大方。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52261" y="3432394"/>
            <a:ext cx="7696200" cy="1310103"/>
            <a:chOff x="1364732" y="4539834"/>
            <a:chExt cx="7348212" cy="1310103"/>
          </a:xfrm>
        </p:grpSpPr>
        <p:sp>
          <p:nvSpPr>
            <p:cNvPr id="4" name="矩形 3"/>
            <p:cNvSpPr/>
            <p:nvPr/>
          </p:nvSpPr>
          <p:spPr>
            <a:xfrm>
              <a:off x="1364732" y="4937859"/>
              <a:ext cx="7348212" cy="514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造句：我们的班主任老师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仪态端庄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，谈吐不俗。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731962" y="4539834"/>
              <a:ext cx="6613752" cy="1310103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38" y="1756597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660400" y="1943054"/>
            <a:ext cx="10617200" cy="974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默读课文。“这就是真正的荷兰”在文中出现了几次？为什么反复强调“这就是真正的荷兰”？（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课后第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6557" y="3664459"/>
            <a:ext cx="4905065" cy="1200329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出现了四次，起强调作用。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既是介绍荷兰的特点，又是对荷兰独特风光的赞美。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77" y="2703548"/>
            <a:ext cx="3710127" cy="2473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"/>
          <p:cNvSpPr txBox="1"/>
          <p:nvPr/>
        </p:nvSpPr>
        <p:spPr>
          <a:xfrm>
            <a:off x="1212845" y="2346332"/>
            <a:ext cx="7788729" cy="813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读了课文之后，说说“牧场之国”给你留下了怎样的印象呢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用文中的一句话来概括。</a:t>
            </a:r>
          </a:p>
        </p:txBody>
      </p:sp>
      <p:sp>
        <p:nvSpPr>
          <p:cNvPr id="58" name="矩形 57"/>
          <p:cNvSpPr/>
          <p:nvPr/>
        </p:nvSpPr>
        <p:spPr>
          <a:xfrm>
            <a:off x="1028155" y="3981532"/>
            <a:ext cx="7788729" cy="46166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荷兰，是水之国，花之国，也是牧场之国。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884" y="1801826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文本框 4"/>
          <p:cNvSpPr txBox="1"/>
          <p:nvPr/>
        </p:nvSpPr>
        <p:spPr>
          <a:xfrm>
            <a:off x="3818119" y="4961337"/>
            <a:ext cx="4174172" cy="46166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感受到牛的数量之多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320636" y="1434998"/>
            <a:ext cx="716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极目远眺，四周全是碧绿的丝绒般的草原和黑白两色的花牛。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60" y="2259997"/>
            <a:ext cx="4234879" cy="233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2800702" y="5382671"/>
            <a:ext cx="6590596" cy="5417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数以万计、不可计数、成千上万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52283" y="1475330"/>
            <a:ext cx="8392423" cy="1146673"/>
            <a:chOff x="2152283" y="1981957"/>
            <a:chExt cx="8392423" cy="1146673"/>
          </a:xfrm>
        </p:grpSpPr>
        <p:grpSp>
          <p:nvGrpSpPr>
            <p:cNvPr id="2" name="组合 1"/>
            <p:cNvGrpSpPr/>
            <p:nvPr/>
          </p:nvGrpSpPr>
          <p:grpSpPr>
            <a:xfrm>
              <a:off x="2152283" y="1981957"/>
              <a:ext cx="8392423" cy="1146673"/>
              <a:chOff x="1952529" y="1981957"/>
              <a:chExt cx="9550810" cy="1146673"/>
            </a:xfrm>
          </p:grpSpPr>
          <p:sp>
            <p:nvSpPr>
              <p:cNvPr id="57" name="等腰三角形 6"/>
              <p:cNvSpPr/>
              <p:nvPr/>
            </p:nvSpPr>
            <p:spPr>
              <a:xfrm rot="16200000" flipH="1">
                <a:off x="6154597" y="-2220111"/>
                <a:ext cx="1146673" cy="9550810"/>
              </a:xfrm>
              <a:custGeom>
                <a:avLst/>
                <a:gdLst/>
                <a:ahLst/>
                <a:cxnLst/>
                <a:rect l="0" t="0" r="0" b="0"/>
                <a:pathLst>
                  <a:path w="1818202" h="6038409">
                    <a:moveTo>
                      <a:pt x="0" y="421786"/>
                    </a:moveTo>
                    <a:lnTo>
                      <a:pt x="0" y="5534354"/>
                    </a:lnTo>
                    <a:lnTo>
                      <a:pt x="560140" y="5534354"/>
                    </a:lnTo>
                    <a:lnTo>
                      <a:pt x="909102" y="6038409"/>
                    </a:lnTo>
                    <a:lnTo>
                      <a:pt x="1258063" y="5534354"/>
                    </a:lnTo>
                    <a:lnTo>
                      <a:pt x="1818202" y="5534354"/>
                    </a:lnTo>
                    <a:lnTo>
                      <a:pt x="1818202" y="421786"/>
                    </a:lnTo>
                    <a:lnTo>
                      <a:pt x="1201108" y="421786"/>
                    </a:lnTo>
                    <a:lnTo>
                      <a:pt x="909102" y="0"/>
                    </a:lnTo>
                    <a:lnTo>
                      <a:pt x="617096" y="421786"/>
                    </a:lnTo>
                    <a:close/>
                  </a:path>
                </a:pathLst>
              </a:custGeom>
              <a:gradFill>
                <a:gsLst>
                  <a:gs pos="0">
                    <a:srgbClr val="92D050"/>
                  </a:gs>
                  <a:gs pos="100000">
                    <a:srgbClr val="00B050"/>
                  </a:gs>
                </a:gsLst>
                <a:lin ang="10800000" scaled="0"/>
              </a:gradFill>
            </p:spPr>
            <p:txBody>
              <a:bodyPr wrap="square">
                <a:sp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2387541" y="2269362"/>
                <a:ext cx="848366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2832447" y="2391219"/>
              <a:ext cx="69054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</a:t>
              </a:r>
              <a:r>
                <a: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这么多的奶牛，让你想到了平时积累的哪个词语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?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64" y="2743860"/>
            <a:ext cx="4491660" cy="247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572153" y="1987420"/>
            <a:ext cx="7386545" cy="974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说说对“辽阔无垠的原野似乎归它们所有，它们是这个自由王国的主人和公爵。”一句的理解。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45147" y="3834657"/>
            <a:ext cx="10773753" cy="2212978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没有牧人的吆喝，没有食物的纷争，没有强敌的进攻，马儿是这无边草原尊贵的主人，作者面对骏马无忧无虑、自由自在的生活，目睹它们在草原上无拘无束的自在和任意驰骋的英姿，感叹着草场与骏马的和谐。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98" y="1266825"/>
            <a:ext cx="3448049" cy="2298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1" r="11874"/>
          <a:stretch>
            <a:fillRect/>
          </a:stretch>
        </p:blipFill>
        <p:spPr>
          <a:xfrm flipH="1">
            <a:off x="607946" y="0"/>
            <a:ext cx="4297407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6095999" y="0"/>
            <a:ext cx="5422901" cy="685800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 flipV="1">
            <a:off x="0" y="4452626"/>
            <a:ext cx="4970507" cy="123953"/>
          </a:xfrm>
          <a:prstGeom prst="rect">
            <a:avLst/>
          </a:prstGeom>
          <a:gradFill>
            <a:gsLst>
              <a:gs pos="0">
                <a:srgbClr val="92D050">
                  <a:alpha val="0"/>
                </a:srgbClr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/>
        </p:nvSpPr>
        <p:spPr>
          <a:xfrm flipH="1">
            <a:off x="0" y="1610771"/>
            <a:ext cx="3809198" cy="161484"/>
          </a:xfrm>
          <a:custGeom>
            <a:avLst/>
            <a:gdLst>
              <a:gd name="connsiteX0" fmla="*/ 3809198 w 3809198"/>
              <a:gd name="connsiteY0" fmla="*/ 0 h 161484"/>
              <a:gd name="connsiteX1" fmla="*/ 0 w 3809198"/>
              <a:gd name="connsiteY1" fmla="*/ 0 h 161484"/>
              <a:gd name="connsiteX2" fmla="*/ 0 w 3809198"/>
              <a:gd name="connsiteY2" fmla="*/ 161484 h 161484"/>
              <a:gd name="connsiteX3" fmla="*/ 3809198 w 3809198"/>
              <a:gd name="connsiteY3" fmla="*/ 161484 h 16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9198" h="161484">
                <a:moveTo>
                  <a:pt x="3809198" y="0"/>
                </a:moveTo>
                <a:lnTo>
                  <a:pt x="0" y="0"/>
                </a:lnTo>
                <a:lnTo>
                  <a:pt x="0" y="161484"/>
                </a:lnTo>
                <a:lnTo>
                  <a:pt x="3809198" y="161484"/>
                </a:lnTo>
                <a:close/>
              </a:path>
            </a:pathLst>
          </a:custGeom>
          <a:gradFill>
            <a:gsLst>
              <a:gs pos="0">
                <a:srgbClr val="92D050">
                  <a:alpha val="0"/>
                </a:srgbClr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99751" y="2526131"/>
            <a:ext cx="2785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6827849" y="3181598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03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课文精讲</a:t>
            </a: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6827849" y="2155949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02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字词揭秘</a:t>
            </a:r>
          </a:p>
        </p:txBody>
      </p:sp>
      <p:sp>
        <p:nvSpPr>
          <p:cNvPr id="10" name="文本框 66"/>
          <p:cNvSpPr txBox="1">
            <a:spLocks noChangeArrowheads="1"/>
          </p:cNvSpPr>
          <p:nvPr/>
        </p:nvSpPr>
        <p:spPr bwMode="auto">
          <a:xfrm>
            <a:off x="6827849" y="1130300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01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6827849" y="4207247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04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6827849" y="5232895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05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22960" y="3772626"/>
            <a:ext cx="278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CONTENT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427720" y="190912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427720" y="303688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427720" y="416464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427720" y="529240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427720" y="6134100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49284" y="4184661"/>
            <a:ext cx="10769616" cy="124399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原来荷兰的牧场是这样的，成群的骏马飞驰到远方，就是这个自由王国的骏马生活得无拘无束，作者又一次感叹——“这就是真正的荷兰”。</a:t>
            </a: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41" y="1285102"/>
            <a:ext cx="3691719" cy="24649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80337" y="1456535"/>
            <a:ext cx="2031326" cy="46166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牧场之国夜景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205753" y="2269619"/>
            <a:ext cx="9616680" cy="1220912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到了傍晚，才看见有人驾着小船过来，坐上小板凳给严肃沉默的奶牛挤奶。金色的晚霞铺在西天。远处偶尔传来汽笛声，接着又是一片寂静。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5" y="3710664"/>
            <a:ext cx="3806830" cy="252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4923962" y="5334720"/>
            <a:ext cx="2344077" cy="46166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自然、和谐</a:t>
            </a:r>
          </a:p>
        </p:txBody>
      </p:sp>
      <p:sp>
        <p:nvSpPr>
          <p:cNvPr id="77" name="矩形 76"/>
          <p:cNvSpPr/>
          <p:nvPr/>
        </p:nvSpPr>
        <p:spPr>
          <a:xfrm>
            <a:off x="729998" y="3632200"/>
            <a:ext cx="10700002" cy="122091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狗不叫，圈里的牛也不再发出哞哞声，马也忘记了踢马房的挡板。沉睡的牲畜，无声的低地，漆黑的夜晚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只有远处的几座灯塔在闪烁微弱的光芒。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这就是真正的荷兰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37" y="1162784"/>
            <a:ext cx="3710127" cy="2473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1965864" y="1693363"/>
            <a:ext cx="2464089" cy="2040505"/>
            <a:chOff x="723309" y="696069"/>
            <a:chExt cx="2464089" cy="2040505"/>
          </a:xfrm>
        </p:grpSpPr>
        <p:sp>
          <p:nvSpPr>
            <p:cNvPr id="59" name="矩形 58"/>
            <p:cNvSpPr/>
            <p:nvPr/>
          </p:nvSpPr>
          <p:spPr>
            <a:xfrm>
              <a:off x="899592" y="696069"/>
              <a:ext cx="22878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默默无言的挤奶人</a:t>
              </a:r>
            </a:p>
          </p:txBody>
        </p: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09" y="1141816"/>
              <a:ext cx="2403402" cy="1594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" name="组合 60"/>
          <p:cNvGrpSpPr/>
          <p:nvPr/>
        </p:nvGrpSpPr>
        <p:grpSpPr>
          <a:xfrm>
            <a:off x="4645521" y="1693363"/>
            <a:ext cx="2372680" cy="2040505"/>
            <a:chOff x="3402966" y="696069"/>
            <a:chExt cx="2372680" cy="2040505"/>
          </a:xfrm>
        </p:grpSpPr>
        <p:sp>
          <p:nvSpPr>
            <p:cNvPr id="62" name="矩形 61"/>
            <p:cNvSpPr/>
            <p:nvPr/>
          </p:nvSpPr>
          <p:spPr>
            <a:xfrm>
              <a:off x="3749857" y="696069"/>
              <a:ext cx="1499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沉睡的牲畜</a:t>
              </a:r>
            </a:p>
          </p:txBody>
        </p:sp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966" y="1154787"/>
              <a:ext cx="2372680" cy="1581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组合 66"/>
          <p:cNvGrpSpPr/>
          <p:nvPr/>
        </p:nvGrpSpPr>
        <p:grpSpPr>
          <a:xfrm>
            <a:off x="7345653" y="1693363"/>
            <a:ext cx="2398459" cy="2053475"/>
            <a:chOff x="6103098" y="696069"/>
            <a:chExt cx="2398459" cy="2053475"/>
          </a:xfrm>
        </p:grpSpPr>
        <p:sp>
          <p:nvSpPr>
            <p:cNvPr id="68" name="矩形 67"/>
            <p:cNvSpPr/>
            <p:nvPr/>
          </p:nvSpPr>
          <p:spPr>
            <a:xfrm>
              <a:off x="6516216" y="696069"/>
              <a:ext cx="1499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寂静的夜晚</a:t>
              </a:r>
            </a:p>
          </p:txBody>
        </p:sp>
        <p:pic>
          <p:nvPicPr>
            <p:cNvPr id="6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098" y="1150571"/>
              <a:ext cx="2398459" cy="1598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" name="矩形 70"/>
          <p:cNvSpPr/>
          <p:nvPr/>
        </p:nvSpPr>
        <p:spPr>
          <a:xfrm>
            <a:off x="815547" y="4413121"/>
            <a:ext cx="10392032" cy="1429430"/>
          </a:xfrm>
          <a:prstGeom prst="rect">
            <a:avLst/>
          </a:prstGeom>
          <a:ln w="38100">
            <a:solidFill>
              <a:srgbClr val="92D05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晚霞消逝，夜幕降临，牲畜沉睡，一切都显得无声无息，只有远处的灯塔像瞌睡人的眼闪着昏黄暗淡的光，这是多么安然与宁静的境界，作者由衷地发出赞叹“这就是真正的荷兰”。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0400" y="1617575"/>
            <a:ext cx="6955750" cy="46166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一、判断下面的句子是动态描写，还是静态描写。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2188243"/>
            <a:ext cx="11729743" cy="3052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）在天堂般的绿色草原上，白色的绵羊悠然自得。（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静态描写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）黑色的猪群不停地呼噜着，像是对什么表示赞许。（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静态描写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）到了傍晚，才看见有人驾着小船过来，坐上小板凳，给严肃沉默的奶牛挤奶。（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动态描写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）运河之中，装满奶桶的船只在舒缓平稳地行驶。（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动态描写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/>
        </p:nvSpPr>
        <p:spPr>
          <a:xfrm>
            <a:off x="660400" y="1523585"/>
            <a:ext cx="6319520" cy="46166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二、给下列语句选择正确的修辞手法。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08746" y="2513065"/>
            <a:ext cx="9271507" cy="2821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、比喻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B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、拟人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C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、排比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D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、反问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E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、设问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F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、夸张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1.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荷兰，是水之国，花之国，也是牧场之国。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)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2.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极目远眺，四周全是碧绿的丝绒般的草原。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)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3.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长毛山羊在草地上发闲地欣赏着属于它们自己的王国。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)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4.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难道荷兰不是欧洲的花园吗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?(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)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1823" y="2017203"/>
            <a:ext cx="11924973" cy="2995401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5418" y="1430032"/>
            <a:ext cx="5103482" cy="3827612"/>
          </a:xfrm>
          <a:custGeom>
            <a:avLst/>
            <a:gdLst>
              <a:gd name="connsiteX0" fmla="*/ 0 w 10316307"/>
              <a:gd name="connsiteY0" fmla="*/ 0 h 6858000"/>
              <a:gd name="connsiteX1" fmla="*/ 10316307 w 10316307"/>
              <a:gd name="connsiteY1" fmla="*/ 0 h 6858000"/>
              <a:gd name="connsiteX2" fmla="*/ 10316307 w 10316307"/>
              <a:gd name="connsiteY2" fmla="*/ 6858000 h 6858000"/>
              <a:gd name="connsiteX3" fmla="*/ 0 w 103163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6307" h="6858000">
                <a:moveTo>
                  <a:pt x="0" y="0"/>
                </a:moveTo>
                <a:lnTo>
                  <a:pt x="10316307" y="0"/>
                </a:lnTo>
                <a:lnTo>
                  <a:pt x="10316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1068908" y="2136266"/>
            <a:ext cx="444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13" name="文本框 12"/>
          <p:cNvSpPr txBox="1"/>
          <p:nvPr/>
        </p:nvSpPr>
        <p:spPr>
          <a:xfrm flipH="1">
            <a:off x="642326" y="3540964"/>
            <a:ext cx="4876166" cy="5626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00B050">
                  <a:alpha val="0"/>
                </a:srgbClr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73594" y="1567223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1090349"/>
            <a:ext cx="5831518" cy="0"/>
          </a:xfrm>
          <a:prstGeom prst="line">
            <a:avLst/>
          </a:prstGeom>
          <a:ln w="2540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/>
          <p:cNvSpPr/>
          <p:nvPr/>
        </p:nvSpPr>
        <p:spPr>
          <a:xfrm>
            <a:off x="547705" y="5103819"/>
            <a:ext cx="7348808" cy="33768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/>
              </a:gs>
              <a:gs pos="100000">
                <a:srgbClr val="00B05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: 圆角 16"/>
          <p:cNvSpPr/>
          <p:nvPr/>
        </p:nvSpPr>
        <p:spPr>
          <a:xfrm flipH="1">
            <a:off x="243838" y="862317"/>
            <a:ext cx="11948162" cy="2066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>
                  <a:alpha val="0"/>
                </a:srgbClr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660400" y="1201884"/>
            <a:ext cx="11948162" cy="337681"/>
          </a:xfrm>
          <a:prstGeom prst="parallelogram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5845515" y="3823723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5647006" y="4143790"/>
            <a:ext cx="1231245" cy="187817"/>
          </a:xfrm>
          <a:prstGeom prst="parallelogram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rot="10800000" flipV="1">
            <a:off x="8672614" y="724267"/>
            <a:ext cx="984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55" name="矩形 54"/>
          <p:cNvSpPr/>
          <p:nvPr/>
        </p:nvSpPr>
        <p:spPr>
          <a:xfrm>
            <a:off x="839469" y="2500605"/>
            <a:ext cx="6504197" cy="1898020"/>
          </a:xfrm>
          <a:prstGeom prst="rect">
            <a:avLst/>
          </a:prstGeom>
          <a:ln w="3810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外出旅行是一件快乐的事情，不仅可以开阔眼界，更能换一种心情。今天，我们将跟随捷克著名作家卡雷尔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恰佩克一起走进优美恬静的异国乡村，去感受真正的荷兰。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10" y="1638154"/>
            <a:ext cx="3479037" cy="231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0400" y="1435580"/>
            <a:ext cx="2180254" cy="46166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走近作者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6627" y="1666412"/>
            <a:ext cx="8080257" cy="4922885"/>
            <a:chOff x="166627" y="1666412"/>
            <a:chExt cx="8080257" cy="4922885"/>
          </a:xfrm>
        </p:grpSpPr>
        <p:grpSp>
          <p:nvGrpSpPr>
            <p:cNvPr id="4" name="组合 3"/>
            <p:cNvGrpSpPr/>
            <p:nvPr/>
          </p:nvGrpSpPr>
          <p:grpSpPr>
            <a:xfrm>
              <a:off x="166627" y="1666412"/>
              <a:ext cx="8080257" cy="4922885"/>
              <a:chOff x="-1321271" y="966218"/>
              <a:chExt cx="13542240" cy="5430363"/>
            </a:xfrm>
          </p:grpSpPr>
          <p:pic>
            <p:nvPicPr>
              <p:cNvPr id="9" name="矩形 15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21271" y="966218"/>
                <a:ext cx="13542240" cy="5430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437061" y="1774112"/>
                <a:ext cx="10044525" cy="635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339977" y="2395470"/>
              <a:ext cx="5733559" cy="3090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卡雷尔</a:t>
              </a:r>
              <a:r>
                <a:rPr kumimoji="0" lang="en-US" altLang="zh-CN" sz="2000" b="0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·</a:t>
              </a:r>
              <a:r>
                <a:rPr kumimoji="0" lang="zh-CN" altLang="en-US" sz="2000" b="0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恰佩克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：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捷克著名作家、剧作家、新闻记者、童话寓言家，著有大量长短篇小说、剧本、游记等。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代表作品有科幻小说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鲵鱼之乱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》《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小狗杰西卡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》《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九个童话故事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等。</a:t>
              </a:r>
            </a:p>
          </p:txBody>
        </p:sp>
      </p:grp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679" y="1897245"/>
            <a:ext cx="2831310" cy="379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792480" y="2699010"/>
            <a:ext cx="5867400" cy="1898020"/>
          </a:xfrm>
          <a:prstGeom prst="rect">
            <a:avLst/>
          </a:prstGeom>
          <a:ln w="38100">
            <a:solidFill>
              <a:srgbClr val="E5A70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荷兰，本称尼德兰王国，因其荷兰省最为出名，故尼德兰多被世界称为荷兰。位于欧洲西偏北部，是世界有名的低地之国。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荷兰三分之一的地区为牧场，主要饲养黑白花奶牛。</a:t>
            </a:r>
          </a:p>
        </p:txBody>
      </p:sp>
      <p:sp>
        <p:nvSpPr>
          <p:cNvPr id="54" name="矩形 53"/>
          <p:cNvSpPr/>
          <p:nvPr/>
        </p:nvSpPr>
        <p:spPr>
          <a:xfrm>
            <a:off x="3126939" y="1819674"/>
            <a:ext cx="1399341" cy="52322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荷兰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40" y="2259997"/>
            <a:ext cx="4234879" cy="233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0400" y="1953179"/>
            <a:ext cx="8061489" cy="295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带着问题，有感情地朗读课文：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①读准字音，把课文读正确，读通顺。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②看看通过自学，能读懂什么？有不明白的，做上记号，提出来大家共同讨论。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653" y="1964387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2789" y="2322511"/>
            <a:ext cx="9630666" cy="221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自读检查：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指名读课文，同学检查字音是否正确。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分小组讨论：读完课文，你能不能说一说课文的主要内容。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324" y="2167586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4407491" y="4596818"/>
            <a:ext cx="2199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滴里嘟噜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258486" y="3002110"/>
            <a:ext cx="983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lū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Group 3"/>
          <p:cNvGrpSpPr/>
          <p:nvPr/>
        </p:nvGrpSpPr>
        <p:grpSpPr bwMode="auto">
          <a:xfrm>
            <a:off x="3166074" y="3878362"/>
            <a:ext cx="1150938" cy="1162050"/>
            <a:chOff x="2426" y="1253"/>
            <a:chExt cx="1815" cy="1814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166074" y="3857724"/>
            <a:ext cx="11525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噜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2902983" y="2113694"/>
            <a:ext cx="2186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呼噜</a:t>
            </a:r>
          </a:p>
        </p:txBody>
      </p:sp>
      <p:sp>
        <p:nvSpPr>
          <p:cNvPr id="58" name="TextBox 38"/>
          <p:cNvSpPr txBox="1">
            <a:spLocks noChangeArrowheads="1"/>
          </p:cNvSpPr>
          <p:nvPr/>
        </p:nvSpPr>
        <p:spPr bwMode="auto">
          <a:xfrm>
            <a:off x="4443776" y="3878362"/>
            <a:ext cx="2199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嘟噜</a:t>
            </a:r>
          </a:p>
        </p:txBody>
      </p:sp>
      <p:sp>
        <p:nvSpPr>
          <p:cNvPr id="49" name="TextBox 14"/>
          <p:cNvSpPr txBox="1">
            <a:spLocks noChangeArrowheads="1"/>
          </p:cNvSpPr>
          <p:nvPr/>
        </p:nvSpPr>
        <p:spPr bwMode="auto">
          <a:xfrm>
            <a:off x="8925161" y="3806236"/>
            <a:ext cx="20557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吆天喝地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7676043" y="2898246"/>
            <a:ext cx="9673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yāo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7409389" y="2065303"/>
            <a:ext cx="271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吆喝</a:t>
            </a:r>
          </a:p>
        </p:txBody>
      </p:sp>
      <p:grpSp>
        <p:nvGrpSpPr>
          <p:cNvPr id="52" name="Group 3"/>
          <p:cNvGrpSpPr/>
          <p:nvPr/>
        </p:nvGrpSpPr>
        <p:grpSpPr bwMode="auto">
          <a:xfrm>
            <a:off x="7481960" y="3765329"/>
            <a:ext cx="1150938" cy="1162050"/>
            <a:chOff x="2426" y="1253"/>
            <a:chExt cx="1815" cy="1814"/>
          </a:xfrm>
        </p:grpSpPr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7481960" y="3744691"/>
            <a:ext cx="11525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吆</a:t>
            </a:r>
          </a:p>
        </p:txBody>
      </p:sp>
      <p:sp>
        <p:nvSpPr>
          <p:cNvPr id="57" name="TextBox 14"/>
          <p:cNvSpPr txBox="1">
            <a:spLocks noChangeArrowheads="1"/>
          </p:cNvSpPr>
          <p:nvPr/>
        </p:nvSpPr>
        <p:spPr bwMode="auto">
          <a:xfrm>
            <a:off x="8946933" y="4524693"/>
            <a:ext cx="2034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吆五喝六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1" grpId="0"/>
      <p:bldP spid="60" grpId="0"/>
      <p:bldP spid="58" grpId="0"/>
      <p:bldP spid="49" grpId="0"/>
      <p:bldP spid="50" grpId="0"/>
      <p:bldP spid="51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4371766" y="3931694"/>
            <a:ext cx="2199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哞哞叫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197526" y="2797583"/>
            <a:ext cx="1174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mōu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Group 3"/>
          <p:cNvGrpSpPr/>
          <p:nvPr/>
        </p:nvGrpSpPr>
        <p:grpSpPr bwMode="auto">
          <a:xfrm>
            <a:off x="3105114" y="3673835"/>
            <a:ext cx="1150938" cy="1162050"/>
            <a:chOff x="2426" y="1253"/>
            <a:chExt cx="1815" cy="1814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215531" y="3805285"/>
            <a:ext cx="1152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哞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3078324" y="2035447"/>
            <a:ext cx="2186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哞哞声</a:t>
            </a:r>
          </a:p>
        </p:txBody>
      </p:sp>
      <p:sp>
        <p:nvSpPr>
          <p:cNvPr id="49" name="TextBox 14"/>
          <p:cNvSpPr txBox="1">
            <a:spLocks noChangeArrowheads="1"/>
          </p:cNvSpPr>
          <p:nvPr/>
        </p:nvSpPr>
        <p:spPr bwMode="auto">
          <a:xfrm>
            <a:off x="8889436" y="3503314"/>
            <a:ext cx="20557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畜生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7498475" y="2740164"/>
            <a:ext cx="9673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chù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7498475" y="2004800"/>
            <a:ext cx="2711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牲畜</a:t>
            </a:r>
          </a:p>
        </p:txBody>
      </p:sp>
      <p:grpSp>
        <p:nvGrpSpPr>
          <p:cNvPr id="52" name="Group 3"/>
          <p:cNvGrpSpPr/>
          <p:nvPr/>
        </p:nvGrpSpPr>
        <p:grpSpPr bwMode="auto">
          <a:xfrm>
            <a:off x="7421000" y="3661745"/>
            <a:ext cx="1150938" cy="1162050"/>
            <a:chOff x="2426" y="1253"/>
            <a:chExt cx="1815" cy="1814"/>
          </a:xfrm>
        </p:grpSpPr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7531417" y="3793195"/>
            <a:ext cx="1152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畜</a:t>
            </a:r>
          </a:p>
        </p:txBody>
      </p:sp>
      <p:sp>
        <p:nvSpPr>
          <p:cNvPr id="57" name="TextBox 14"/>
          <p:cNvSpPr txBox="1">
            <a:spLocks noChangeArrowheads="1"/>
          </p:cNvSpPr>
          <p:nvPr/>
        </p:nvSpPr>
        <p:spPr bwMode="auto">
          <a:xfrm>
            <a:off x="8900322" y="4241271"/>
            <a:ext cx="2034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幼畜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1" grpId="0"/>
      <p:bldP spid="60" grpId="0"/>
      <p:bldP spid="49" grpId="0"/>
      <p:bldP spid="50" grpId="0"/>
      <p:bldP spid="51" grpId="0"/>
      <p:bldP spid="56" grpId="0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</Words>
  <Application>Microsoft Office PowerPoint</Application>
  <PresentationFormat>宽屏</PresentationFormat>
  <Paragraphs>138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Arial</vt:lpstr>
      <vt:lpstr>OPPOSans R</vt:lpstr>
      <vt:lpstr>OPPOSans L</vt:lpstr>
      <vt:lpstr>OPPOSans B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2021-05-12T00:55:48Z</dcterms:created>
  <dcterms:modified xsi:type="dcterms:W3CDTF">2023-01-10T04:59:20Z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D36634BA2BFA4479A2E66CA439AD25A0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