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heme/theme2.xml" ContentType="application/vnd.openxmlformats-officedocument.them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heme/theme3.xml" ContentType="application/vnd.openxmlformats-officedocument.them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1.xml" ContentType="application/vnd.openxmlformats-officedocument.presentationml.notesSlide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comments/comment1.xml" ContentType="application/vnd.openxmlformats-officedocument.presentationml.comment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notesSlides/notesSlide2.xml" ContentType="application/vnd.openxmlformats-officedocument.presentationml.notesSlide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49" r:id="rId2"/>
    <p:sldId id="652" r:id="rId3"/>
    <p:sldId id="427" r:id="rId4"/>
    <p:sldId id="743" r:id="rId5"/>
    <p:sldId id="392" r:id="rId6"/>
    <p:sldId id="748" r:id="rId7"/>
    <p:sldId id="701" r:id="rId8"/>
    <p:sldId id="588" r:id="rId9"/>
    <p:sldId id="700" r:id="rId10"/>
    <p:sldId id="715" r:id="rId11"/>
    <p:sldId id="744" r:id="rId12"/>
    <p:sldId id="745" r:id="rId13"/>
    <p:sldId id="746" r:id="rId14"/>
    <p:sldId id="747" r:id="rId15"/>
    <p:sldId id="699" r:id="rId16"/>
    <p:sldId id="622" r:id="rId17"/>
    <p:sldId id="621" r:id="rId18"/>
    <p:sldId id="716" r:id="rId19"/>
    <p:sldId id="703" r:id="rId20"/>
    <p:sldId id="720" r:id="rId21"/>
    <p:sldId id="718" r:id="rId22"/>
    <p:sldId id="719" r:id="rId23"/>
    <p:sldId id="721" r:id="rId24"/>
    <p:sldId id="723" r:id="rId25"/>
    <p:sldId id="538" r:id="rId26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0">
          <p15:clr>
            <a:srgbClr val="A4A3A4"/>
          </p15:clr>
        </p15:guide>
        <p15:guide id="2" pos="377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123456" initials="1" lastIdx="0" clrIdx="1"/>
  <p:cmAuthor id="3" name="Administrator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00" d="100"/>
          <a:sy n="100" d="100"/>
        </p:scale>
        <p:origin x="-1062" y="-432"/>
      </p:cViewPr>
      <p:guideLst>
        <p:guide orient="horz" pos="2210"/>
        <p:guide pos="377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1-06-27T17:20:38.730" idx="1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64.xml"/><Relationship Id="rId2" Type="http://schemas.openxmlformats.org/officeDocument/2006/relationships/tags" Target="../tags/tag163.xml"/><Relationship Id="rId1" Type="http://schemas.openxmlformats.org/officeDocument/2006/relationships/theme" Target="../theme/theme3.xml"/><Relationship Id="rId5" Type="http://schemas.openxmlformats.org/officeDocument/2006/relationships/tags" Target="../tags/tag166.xml"/><Relationship Id="rId4" Type="http://schemas.openxmlformats.org/officeDocument/2006/relationships/tags" Target="../tags/tag16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  <p:custDataLst>
              <p:tags r:id="rId3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2023-01-16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  <p:custDataLst>
              <p:tags r:id="rId4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  <p:custDataLst>
              <p:tags r:id="rId5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7" Type="http://schemas.openxmlformats.org/officeDocument/2006/relationships/tags" Target="../tags/tag162.xml"/><Relationship Id="rId2" Type="http://schemas.openxmlformats.org/officeDocument/2006/relationships/tags" Target="../tags/tag157.xml"/><Relationship Id="rId1" Type="http://schemas.openxmlformats.org/officeDocument/2006/relationships/theme" Target="../theme/theme2.x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4" Type="http://schemas.openxmlformats.org/officeDocument/2006/relationships/tags" Target="../tags/tag15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初中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00.xml"/><Relationship Id="rId1" Type="http://schemas.openxmlformats.org/officeDocument/2006/relationships/tags" Target="../tags/tag199.xml"/><Relationship Id="rId4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4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  <p:custDataLst>
              <p:tags r:id="rId1"/>
            </p:custDataLst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  <p:custDataLst>
              <p:tags r:id="rId1"/>
            </p:custDataLst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  <p:custDataLst>
              <p:tags r:id="rId2"/>
            </p:custDataLst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0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8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6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0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4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8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6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0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8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1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16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0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4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8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6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0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8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5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5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4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ags" Target="../tags/tag2.xml"/><Relationship Id="rId40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7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8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9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0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1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42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71.xml"/><Relationship Id="rId4" Type="http://schemas.openxmlformats.org/officeDocument/2006/relationships/tags" Target="../tags/tag17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82.xml"/><Relationship Id="rId13" Type="http://schemas.openxmlformats.org/officeDocument/2006/relationships/tags" Target="../tags/tag287.xml"/><Relationship Id="rId18" Type="http://schemas.openxmlformats.org/officeDocument/2006/relationships/slideLayout" Target="../slideLayouts/slideLayout20.xml"/><Relationship Id="rId3" Type="http://schemas.openxmlformats.org/officeDocument/2006/relationships/tags" Target="../tags/tag277.xml"/><Relationship Id="rId7" Type="http://schemas.openxmlformats.org/officeDocument/2006/relationships/tags" Target="../tags/tag281.xml"/><Relationship Id="rId12" Type="http://schemas.openxmlformats.org/officeDocument/2006/relationships/tags" Target="../tags/tag286.xml"/><Relationship Id="rId17" Type="http://schemas.openxmlformats.org/officeDocument/2006/relationships/tags" Target="../tags/tag291.xml"/><Relationship Id="rId2" Type="http://schemas.openxmlformats.org/officeDocument/2006/relationships/tags" Target="../tags/tag276.xml"/><Relationship Id="rId16" Type="http://schemas.openxmlformats.org/officeDocument/2006/relationships/tags" Target="../tags/tag290.xml"/><Relationship Id="rId20" Type="http://schemas.openxmlformats.org/officeDocument/2006/relationships/image" Target="../media/image5.emf"/><Relationship Id="rId1" Type="http://schemas.openxmlformats.org/officeDocument/2006/relationships/tags" Target="../tags/tag275.xml"/><Relationship Id="rId6" Type="http://schemas.openxmlformats.org/officeDocument/2006/relationships/tags" Target="../tags/tag280.xml"/><Relationship Id="rId11" Type="http://schemas.openxmlformats.org/officeDocument/2006/relationships/tags" Target="../tags/tag285.xml"/><Relationship Id="rId5" Type="http://schemas.openxmlformats.org/officeDocument/2006/relationships/tags" Target="../tags/tag279.xml"/><Relationship Id="rId15" Type="http://schemas.openxmlformats.org/officeDocument/2006/relationships/tags" Target="../tags/tag289.xml"/><Relationship Id="rId10" Type="http://schemas.openxmlformats.org/officeDocument/2006/relationships/tags" Target="../tags/tag284.xml"/><Relationship Id="rId19" Type="http://schemas.openxmlformats.org/officeDocument/2006/relationships/notesSlide" Target="../notesSlides/notesSlide2.xml"/><Relationship Id="rId4" Type="http://schemas.openxmlformats.org/officeDocument/2006/relationships/tags" Target="../tags/tag278.xml"/><Relationship Id="rId9" Type="http://schemas.openxmlformats.org/officeDocument/2006/relationships/tags" Target="../tags/tag283.xml"/><Relationship Id="rId14" Type="http://schemas.openxmlformats.org/officeDocument/2006/relationships/tags" Target="../tags/tag28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01.xml"/><Relationship Id="rId13" Type="http://schemas.openxmlformats.org/officeDocument/2006/relationships/tags" Target="../tags/tag306.xml"/><Relationship Id="rId3" Type="http://schemas.openxmlformats.org/officeDocument/2006/relationships/tags" Target="../tags/tag296.xml"/><Relationship Id="rId7" Type="http://schemas.openxmlformats.org/officeDocument/2006/relationships/tags" Target="../tags/tag300.xml"/><Relationship Id="rId12" Type="http://schemas.openxmlformats.org/officeDocument/2006/relationships/tags" Target="../tags/tag305.xml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6" Type="http://schemas.openxmlformats.org/officeDocument/2006/relationships/tags" Target="../tags/tag299.xml"/><Relationship Id="rId11" Type="http://schemas.openxmlformats.org/officeDocument/2006/relationships/tags" Target="../tags/tag304.xml"/><Relationship Id="rId5" Type="http://schemas.openxmlformats.org/officeDocument/2006/relationships/tags" Target="../tags/tag298.xml"/><Relationship Id="rId10" Type="http://schemas.openxmlformats.org/officeDocument/2006/relationships/tags" Target="../tags/tag303.xml"/><Relationship Id="rId4" Type="http://schemas.openxmlformats.org/officeDocument/2006/relationships/tags" Target="../tags/tag297.xml"/><Relationship Id="rId9" Type="http://schemas.openxmlformats.org/officeDocument/2006/relationships/tags" Target="../tags/tag302.xml"/><Relationship Id="rId14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09.xml"/><Relationship Id="rId2" Type="http://schemas.openxmlformats.org/officeDocument/2006/relationships/tags" Target="../tags/tag308.xml"/><Relationship Id="rId1" Type="http://schemas.openxmlformats.org/officeDocument/2006/relationships/tags" Target="../tags/tag307.xml"/><Relationship Id="rId5" Type="http://schemas.openxmlformats.org/officeDocument/2006/relationships/slideLayout" Target="../slideLayouts/slideLayout22.xml"/><Relationship Id="rId4" Type="http://schemas.openxmlformats.org/officeDocument/2006/relationships/tags" Target="../tags/tag3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18.xml"/><Relationship Id="rId3" Type="http://schemas.openxmlformats.org/officeDocument/2006/relationships/tags" Target="../tags/tag313.xml"/><Relationship Id="rId7" Type="http://schemas.openxmlformats.org/officeDocument/2006/relationships/tags" Target="../tags/tag317.xml"/><Relationship Id="rId12" Type="http://schemas.openxmlformats.org/officeDocument/2006/relationships/image" Target="../media/image6.png"/><Relationship Id="rId2" Type="http://schemas.openxmlformats.org/officeDocument/2006/relationships/tags" Target="../tags/tag312.xml"/><Relationship Id="rId1" Type="http://schemas.openxmlformats.org/officeDocument/2006/relationships/tags" Target="../tags/tag311.xml"/><Relationship Id="rId6" Type="http://schemas.openxmlformats.org/officeDocument/2006/relationships/tags" Target="../tags/tag316.xml"/><Relationship Id="rId11" Type="http://schemas.openxmlformats.org/officeDocument/2006/relationships/slideLayout" Target="../slideLayouts/slideLayout23.xml"/><Relationship Id="rId5" Type="http://schemas.openxmlformats.org/officeDocument/2006/relationships/tags" Target="../tags/tag315.xml"/><Relationship Id="rId10" Type="http://schemas.openxmlformats.org/officeDocument/2006/relationships/tags" Target="../tags/tag320.xml"/><Relationship Id="rId4" Type="http://schemas.openxmlformats.org/officeDocument/2006/relationships/tags" Target="../tags/tag314.xml"/><Relationship Id="rId9" Type="http://schemas.openxmlformats.org/officeDocument/2006/relationships/tags" Target="../tags/tag3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322.xml"/><Relationship Id="rId1" Type="http://schemas.openxmlformats.org/officeDocument/2006/relationships/tags" Target="../tags/tag32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330.xml"/><Relationship Id="rId3" Type="http://schemas.openxmlformats.org/officeDocument/2006/relationships/tags" Target="../tags/tag325.xml"/><Relationship Id="rId7" Type="http://schemas.openxmlformats.org/officeDocument/2006/relationships/tags" Target="../tags/tag329.xml"/><Relationship Id="rId12" Type="http://schemas.openxmlformats.org/officeDocument/2006/relationships/image" Target="../media/image7.emf"/><Relationship Id="rId2" Type="http://schemas.openxmlformats.org/officeDocument/2006/relationships/tags" Target="../tags/tag324.xml"/><Relationship Id="rId1" Type="http://schemas.openxmlformats.org/officeDocument/2006/relationships/tags" Target="../tags/tag323.xml"/><Relationship Id="rId6" Type="http://schemas.openxmlformats.org/officeDocument/2006/relationships/tags" Target="../tags/tag328.xml"/><Relationship Id="rId11" Type="http://schemas.openxmlformats.org/officeDocument/2006/relationships/slideLayout" Target="../slideLayouts/slideLayout25.xml"/><Relationship Id="rId5" Type="http://schemas.openxmlformats.org/officeDocument/2006/relationships/tags" Target="../tags/tag327.xml"/><Relationship Id="rId10" Type="http://schemas.openxmlformats.org/officeDocument/2006/relationships/tags" Target="../tags/tag332.xml"/><Relationship Id="rId4" Type="http://schemas.openxmlformats.org/officeDocument/2006/relationships/tags" Target="../tags/tag326.xml"/><Relationship Id="rId9" Type="http://schemas.openxmlformats.org/officeDocument/2006/relationships/tags" Target="../tags/tag33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39.xml"/><Relationship Id="rId13" Type="http://schemas.openxmlformats.org/officeDocument/2006/relationships/oleObject" Target="../embeddings/oleObject2.bin"/><Relationship Id="rId3" Type="http://schemas.openxmlformats.org/officeDocument/2006/relationships/tags" Target="../tags/tag334.xml"/><Relationship Id="rId7" Type="http://schemas.openxmlformats.org/officeDocument/2006/relationships/tags" Target="../tags/tag338.xml"/><Relationship Id="rId12" Type="http://schemas.openxmlformats.org/officeDocument/2006/relationships/image" Target="../media/image7.emf"/><Relationship Id="rId2" Type="http://schemas.openxmlformats.org/officeDocument/2006/relationships/tags" Target="../tags/tag333.xml"/><Relationship Id="rId1" Type="http://schemas.openxmlformats.org/officeDocument/2006/relationships/vmlDrawing" Target="../drawings/vmlDrawing2.vml"/><Relationship Id="rId6" Type="http://schemas.openxmlformats.org/officeDocument/2006/relationships/tags" Target="../tags/tag337.xml"/><Relationship Id="rId11" Type="http://schemas.openxmlformats.org/officeDocument/2006/relationships/slideLayout" Target="../slideLayouts/slideLayout26.xml"/><Relationship Id="rId5" Type="http://schemas.openxmlformats.org/officeDocument/2006/relationships/tags" Target="../tags/tag336.xml"/><Relationship Id="rId10" Type="http://schemas.openxmlformats.org/officeDocument/2006/relationships/tags" Target="../tags/tag341.xml"/><Relationship Id="rId4" Type="http://schemas.openxmlformats.org/officeDocument/2006/relationships/tags" Target="../tags/tag335.xml"/><Relationship Id="rId9" Type="http://schemas.openxmlformats.org/officeDocument/2006/relationships/tags" Target="../tags/tag340.xml"/><Relationship Id="rId1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349.xml"/><Relationship Id="rId13" Type="http://schemas.openxmlformats.org/officeDocument/2006/relationships/tags" Target="../tags/tag354.xml"/><Relationship Id="rId18" Type="http://schemas.openxmlformats.org/officeDocument/2006/relationships/tags" Target="../tags/tag359.xml"/><Relationship Id="rId3" Type="http://schemas.openxmlformats.org/officeDocument/2006/relationships/tags" Target="../tags/tag344.xml"/><Relationship Id="rId21" Type="http://schemas.openxmlformats.org/officeDocument/2006/relationships/tags" Target="../tags/tag362.xml"/><Relationship Id="rId7" Type="http://schemas.openxmlformats.org/officeDocument/2006/relationships/tags" Target="../tags/tag348.xml"/><Relationship Id="rId12" Type="http://schemas.openxmlformats.org/officeDocument/2006/relationships/tags" Target="../tags/tag353.xml"/><Relationship Id="rId17" Type="http://schemas.openxmlformats.org/officeDocument/2006/relationships/tags" Target="../tags/tag358.xml"/><Relationship Id="rId25" Type="http://schemas.openxmlformats.org/officeDocument/2006/relationships/slideLayout" Target="../slideLayouts/slideLayout27.xml"/><Relationship Id="rId2" Type="http://schemas.openxmlformats.org/officeDocument/2006/relationships/tags" Target="../tags/tag343.xml"/><Relationship Id="rId16" Type="http://schemas.openxmlformats.org/officeDocument/2006/relationships/tags" Target="../tags/tag357.xml"/><Relationship Id="rId20" Type="http://schemas.openxmlformats.org/officeDocument/2006/relationships/tags" Target="../tags/tag361.xml"/><Relationship Id="rId1" Type="http://schemas.openxmlformats.org/officeDocument/2006/relationships/tags" Target="../tags/tag342.xml"/><Relationship Id="rId6" Type="http://schemas.openxmlformats.org/officeDocument/2006/relationships/tags" Target="../tags/tag347.xml"/><Relationship Id="rId11" Type="http://schemas.openxmlformats.org/officeDocument/2006/relationships/tags" Target="../tags/tag352.xml"/><Relationship Id="rId24" Type="http://schemas.openxmlformats.org/officeDocument/2006/relationships/tags" Target="../tags/tag365.xml"/><Relationship Id="rId5" Type="http://schemas.openxmlformats.org/officeDocument/2006/relationships/tags" Target="../tags/tag346.xml"/><Relationship Id="rId15" Type="http://schemas.openxmlformats.org/officeDocument/2006/relationships/tags" Target="../tags/tag356.xml"/><Relationship Id="rId23" Type="http://schemas.openxmlformats.org/officeDocument/2006/relationships/tags" Target="../tags/tag364.xml"/><Relationship Id="rId10" Type="http://schemas.openxmlformats.org/officeDocument/2006/relationships/tags" Target="../tags/tag351.xml"/><Relationship Id="rId19" Type="http://schemas.openxmlformats.org/officeDocument/2006/relationships/tags" Target="../tags/tag360.xml"/><Relationship Id="rId4" Type="http://schemas.openxmlformats.org/officeDocument/2006/relationships/tags" Target="../tags/tag345.xml"/><Relationship Id="rId9" Type="http://schemas.openxmlformats.org/officeDocument/2006/relationships/tags" Target="../tags/tag350.xml"/><Relationship Id="rId14" Type="http://schemas.openxmlformats.org/officeDocument/2006/relationships/tags" Target="../tags/tag355.xml"/><Relationship Id="rId22" Type="http://schemas.openxmlformats.org/officeDocument/2006/relationships/tags" Target="../tags/tag36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73.xml"/><Relationship Id="rId13" Type="http://schemas.openxmlformats.org/officeDocument/2006/relationships/tags" Target="../tags/tag378.xml"/><Relationship Id="rId18" Type="http://schemas.openxmlformats.org/officeDocument/2006/relationships/tags" Target="../tags/tag383.xml"/><Relationship Id="rId3" Type="http://schemas.openxmlformats.org/officeDocument/2006/relationships/tags" Target="../tags/tag368.xml"/><Relationship Id="rId21" Type="http://schemas.openxmlformats.org/officeDocument/2006/relationships/tags" Target="../tags/tag386.xml"/><Relationship Id="rId7" Type="http://schemas.openxmlformats.org/officeDocument/2006/relationships/tags" Target="../tags/tag372.xml"/><Relationship Id="rId12" Type="http://schemas.openxmlformats.org/officeDocument/2006/relationships/tags" Target="../tags/tag377.xml"/><Relationship Id="rId17" Type="http://schemas.openxmlformats.org/officeDocument/2006/relationships/tags" Target="../tags/tag382.xml"/><Relationship Id="rId2" Type="http://schemas.openxmlformats.org/officeDocument/2006/relationships/tags" Target="../tags/tag367.xml"/><Relationship Id="rId16" Type="http://schemas.openxmlformats.org/officeDocument/2006/relationships/tags" Target="../tags/tag381.xml"/><Relationship Id="rId20" Type="http://schemas.openxmlformats.org/officeDocument/2006/relationships/tags" Target="../tags/tag385.xml"/><Relationship Id="rId1" Type="http://schemas.openxmlformats.org/officeDocument/2006/relationships/tags" Target="../tags/tag366.xml"/><Relationship Id="rId6" Type="http://schemas.openxmlformats.org/officeDocument/2006/relationships/tags" Target="../tags/tag371.xml"/><Relationship Id="rId11" Type="http://schemas.openxmlformats.org/officeDocument/2006/relationships/tags" Target="../tags/tag376.xml"/><Relationship Id="rId5" Type="http://schemas.openxmlformats.org/officeDocument/2006/relationships/tags" Target="../tags/tag370.xml"/><Relationship Id="rId15" Type="http://schemas.openxmlformats.org/officeDocument/2006/relationships/tags" Target="../tags/tag380.xml"/><Relationship Id="rId23" Type="http://schemas.openxmlformats.org/officeDocument/2006/relationships/slideLayout" Target="../slideLayouts/slideLayout28.xml"/><Relationship Id="rId10" Type="http://schemas.openxmlformats.org/officeDocument/2006/relationships/tags" Target="../tags/tag375.xml"/><Relationship Id="rId19" Type="http://schemas.openxmlformats.org/officeDocument/2006/relationships/tags" Target="../tags/tag384.xml"/><Relationship Id="rId4" Type="http://schemas.openxmlformats.org/officeDocument/2006/relationships/tags" Target="../tags/tag369.xml"/><Relationship Id="rId9" Type="http://schemas.openxmlformats.org/officeDocument/2006/relationships/tags" Target="../tags/tag374.xml"/><Relationship Id="rId14" Type="http://schemas.openxmlformats.org/officeDocument/2006/relationships/tags" Target="../tags/tag379.xml"/><Relationship Id="rId22" Type="http://schemas.openxmlformats.org/officeDocument/2006/relationships/tags" Target="../tags/tag38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95.xml"/><Relationship Id="rId3" Type="http://schemas.openxmlformats.org/officeDocument/2006/relationships/tags" Target="../tags/tag390.xml"/><Relationship Id="rId7" Type="http://schemas.openxmlformats.org/officeDocument/2006/relationships/tags" Target="../tags/tag394.xml"/><Relationship Id="rId2" Type="http://schemas.openxmlformats.org/officeDocument/2006/relationships/tags" Target="../tags/tag389.xml"/><Relationship Id="rId1" Type="http://schemas.openxmlformats.org/officeDocument/2006/relationships/tags" Target="../tags/tag388.xml"/><Relationship Id="rId6" Type="http://schemas.openxmlformats.org/officeDocument/2006/relationships/tags" Target="../tags/tag393.xml"/><Relationship Id="rId11" Type="http://schemas.openxmlformats.org/officeDocument/2006/relationships/image" Target="../media/image9.emf"/><Relationship Id="rId5" Type="http://schemas.openxmlformats.org/officeDocument/2006/relationships/tags" Target="../tags/tag392.xml"/><Relationship Id="rId10" Type="http://schemas.openxmlformats.org/officeDocument/2006/relationships/slideLayout" Target="../slideLayouts/slideLayout29.xml"/><Relationship Id="rId4" Type="http://schemas.openxmlformats.org/officeDocument/2006/relationships/tags" Target="../tags/tag391.xml"/><Relationship Id="rId9" Type="http://schemas.openxmlformats.org/officeDocument/2006/relationships/tags" Target="../tags/tag39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79.xml"/><Relationship Id="rId13" Type="http://schemas.openxmlformats.org/officeDocument/2006/relationships/tags" Target="../tags/tag184.xml"/><Relationship Id="rId18" Type="http://schemas.openxmlformats.org/officeDocument/2006/relationships/image" Target="../media/image2.png"/><Relationship Id="rId3" Type="http://schemas.openxmlformats.org/officeDocument/2006/relationships/tags" Target="../tags/tag174.xml"/><Relationship Id="rId7" Type="http://schemas.openxmlformats.org/officeDocument/2006/relationships/tags" Target="../tags/tag178.xml"/><Relationship Id="rId12" Type="http://schemas.openxmlformats.org/officeDocument/2006/relationships/tags" Target="../tags/tag183.xml"/><Relationship Id="rId17" Type="http://schemas.openxmlformats.org/officeDocument/2006/relationships/slideLayout" Target="../slideLayouts/slideLayout12.xml"/><Relationship Id="rId2" Type="http://schemas.openxmlformats.org/officeDocument/2006/relationships/tags" Target="../tags/tag173.xml"/><Relationship Id="rId16" Type="http://schemas.openxmlformats.org/officeDocument/2006/relationships/tags" Target="../tags/tag187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11" Type="http://schemas.openxmlformats.org/officeDocument/2006/relationships/tags" Target="../tags/tag182.xml"/><Relationship Id="rId5" Type="http://schemas.openxmlformats.org/officeDocument/2006/relationships/tags" Target="../tags/tag176.xml"/><Relationship Id="rId15" Type="http://schemas.openxmlformats.org/officeDocument/2006/relationships/tags" Target="../tags/tag186.xml"/><Relationship Id="rId10" Type="http://schemas.openxmlformats.org/officeDocument/2006/relationships/tags" Target="../tags/tag181.xml"/><Relationship Id="rId4" Type="http://schemas.openxmlformats.org/officeDocument/2006/relationships/tags" Target="../tags/tag175.xml"/><Relationship Id="rId9" Type="http://schemas.openxmlformats.org/officeDocument/2006/relationships/tags" Target="../tags/tag180.xml"/><Relationship Id="rId14" Type="http://schemas.openxmlformats.org/officeDocument/2006/relationships/tags" Target="../tags/tag18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404.xml"/><Relationship Id="rId13" Type="http://schemas.openxmlformats.org/officeDocument/2006/relationships/slideLayout" Target="../slideLayouts/slideLayout30.xml"/><Relationship Id="rId3" Type="http://schemas.openxmlformats.org/officeDocument/2006/relationships/tags" Target="../tags/tag399.xml"/><Relationship Id="rId7" Type="http://schemas.openxmlformats.org/officeDocument/2006/relationships/tags" Target="../tags/tag403.xml"/><Relationship Id="rId12" Type="http://schemas.openxmlformats.org/officeDocument/2006/relationships/tags" Target="../tags/tag408.xml"/><Relationship Id="rId2" Type="http://schemas.openxmlformats.org/officeDocument/2006/relationships/tags" Target="../tags/tag398.xml"/><Relationship Id="rId1" Type="http://schemas.openxmlformats.org/officeDocument/2006/relationships/tags" Target="../tags/tag397.xml"/><Relationship Id="rId6" Type="http://schemas.openxmlformats.org/officeDocument/2006/relationships/tags" Target="../tags/tag402.xml"/><Relationship Id="rId11" Type="http://schemas.openxmlformats.org/officeDocument/2006/relationships/tags" Target="../tags/tag407.xml"/><Relationship Id="rId5" Type="http://schemas.openxmlformats.org/officeDocument/2006/relationships/tags" Target="../tags/tag401.xml"/><Relationship Id="rId10" Type="http://schemas.openxmlformats.org/officeDocument/2006/relationships/tags" Target="../tags/tag406.xml"/><Relationship Id="rId4" Type="http://schemas.openxmlformats.org/officeDocument/2006/relationships/tags" Target="../tags/tag400.xml"/><Relationship Id="rId9" Type="http://schemas.openxmlformats.org/officeDocument/2006/relationships/tags" Target="../tags/tag405.xml"/><Relationship Id="rId1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16.xml"/><Relationship Id="rId3" Type="http://schemas.openxmlformats.org/officeDocument/2006/relationships/tags" Target="../tags/tag411.xml"/><Relationship Id="rId7" Type="http://schemas.openxmlformats.org/officeDocument/2006/relationships/tags" Target="../tags/tag415.xml"/><Relationship Id="rId2" Type="http://schemas.openxmlformats.org/officeDocument/2006/relationships/tags" Target="../tags/tag410.xml"/><Relationship Id="rId1" Type="http://schemas.openxmlformats.org/officeDocument/2006/relationships/tags" Target="../tags/tag409.xml"/><Relationship Id="rId6" Type="http://schemas.openxmlformats.org/officeDocument/2006/relationships/tags" Target="../tags/tag414.xml"/><Relationship Id="rId11" Type="http://schemas.openxmlformats.org/officeDocument/2006/relationships/image" Target="../media/image11.emf"/><Relationship Id="rId5" Type="http://schemas.openxmlformats.org/officeDocument/2006/relationships/tags" Target="../tags/tag413.xml"/><Relationship Id="rId10" Type="http://schemas.openxmlformats.org/officeDocument/2006/relationships/slideLayout" Target="../slideLayouts/slideLayout31.xml"/><Relationship Id="rId4" Type="http://schemas.openxmlformats.org/officeDocument/2006/relationships/tags" Target="../tags/tag412.xml"/><Relationship Id="rId9" Type="http://schemas.openxmlformats.org/officeDocument/2006/relationships/tags" Target="../tags/tag4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tags" Target="../tags/tag419.xml"/><Relationship Id="rId1" Type="http://schemas.openxmlformats.org/officeDocument/2006/relationships/tags" Target="../tags/tag41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1.docx"/><Relationship Id="rId3" Type="http://schemas.openxmlformats.org/officeDocument/2006/relationships/tags" Target="../tags/tag421.xml"/><Relationship Id="rId7" Type="http://schemas.openxmlformats.org/officeDocument/2006/relationships/image" Target="../media/image12.emf"/><Relationship Id="rId2" Type="http://schemas.openxmlformats.org/officeDocument/2006/relationships/tags" Target="../tags/tag420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__.docx"/><Relationship Id="rId5" Type="http://schemas.openxmlformats.org/officeDocument/2006/relationships/slideLayout" Target="../slideLayouts/slideLayout33.xml"/><Relationship Id="rId10" Type="http://schemas.openxmlformats.org/officeDocument/2006/relationships/image" Target="../media/image14.png"/><Relationship Id="rId4" Type="http://schemas.openxmlformats.org/officeDocument/2006/relationships/tags" Target="../tags/tag422.xml"/><Relationship Id="rId9" Type="http://schemas.openxmlformats.org/officeDocument/2006/relationships/image" Target="../media/image13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30.xml"/><Relationship Id="rId13" Type="http://schemas.openxmlformats.org/officeDocument/2006/relationships/tags" Target="../tags/tag435.xml"/><Relationship Id="rId18" Type="http://schemas.openxmlformats.org/officeDocument/2006/relationships/tags" Target="../tags/tag440.xml"/><Relationship Id="rId3" Type="http://schemas.openxmlformats.org/officeDocument/2006/relationships/tags" Target="../tags/tag425.xml"/><Relationship Id="rId21" Type="http://schemas.openxmlformats.org/officeDocument/2006/relationships/tags" Target="../tags/tag443.xml"/><Relationship Id="rId7" Type="http://schemas.openxmlformats.org/officeDocument/2006/relationships/tags" Target="../tags/tag429.xml"/><Relationship Id="rId12" Type="http://schemas.openxmlformats.org/officeDocument/2006/relationships/tags" Target="../tags/tag434.xml"/><Relationship Id="rId17" Type="http://schemas.openxmlformats.org/officeDocument/2006/relationships/tags" Target="../tags/tag439.xml"/><Relationship Id="rId2" Type="http://schemas.openxmlformats.org/officeDocument/2006/relationships/tags" Target="../tags/tag424.xml"/><Relationship Id="rId16" Type="http://schemas.openxmlformats.org/officeDocument/2006/relationships/tags" Target="../tags/tag438.xml"/><Relationship Id="rId20" Type="http://schemas.openxmlformats.org/officeDocument/2006/relationships/tags" Target="../tags/tag442.xml"/><Relationship Id="rId1" Type="http://schemas.openxmlformats.org/officeDocument/2006/relationships/tags" Target="../tags/tag423.xml"/><Relationship Id="rId6" Type="http://schemas.openxmlformats.org/officeDocument/2006/relationships/tags" Target="../tags/tag428.xml"/><Relationship Id="rId11" Type="http://schemas.openxmlformats.org/officeDocument/2006/relationships/tags" Target="../tags/tag433.xml"/><Relationship Id="rId5" Type="http://schemas.openxmlformats.org/officeDocument/2006/relationships/tags" Target="../tags/tag427.xml"/><Relationship Id="rId15" Type="http://schemas.openxmlformats.org/officeDocument/2006/relationships/tags" Target="../tags/tag437.xml"/><Relationship Id="rId23" Type="http://schemas.openxmlformats.org/officeDocument/2006/relationships/slideLayout" Target="../slideLayouts/slideLayout34.xml"/><Relationship Id="rId10" Type="http://schemas.openxmlformats.org/officeDocument/2006/relationships/tags" Target="../tags/tag432.xml"/><Relationship Id="rId19" Type="http://schemas.openxmlformats.org/officeDocument/2006/relationships/tags" Target="../tags/tag441.xml"/><Relationship Id="rId4" Type="http://schemas.openxmlformats.org/officeDocument/2006/relationships/tags" Target="../tags/tag426.xml"/><Relationship Id="rId9" Type="http://schemas.openxmlformats.org/officeDocument/2006/relationships/tags" Target="../tags/tag431.xml"/><Relationship Id="rId14" Type="http://schemas.openxmlformats.org/officeDocument/2006/relationships/tags" Target="../tags/tag436.xml"/><Relationship Id="rId22" Type="http://schemas.openxmlformats.org/officeDocument/2006/relationships/tags" Target="../tags/tag44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52.xml"/><Relationship Id="rId13" Type="http://schemas.openxmlformats.org/officeDocument/2006/relationships/tags" Target="../tags/tag457.xml"/><Relationship Id="rId3" Type="http://schemas.openxmlformats.org/officeDocument/2006/relationships/tags" Target="../tags/tag447.xml"/><Relationship Id="rId7" Type="http://schemas.openxmlformats.org/officeDocument/2006/relationships/tags" Target="../tags/tag451.xml"/><Relationship Id="rId12" Type="http://schemas.openxmlformats.org/officeDocument/2006/relationships/tags" Target="../tags/tag456.xml"/><Relationship Id="rId17" Type="http://schemas.openxmlformats.org/officeDocument/2006/relationships/image" Target="../media/image15.png"/><Relationship Id="rId2" Type="http://schemas.openxmlformats.org/officeDocument/2006/relationships/tags" Target="../tags/tag446.xml"/><Relationship Id="rId16" Type="http://schemas.openxmlformats.org/officeDocument/2006/relationships/slideLayout" Target="../slideLayouts/slideLayout35.xml"/><Relationship Id="rId1" Type="http://schemas.openxmlformats.org/officeDocument/2006/relationships/tags" Target="../tags/tag445.xml"/><Relationship Id="rId6" Type="http://schemas.openxmlformats.org/officeDocument/2006/relationships/tags" Target="../tags/tag450.xml"/><Relationship Id="rId11" Type="http://schemas.openxmlformats.org/officeDocument/2006/relationships/tags" Target="../tags/tag455.xml"/><Relationship Id="rId5" Type="http://schemas.openxmlformats.org/officeDocument/2006/relationships/tags" Target="../tags/tag449.xml"/><Relationship Id="rId15" Type="http://schemas.openxmlformats.org/officeDocument/2006/relationships/tags" Target="../tags/tag459.xml"/><Relationship Id="rId10" Type="http://schemas.openxmlformats.org/officeDocument/2006/relationships/tags" Target="../tags/tag454.xml"/><Relationship Id="rId4" Type="http://schemas.openxmlformats.org/officeDocument/2006/relationships/tags" Target="../tags/tag448.xml"/><Relationship Id="rId9" Type="http://schemas.openxmlformats.org/officeDocument/2006/relationships/tags" Target="../tags/tag453.xml"/><Relationship Id="rId14" Type="http://schemas.openxmlformats.org/officeDocument/2006/relationships/tags" Target="../tags/tag45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95.xml"/><Relationship Id="rId13" Type="http://schemas.openxmlformats.org/officeDocument/2006/relationships/notesSlide" Target="../notesSlides/notesSlide1.xml"/><Relationship Id="rId3" Type="http://schemas.openxmlformats.org/officeDocument/2006/relationships/tags" Target="../tags/tag190.xml"/><Relationship Id="rId7" Type="http://schemas.openxmlformats.org/officeDocument/2006/relationships/tags" Target="../tags/tag194.xml"/><Relationship Id="rId12" Type="http://schemas.openxmlformats.org/officeDocument/2006/relationships/slideLayout" Target="../slideLayouts/slideLayout13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11" Type="http://schemas.openxmlformats.org/officeDocument/2006/relationships/tags" Target="../tags/tag198.xml"/><Relationship Id="rId5" Type="http://schemas.openxmlformats.org/officeDocument/2006/relationships/tags" Target="../tags/tag192.xml"/><Relationship Id="rId10" Type="http://schemas.openxmlformats.org/officeDocument/2006/relationships/tags" Target="../tags/tag197.xml"/><Relationship Id="rId4" Type="http://schemas.openxmlformats.org/officeDocument/2006/relationships/tags" Target="../tags/tag191.xml"/><Relationship Id="rId9" Type="http://schemas.openxmlformats.org/officeDocument/2006/relationships/tags" Target="../tags/tag19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08.xml"/><Relationship Id="rId13" Type="http://schemas.openxmlformats.org/officeDocument/2006/relationships/slideLayout" Target="../slideLayouts/slideLayout14.xml"/><Relationship Id="rId3" Type="http://schemas.openxmlformats.org/officeDocument/2006/relationships/tags" Target="../tags/tag203.xml"/><Relationship Id="rId7" Type="http://schemas.openxmlformats.org/officeDocument/2006/relationships/tags" Target="../tags/tag207.xml"/><Relationship Id="rId12" Type="http://schemas.openxmlformats.org/officeDocument/2006/relationships/tags" Target="../tags/tag212.xml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6" Type="http://schemas.openxmlformats.org/officeDocument/2006/relationships/tags" Target="../tags/tag206.xml"/><Relationship Id="rId11" Type="http://schemas.openxmlformats.org/officeDocument/2006/relationships/tags" Target="../tags/tag211.xml"/><Relationship Id="rId5" Type="http://schemas.openxmlformats.org/officeDocument/2006/relationships/tags" Target="../tags/tag205.xml"/><Relationship Id="rId10" Type="http://schemas.openxmlformats.org/officeDocument/2006/relationships/tags" Target="../tags/tag210.xml"/><Relationship Id="rId4" Type="http://schemas.openxmlformats.org/officeDocument/2006/relationships/tags" Target="../tags/tag204.xml"/><Relationship Id="rId9" Type="http://schemas.openxmlformats.org/officeDocument/2006/relationships/tags" Target="../tags/tag209.xml"/><Relationship Id="rId1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20.xml"/><Relationship Id="rId13" Type="http://schemas.openxmlformats.org/officeDocument/2006/relationships/tags" Target="../tags/tag225.xml"/><Relationship Id="rId18" Type="http://schemas.openxmlformats.org/officeDocument/2006/relationships/tags" Target="../tags/tag230.xml"/><Relationship Id="rId3" Type="http://schemas.openxmlformats.org/officeDocument/2006/relationships/tags" Target="../tags/tag215.xml"/><Relationship Id="rId7" Type="http://schemas.openxmlformats.org/officeDocument/2006/relationships/tags" Target="../tags/tag219.xml"/><Relationship Id="rId12" Type="http://schemas.openxmlformats.org/officeDocument/2006/relationships/tags" Target="../tags/tag224.xml"/><Relationship Id="rId17" Type="http://schemas.openxmlformats.org/officeDocument/2006/relationships/tags" Target="../tags/tag229.xml"/><Relationship Id="rId2" Type="http://schemas.openxmlformats.org/officeDocument/2006/relationships/tags" Target="../tags/tag214.xml"/><Relationship Id="rId16" Type="http://schemas.openxmlformats.org/officeDocument/2006/relationships/tags" Target="../tags/tag228.xml"/><Relationship Id="rId20" Type="http://schemas.openxmlformats.org/officeDocument/2006/relationships/comments" Target="../comments/comment1.xml"/><Relationship Id="rId1" Type="http://schemas.openxmlformats.org/officeDocument/2006/relationships/tags" Target="../tags/tag213.xml"/><Relationship Id="rId6" Type="http://schemas.openxmlformats.org/officeDocument/2006/relationships/tags" Target="../tags/tag218.xml"/><Relationship Id="rId11" Type="http://schemas.openxmlformats.org/officeDocument/2006/relationships/tags" Target="../tags/tag223.xml"/><Relationship Id="rId5" Type="http://schemas.openxmlformats.org/officeDocument/2006/relationships/tags" Target="../tags/tag217.xml"/><Relationship Id="rId15" Type="http://schemas.openxmlformats.org/officeDocument/2006/relationships/tags" Target="../tags/tag227.xml"/><Relationship Id="rId10" Type="http://schemas.openxmlformats.org/officeDocument/2006/relationships/tags" Target="../tags/tag222.xml"/><Relationship Id="rId19" Type="http://schemas.openxmlformats.org/officeDocument/2006/relationships/slideLayout" Target="../slideLayouts/slideLayout15.xml"/><Relationship Id="rId4" Type="http://schemas.openxmlformats.org/officeDocument/2006/relationships/tags" Target="../tags/tag216.xml"/><Relationship Id="rId9" Type="http://schemas.openxmlformats.org/officeDocument/2006/relationships/tags" Target="../tags/tag221.xml"/><Relationship Id="rId14" Type="http://schemas.openxmlformats.org/officeDocument/2006/relationships/tags" Target="../tags/tag22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37.xml"/><Relationship Id="rId13" Type="http://schemas.openxmlformats.org/officeDocument/2006/relationships/tags" Target="../tags/tag242.xml"/><Relationship Id="rId3" Type="http://schemas.openxmlformats.org/officeDocument/2006/relationships/tags" Target="../tags/tag232.xml"/><Relationship Id="rId7" Type="http://schemas.openxmlformats.org/officeDocument/2006/relationships/tags" Target="../tags/tag236.xml"/><Relationship Id="rId12" Type="http://schemas.openxmlformats.org/officeDocument/2006/relationships/tags" Target="../tags/tag241.xml"/><Relationship Id="rId17" Type="http://schemas.openxmlformats.org/officeDocument/2006/relationships/image" Target="../media/image4.wmf"/><Relationship Id="rId2" Type="http://schemas.openxmlformats.org/officeDocument/2006/relationships/tags" Target="../tags/tag231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235.xml"/><Relationship Id="rId11" Type="http://schemas.openxmlformats.org/officeDocument/2006/relationships/tags" Target="../tags/tag240.xml"/><Relationship Id="rId5" Type="http://schemas.openxmlformats.org/officeDocument/2006/relationships/tags" Target="../tags/tag234.xml"/><Relationship Id="rId15" Type="http://schemas.openxmlformats.org/officeDocument/2006/relationships/slideLayout" Target="../slideLayouts/slideLayout16.xml"/><Relationship Id="rId10" Type="http://schemas.openxmlformats.org/officeDocument/2006/relationships/tags" Target="../tags/tag239.xml"/><Relationship Id="rId4" Type="http://schemas.openxmlformats.org/officeDocument/2006/relationships/tags" Target="../tags/tag233.xml"/><Relationship Id="rId9" Type="http://schemas.openxmlformats.org/officeDocument/2006/relationships/tags" Target="../tags/tag238.xml"/><Relationship Id="rId14" Type="http://schemas.openxmlformats.org/officeDocument/2006/relationships/tags" Target="../tags/tag24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51.xml"/><Relationship Id="rId3" Type="http://schemas.openxmlformats.org/officeDocument/2006/relationships/tags" Target="../tags/tag246.xml"/><Relationship Id="rId7" Type="http://schemas.openxmlformats.org/officeDocument/2006/relationships/tags" Target="../tags/tag250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6" Type="http://schemas.openxmlformats.org/officeDocument/2006/relationships/tags" Target="../tags/tag249.xml"/><Relationship Id="rId5" Type="http://schemas.openxmlformats.org/officeDocument/2006/relationships/tags" Target="../tags/tag248.xml"/><Relationship Id="rId10" Type="http://schemas.openxmlformats.org/officeDocument/2006/relationships/slideLayout" Target="../slideLayouts/slideLayout17.xml"/><Relationship Id="rId4" Type="http://schemas.openxmlformats.org/officeDocument/2006/relationships/tags" Target="../tags/tag247.xml"/><Relationship Id="rId9" Type="http://schemas.openxmlformats.org/officeDocument/2006/relationships/tags" Target="../tags/tag25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60.xml"/><Relationship Id="rId13" Type="http://schemas.openxmlformats.org/officeDocument/2006/relationships/slideLayout" Target="../slideLayouts/slideLayout18.xml"/><Relationship Id="rId3" Type="http://schemas.openxmlformats.org/officeDocument/2006/relationships/tags" Target="../tags/tag255.xml"/><Relationship Id="rId7" Type="http://schemas.openxmlformats.org/officeDocument/2006/relationships/tags" Target="../tags/tag259.xml"/><Relationship Id="rId12" Type="http://schemas.openxmlformats.org/officeDocument/2006/relationships/tags" Target="../tags/tag264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6" Type="http://schemas.openxmlformats.org/officeDocument/2006/relationships/tags" Target="../tags/tag258.xml"/><Relationship Id="rId11" Type="http://schemas.openxmlformats.org/officeDocument/2006/relationships/tags" Target="../tags/tag263.xml"/><Relationship Id="rId5" Type="http://schemas.openxmlformats.org/officeDocument/2006/relationships/tags" Target="../tags/tag257.xml"/><Relationship Id="rId10" Type="http://schemas.openxmlformats.org/officeDocument/2006/relationships/tags" Target="../tags/tag262.xml"/><Relationship Id="rId4" Type="http://schemas.openxmlformats.org/officeDocument/2006/relationships/tags" Target="../tags/tag256.xml"/><Relationship Id="rId9" Type="http://schemas.openxmlformats.org/officeDocument/2006/relationships/tags" Target="../tags/tag26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72.xml"/><Relationship Id="rId3" Type="http://schemas.openxmlformats.org/officeDocument/2006/relationships/tags" Target="../tags/tag267.xml"/><Relationship Id="rId7" Type="http://schemas.openxmlformats.org/officeDocument/2006/relationships/tags" Target="../tags/tag271.xml"/><Relationship Id="rId2" Type="http://schemas.openxmlformats.org/officeDocument/2006/relationships/tags" Target="../tags/tag266.xml"/><Relationship Id="rId1" Type="http://schemas.openxmlformats.org/officeDocument/2006/relationships/tags" Target="../tags/tag265.xml"/><Relationship Id="rId6" Type="http://schemas.openxmlformats.org/officeDocument/2006/relationships/tags" Target="../tags/tag270.xml"/><Relationship Id="rId11" Type="http://schemas.openxmlformats.org/officeDocument/2006/relationships/slideLayout" Target="../slideLayouts/slideLayout19.xml"/><Relationship Id="rId5" Type="http://schemas.openxmlformats.org/officeDocument/2006/relationships/tags" Target="../tags/tag269.xml"/><Relationship Id="rId10" Type="http://schemas.openxmlformats.org/officeDocument/2006/relationships/tags" Target="../tags/tag274.xml"/><Relationship Id="rId4" Type="http://schemas.openxmlformats.org/officeDocument/2006/relationships/tags" Target="../tags/tag268.xml"/><Relationship Id="rId9" Type="http://schemas.openxmlformats.org/officeDocument/2006/relationships/tags" Target="../tags/tag2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>
            <p:custDataLst>
              <p:tags r:id="rId1"/>
            </p:custDataLst>
          </p:nvPr>
        </p:nvSpPr>
        <p:spPr>
          <a:xfrm>
            <a:off x="1047115" y="1077595"/>
            <a:ext cx="9784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第十六章</a:t>
            </a:r>
            <a:r>
              <a:rPr lang="en-US" altLang="en-US" sz="40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轴对称和中心对称</a:t>
            </a:r>
            <a:endParaRPr lang="zh-CN" altLang="en-US" sz="4000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3" name="Rectangle 5"/>
          <p:cNvSpPr/>
          <p:nvPr>
            <p:custDataLst>
              <p:tags r:id="rId2"/>
            </p:custDataLst>
          </p:nvPr>
        </p:nvSpPr>
        <p:spPr>
          <a:xfrm>
            <a:off x="0" y="2157158"/>
            <a:ext cx="12192000" cy="2003625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线</a:t>
            </a:r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段的垂直平分线</a:t>
            </a:r>
          </a:p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36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课时</a:t>
            </a:r>
            <a:endParaRPr lang="zh-CN" altLang="en-US" sz="3600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5768761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箭头: V 形 7"/>
          <p:cNvSpPr/>
          <p:nvPr>
            <p:custDataLst>
              <p:tags r:id="rId3"/>
            </p:custDataLst>
          </p:nvPr>
        </p:nvSpPr>
        <p:spPr>
          <a:xfrm>
            <a:off x="1959207" y="2467627"/>
            <a:ext cx="341244" cy="613325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7"/>
          <p:cNvSpPr/>
          <p:nvPr>
            <p:custDataLst>
              <p:tags r:id="rId4"/>
            </p:custDataLst>
          </p:nvPr>
        </p:nvSpPr>
        <p:spPr>
          <a:xfrm>
            <a:off x="2251372" y="2477882"/>
            <a:ext cx="341244" cy="613325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箭头: V 形 7"/>
          <p:cNvSpPr/>
          <p:nvPr>
            <p:custDataLst>
              <p:tags r:id="rId5"/>
            </p:custDataLst>
          </p:nvPr>
        </p:nvSpPr>
        <p:spPr>
          <a:xfrm>
            <a:off x="1679121" y="2477882"/>
            <a:ext cx="341244" cy="613325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/>
          <p:nvPr>
            <p:custDataLst>
              <p:tags r:id="rId1"/>
            </p:custDataLst>
          </p:nvPr>
        </p:nvSpPr>
        <p:spPr>
          <a:xfrm>
            <a:off x="448945" y="3047683"/>
            <a:ext cx="853757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lang="zh-CN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PA=PB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同时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MA=MB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则直线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PM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是线段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的中垂线吗？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grpSp>
        <p:nvGrpSpPr>
          <p:cNvPr id="4" name="组合 13"/>
          <p:cNvGrpSpPr/>
          <p:nvPr>
            <p:custDataLst>
              <p:tags r:id="rId2"/>
            </p:custDataLst>
          </p:nvPr>
        </p:nvGrpSpPr>
        <p:grpSpPr>
          <a:xfrm>
            <a:off x="7791450" y="2592705"/>
            <a:ext cx="3823000" cy="2592388"/>
            <a:chOff x="4788024" y="2780928"/>
            <a:chExt cx="3822435" cy="2592288"/>
          </a:xfrm>
        </p:grpSpPr>
        <p:sp>
          <p:nvSpPr>
            <p:cNvPr id="9221" name="任意多边形 14"/>
            <p:cNvSpPr/>
            <p:nvPr>
              <p:custDataLst>
                <p:tags r:id="rId13"/>
              </p:custDataLst>
            </p:nvPr>
          </p:nvSpPr>
          <p:spPr>
            <a:xfrm>
              <a:off x="5181600" y="3425371"/>
              <a:ext cx="2975429" cy="1175658"/>
            </a:xfrm>
            <a:custGeom>
              <a:avLst/>
              <a:gdLst/>
              <a:ahLst/>
              <a:cxnLst>
                <a:cxn ang="0">
                  <a:pos x="1480463" y="0"/>
                </a:cxn>
                <a:cxn ang="0">
                  <a:pos x="0" y="1175658"/>
                </a:cxn>
                <a:cxn ang="0">
                  <a:pos x="2975429" y="1175658"/>
                </a:cxn>
                <a:cxn ang="0">
                  <a:pos x="1480463" y="0"/>
                </a:cxn>
              </a:cxnLst>
              <a:rect l="0" t="0" r="0" b="0"/>
              <a:pathLst>
                <a:path w="2975429" h="1175658">
                  <a:moveTo>
                    <a:pt x="1480457" y="0"/>
                  </a:moveTo>
                  <a:lnTo>
                    <a:pt x="0" y="1175658"/>
                  </a:lnTo>
                  <a:lnTo>
                    <a:pt x="2975429" y="1175658"/>
                  </a:lnTo>
                  <a:lnTo>
                    <a:pt x="1480457" y="0"/>
                  </a:lnTo>
                  <a:close/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2" name="TextBox 15"/>
            <p:cNvSpPr txBox="1"/>
            <p:nvPr>
              <p:custDataLst>
                <p:tags r:id="rId14"/>
              </p:custDataLst>
            </p:nvPr>
          </p:nvSpPr>
          <p:spPr>
            <a:xfrm>
              <a:off x="6660232" y="2996952"/>
              <a:ext cx="368880" cy="4603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23" name="TextBox 16"/>
            <p:cNvSpPr txBox="1"/>
            <p:nvPr>
              <p:custDataLst>
                <p:tags r:id="rId15"/>
              </p:custDataLst>
            </p:nvPr>
          </p:nvSpPr>
          <p:spPr>
            <a:xfrm>
              <a:off x="4788024" y="4407495"/>
              <a:ext cx="386023" cy="4603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24" name="TextBox 17"/>
            <p:cNvSpPr txBox="1"/>
            <p:nvPr>
              <p:custDataLst>
                <p:tags r:id="rId16"/>
              </p:custDataLst>
            </p:nvPr>
          </p:nvSpPr>
          <p:spPr>
            <a:xfrm>
              <a:off x="8224436" y="4236613"/>
              <a:ext cx="386023" cy="4603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9225" name="直接连接符 18"/>
            <p:cNvCxnSpPr/>
            <p:nvPr>
              <p:custDataLst>
                <p:tags r:id="rId17"/>
              </p:custDataLst>
            </p:nvPr>
          </p:nvCxnSpPr>
          <p:spPr>
            <a:xfrm flipH="1">
              <a:off x="6660232" y="2780928"/>
              <a:ext cx="0" cy="2592288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</p:cxnSp>
      </p:grpSp>
      <p:sp>
        <p:nvSpPr>
          <p:cNvPr id="5" name="TextBox 15"/>
          <p:cNvSpPr txBox="1"/>
          <p:nvPr>
            <p:custDataLst>
              <p:tags r:id="rId3"/>
            </p:custDataLst>
          </p:nvPr>
        </p:nvSpPr>
        <p:spPr>
          <a:xfrm>
            <a:off x="9202103" y="2479993"/>
            <a:ext cx="26733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altLang="zh-CN" sz="2400" b="1" i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077595" y="1962785"/>
            <a:ext cx="1918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不一定是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077595" y="2607310"/>
            <a:ext cx="59124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理由：经过一点的直线有无数条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8" name="Rectangle 10"/>
          <p:cNvSpPr/>
          <p:nvPr>
            <p:custDataLst>
              <p:tags r:id="rId6"/>
            </p:custDataLst>
          </p:nvPr>
        </p:nvSpPr>
        <p:spPr>
          <a:xfrm>
            <a:off x="328295" y="257811"/>
            <a:ext cx="10781665" cy="147002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思考：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PA=PB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过点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作直线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l,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l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是线段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的中垂线吗？</a:t>
            </a:r>
          </a:p>
        </p:txBody>
      </p:sp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1077595" y="4523740"/>
            <a:ext cx="8502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10" name="文本框 9"/>
          <p:cNvSpPr txBox="1"/>
          <p:nvPr>
            <p:custDataLst>
              <p:tags r:id="rId8"/>
            </p:custDataLst>
          </p:nvPr>
        </p:nvSpPr>
        <p:spPr>
          <a:xfrm>
            <a:off x="1092835" y="5185410"/>
            <a:ext cx="45186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理由：两点确定一条直线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email"/>
          <a:stretch>
            <a:fillRect/>
          </a:stretch>
        </p:blipFill>
        <p:spPr>
          <a:xfrm>
            <a:off x="9577070" y="4885690"/>
            <a:ext cx="191770" cy="191770"/>
          </a:xfrm>
          <a:prstGeom prst="rect">
            <a:avLst/>
          </a:prstGeom>
        </p:spPr>
      </p:pic>
      <p:cxnSp>
        <p:nvCxnSpPr>
          <p:cNvPr id="11" name="直接连接符 10"/>
          <p:cNvCxnSpPr/>
          <p:nvPr>
            <p:custDataLst>
              <p:tags r:id="rId10"/>
            </p:custDataLst>
          </p:nvPr>
        </p:nvCxnSpPr>
        <p:spPr>
          <a:xfrm>
            <a:off x="8177530" y="4413250"/>
            <a:ext cx="1512570" cy="554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11"/>
            </p:custDataLst>
          </p:nvPr>
        </p:nvCxnSpPr>
        <p:spPr>
          <a:xfrm flipV="1">
            <a:off x="9698990" y="4412615"/>
            <a:ext cx="1461770" cy="5549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7"/>
          <p:cNvSpPr txBox="1"/>
          <p:nvPr>
            <p:custDataLst>
              <p:tags r:id="rId12"/>
            </p:custDataLst>
          </p:nvPr>
        </p:nvSpPr>
        <p:spPr>
          <a:xfrm>
            <a:off x="9769140" y="4885376"/>
            <a:ext cx="45402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9" presetClass="entr" presetSubtype="0" fill="hold" grpId="13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1"/>
      <p:bldP spid="5" grpId="0"/>
      <p:bldP spid="6" grpId="3"/>
      <p:bldP spid="7" grpId="5"/>
      <p:bldP spid="8" grpId="7"/>
      <p:bldP spid="9" grpId="9"/>
      <p:bldP spid="10" grpId="11"/>
      <p:bldP spid="13" grpId="1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458470" y="219710"/>
            <a:ext cx="109982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/>
              <a:t>归纳</a:t>
            </a:r>
          </a:p>
        </p:txBody>
      </p:sp>
      <p:sp>
        <p:nvSpPr>
          <p:cNvPr id="17" name="Rectangle 6"/>
          <p:cNvSpPr/>
          <p:nvPr>
            <p:custDataLst>
              <p:tags r:id="rId2"/>
            </p:custDataLst>
          </p:nvPr>
        </p:nvSpPr>
        <p:spPr>
          <a:xfrm>
            <a:off x="609600" y="2394585"/>
            <a:ext cx="7675880" cy="29343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ctr">
            <a:spAutoFit/>
          </a:bodyPr>
          <a:lstStyle/>
          <a:p>
            <a:pPr lvl="0" indent="0" eaLnBrk="1" fontAlgn="base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几何语言：如图，</a:t>
            </a:r>
            <a:endParaRPr lang="zh-CN" altLang="en-US" sz="2800" strike="noStrike" noProof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indent="0" eaLnBrk="1" fontAlgn="base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</a:t>
            </a:r>
            <a:r>
              <a:rPr lang="en-US" altLang="zh-CN" sz="2800" strike="noStrike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 =AC</a:t>
            </a:r>
            <a:r>
              <a:rPr lang="zh-CN" altLang="en-US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strike="noStrike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MB =MC</a:t>
            </a:r>
            <a:r>
              <a:rPr lang="zh-CN" altLang="en-US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 lvl="0" eaLnBrk="1" fontAlgn="base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∴点</a:t>
            </a:r>
            <a:r>
              <a:rPr lang="en-US" altLang="zh-CN" sz="2800" strike="noStrike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A、M</a:t>
            </a:r>
            <a:r>
              <a:rPr lang="zh-CN" altLang="en-US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均在线段</a:t>
            </a:r>
            <a:r>
              <a:rPr lang="en-US" altLang="zh-CN" sz="2800" strike="noStrike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zh-CN" altLang="en-US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的中垂线上　</a:t>
            </a:r>
          </a:p>
          <a:p>
            <a:pPr lvl="0" eaLnBrk="1" fontAlgn="base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en-US" altLang="zh-CN" sz="2800" strike="noStrike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AM</a:t>
            </a:r>
            <a:r>
              <a:rPr lang="zh-CN" altLang="en-US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垂直平分</a:t>
            </a:r>
            <a:r>
              <a:rPr lang="en-US" altLang="zh-CN" sz="2800" strike="noStrike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endParaRPr lang="en-US" altLang="zh-CN" sz="2800" strike="noStrike" noProof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0242" name="Group 6"/>
          <p:cNvGrpSpPr/>
          <p:nvPr>
            <p:custDataLst>
              <p:tags r:id="rId3"/>
            </p:custDataLst>
          </p:nvPr>
        </p:nvGrpSpPr>
        <p:grpSpPr>
          <a:xfrm>
            <a:off x="8034655" y="1947863"/>
            <a:ext cx="2867025" cy="3494088"/>
            <a:chOff x="0" y="0"/>
            <a:chExt cx="1806" cy="2201"/>
          </a:xfrm>
        </p:grpSpPr>
        <p:sp>
          <p:nvSpPr>
            <p:cNvPr id="10243" name="AutoShape 7"/>
            <p:cNvSpPr/>
            <p:nvPr>
              <p:custDataLst>
                <p:tags r:id="rId5"/>
              </p:custDataLst>
            </p:nvPr>
          </p:nvSpPr>
          <p:spPr>
            <a:xfrm>
              <a:off x="150" y="323"/>
              <a:ext cx="1504" cy="1584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0244" name="Line 8"/>
            <p:cNvSpPr/>
            <p:nvPr>
              <p:custDataLst>
                <p:tags r:id="rId6"/>
              </p:custDataLst>
            </p:nvPr>
          </p:nvSpPr>
          <p:spPr>
            <a:xfrm flipH="1">
              <a:off x="902" y="347"/>
              <a:ext cx="0" cy="156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0245" name="Line 9"/>
            <p:cNvSpPr/>
            <p:nvPr>
              <p:custDataLst>
                <p:tags r:id="rId7"/>
              </p:custDataLst>
            </p:nvPr>
          </p:nvSpPr>
          <p:spPr>
            <a:xfrm flipH="1">
              <a:off x="158" y="1363"/>
              <a:ext cx="744" cy="53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0246" name="Line 10"/>
            <p:cNvSpPr/>
            <p:nvPr>
              <p:custDataLst>
                <p:tags r:id="rId8"/>
              </p:custDataLst>
            </p:nvPr>
          </p:nvSpPr>
          <p:spPr>
            <a:xfrm>
              <a:off x="894" y="1355"/>
              <a:ext cx="760" cy="55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0247" name="Rectangle 11"/>
            <p:cNvSpPr/>
            <p:nvPr>
              <p:custDataLst>
                <p:tags r:id="rId9"/>
              </p:custDataLst>
            </p:nvPr>
          </p:nvSpPr>
          <p:spPr>
            <a:xfrm>
              <a:off x="776" y="0"/>
              <a:ext cx="265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2" charset="-122"/>
                </a:rPr>
                <a:t>A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</a:rPr>
                <a:t> </a:t>
              </a:r>
              <a:endParaRPr lang="zh-CN" altLang="en-US" sz="2800" i="1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0248" name="Rectangle 12"/>
            <p:cNvSpPr/>
            <p:nvPr>
              <p:custDataLst>
                <p:tags r:id="rId10"/>
              </p:custDataLst>
            </p:nvPr>
          </p:nvSpPr>
          <p:spPr>
            <a:xfrm>
              <a:off x="0" y="1864"/>
              <a:ext cx="265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2" charset="-122"/>
                </a:rPr>
                <a:t>B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</a:rPr>
                <a:t> </a:t>
              </a:r>
              <a:endParaRPr lang="zh-CN" altLang="en-US" sz="2800" i="1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0249" name="Rectangle 13"/>
            <p:cNvSpPr/>
            <p:nvPr>
              <p:custDataLst>
                <p:tags r:id="rId11"/>
              </p:custDataLst>
            </p:nvPr>
          </p:nvSpPr>
          <p:spPr>
            <a:xfrm>
              <a:off x="1541" y="1872"/>
              <a:ext cx="265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2" charset="-122"/>
                </a:rPr>
                <a:t>C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</a:rPr>
                <a:t> </a:t>
              </a:r>
              <a:endParaRPr lang="zh-CN" altLang="en-US" sz="2800" i="1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0250" name="Rectangle 14"/>
            <p:cNvSpPr/>
            <p:nvPr>
              <p:custDataLst>
                <p:tags r:id="rId12"/>
              </p:custDataLst>
            </p:nvPr>
          </p:nvSpPr>
          <p:spPr>
            <a:xfrm>
              <a:off x="752" y="1872"/>
              <a:ext cx="277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2" charset="-122"/>
                </a:rPr>
                <a:t>D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</a:rPr>
                <a:t> </a:t>
              </a:r>
              <a:endParaRPr lang="zh-CN" altLang="en-US" sz="2800" i="1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0251" name="Rectangle 15"/>
            <p:cNvSpPr/>
            <p:nvPr>
              <p:custDataLst>
                <p:tags r:id="rId13"/>
              </p:custDataLst>
            </p:nvPr>
          </p:nvSpPr>
          <p:spPr>
            <a:xfrm>
              <a:off x="616" y="1112"/>
              <a:ext cx="314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2" charset="-122"/>
                </a:rPr>
                <a:t>M </a:t>
              </a:r>
            </a:p>
          </p:txBody>
        </p:sp>
      </p:grp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458470" y="1010920"/>
            <a:ext cx="1062926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用线段垂直平分性质定理的逆定理判定线段垂直平分线的条件：必须有两个点到这条线段的两端距离相等</a:t>
            </a:r>
            <a:r>
              <a:rPr lang="en-US" altLang="zh-CN" sz="2800" b="1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105535" y="1164590"/>
            <a:ext cx="45789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</a:rPr>
              <a:t>判定线段垂直平分线的方法</a:t>
            </a: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105535" y="1901190"/>
            <a:ext cx="45789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用线段垂直平分线的定义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105535" y="2637790"/>
            <a:ext cx="10534650" cy="2068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514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用线段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垂直平分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线性质定理的逆定理，推出两个点都在线段的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线段垂直平分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线上，则过这两个点的直线就是这条线段的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线段垂直平分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线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458470" y="219710"/>
            <a:ext cx="109982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/>
              <a:t>总结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4"/>
      <p:bldP spid="5" grpId="6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1" name="内容占位符 7"/>
          <p:cNvSpPr txBox="1"/>
          <p:nvPr>
            <p:custDataLst>
              <p:tags r:id="rId1"/>
            </p:custDataLst>
          </p:nvPr>
        </p:nvSpPr>
        <p:spPr>
          <a:xfrm>
            <a:off x="485775" y="727710"/>
            <a:ext cx="10979150" cy="159448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如图，在</a:t>
            </a:r>
            <a:r>
              <a:rPr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△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中，∠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ACB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90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°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平分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BAC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DE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⊥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于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求证：直线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CE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的垂直平分线．</a:t>
            </a:r>
          </a:p>
        </p:txBody>
      </p:sp>
      <p:pic>
        <p:nvPicPr>
          <p:cNvPr id="81933" name="Picture 14" descr="29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9230043" y="1530668"/>
            <a:ext cx="2578100" cy="21891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内容占位符 7"/>
          <p:cNvSpPr txBox="1"/>
          <p:nvPr>
            <p:custDataLst>
              <p:tags r:id="rId3"/>
            </p:custDataLst>
          </p:nvPr>
        </p:nvSpPr>
        <p:spPr>
          <a:xfrm>
            <a:off x="485775" y="4402455"/>
            <a:ext cx="11220450" cy="137096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lnSpc>
                <a:spcPct val="135000"/>
              </a:lnSpc>
              <a:buNone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分析：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根据全等证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CD＝DE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，所以点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垂直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平分线上，只要再证点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也在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的垂直平分线上，就能解决问题．</a:t>
            </a:r>
          </a:p>
        </p:txBody>
      </p:sp>
      <p:sp>
        <p:nvSpPr>
          <p:cNvPr id="99330" name="矩形 1"/>
          <p:cNvSpPr/>
          <p:nvPr>
            <p:custDataLst>
              <p:tags r:id="rId4"/>
            </p:custDataLst>
          </p:nvPr>
        </p:nvSpPr>
        <p:spPr>
          <a:xfrm>
            <a:off x="628650" y="2372360"/>
            <a:ext cx="6278880" cy="73723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证有两点在线段的垂直平分线上哦！</a:t>
            </a:r>
            <a:endParaRPr lang="zh-CN" altLang="en-US" sz="2800" b="1">
              <a:solidFill>
                <a:schemeClr val="accent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组合 12"/>
          <p:cNvGrpSpPr/>
          <p:nvPr>
            <p:custDataLst>
              <p:tags r:id="rId5"/>
            </p:custDataLst>
          </p:nvPr>
        </p:nvGrpSpPr>
        <p:grpSpPr>
          <a:xfrm>
            <a:off x="487045" y="93980"/>
            <a:ext cx="2247900" cy="583565"/>
            <a:chOff x="752" y="350"/>
            <a:chExt cx="3540" cy="919"/>
          </a:xfrm>
        </p:grpSpPr>
        <p:sp>
          <p:nvSpPr>
            <p:cNvPr id="14" name="文本框 3">
              <a:hlinkClick r:id="" action="ppaction://noaction"/>
            </p:cNvPr>
            <p:cNvSpPr txBox="1"/>
            <p:nvPr>
              <p:custDataLst>
                <p:tags r:id="rId6"/>
              </p:custDataLst>
            </p:nvPr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>
              <p:custDataLst>
                <p:tags r:id="rId7"/>
              </p:custDataLst>
            </p:nvPr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>
                <p:custDataLst>
                  <p:tags r:id="rId8"/>
                </p:custDataLst>
              </p:nvPr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>
                <p:custDataLst>
                  <p:tags r:id="rId9"/>
                </p:custDataLst>
              </p:nvPr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>
                <p:custDataLst>
                  <p:tags r:id="rId10"/>
                </p:custDataLst>
              </p:nvPr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7"/>
          <p:cNvSpPr txBox="1"/>
          <p:nvPr>
            <p:custDataLst>
              <p:tags r:id="rId1"/>
            </p:custDataLst>
          </p:nvPr>
        </p:nvSpPr>
        <p:spPr>
          <a:xfrm>
            <a:off x="485775" y="116840"/>
            <a:ext cx="8641080" cy="659193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5000"/>
              </a:lnSpc>
              <a:buNone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证明：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平分∠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BAC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 marL="0" lvl="0" indent="0" eaLnBrk="1" hangingPunct="1">
              <a:lnSpc>
                <a:spcPct val="135000"/>
              </a:lnSpc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∴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DAC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DAE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eaLnBrk="1" hangingPunct="1">
              <a:lnSpc>
                <a:spcPct val="135000"/>
              </a:lnSpc>
              <a:buNone/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DE⊥AB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 marL="0" lvl="0" indent="0" eaLnBrk="1" hangingPunct="1">
              <a:lnSpc>
                <a:spcPct val="135000"/>
              </a:lnSpc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∴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AED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ACB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90°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eaLnBrk="1" hangingPunct="1">
              <a:lnSpc>
                <a:spcPct val="135000"/>
              </a:lnSpc>
              <a:buNone/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  </a:t>
            </a:r>
          </a:p>
          <a:p>
            <a:pPr marL="0" lvl="0" indent="0" eaLnBrk="1" hangingPunct="1">
              <a:lnSpc>
                <a:spcPct val="135000"/>
              </a:lnSpc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DAC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DAE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AED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ACB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AD＝AD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eaLnBrk="1" hangingPunct="1">
              <a:lnSpc>
                <a:spcPct val="135000"/>
              </a:lnSpc>
              <a:buNone/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+mn-ea"/>
              </a:rPr>
              <a:t>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ADC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+mn-ea"/>
              </a:rPr>
              <a:t>≌△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ADE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                          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  <a:p>
            <a:pPr marL="0" lvl="0" indent="0" eaLnBrk="1" hangingPunct="1">
              <a:lnSpc>
                <a:spcPct val="135000"/>
              </a:lnSpc>
              <a:buNone/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AC＝AE，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CD＝ED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eaLnBrk="1" hangingPunct="1">
              <a:lnSpc>
                <a:spcPct val="135000"/>
              </a:lnSpc>
              <a:buNone/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的垂直平分线上，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eaLnBrk="1" hangingPunct="1">
              <a:lnSpc>
                <a:spcPct val="135000"/>
              </a:lnSpc>
              <a:buNone/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∴直线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的垂直平分线．</a:t>
            </a:r>
          </a:p>
        </p:txBody>
      </p:sp>
      <p:pic>
        <p:nvPicPr>
          <p:cNvPr id="81933" name="Picture 14" descr="29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email"/>
          <a:stretch>
            <a:fillRect/>
          </a:stretch>
        </p:blipFill>
        <p:spPr>
          <a:xfrm>
            <a:off x="9365933" y="776923"/>
            <a:ext cx="2578100" cy="21891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403860" y="380365"/>
            <a:ext cx="9573260" cy="1281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640"/>
              </a:lnSpc>
            </a:pPr>
            <a:r>
              <a:rPr lang="zh-CN" altLang="en-US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变式练习</a:t>
            </a:r>
            <a:r>
              <a:rPr lang="en-US" altLang="zh-CN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如图，四边形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是一个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风筝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骨架，其中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AB=AD,CB=CD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18" name="组合 17"/>
          <p:cNvGrpSpPr/>
          <p:nvPr>
            <p:custDataLst>
              <p:tags r:id="rId2"/>
            </p:custDataLst>
          </p:nvPr>
        </p:nvGrpSpPr>
        <p:grpSpPr>
          <a:xfrm>
            <a:off x="9214485" y="1957070"/>
            <a:ext cx="2660015" cy="3073400"/>
            <a:chOff x="11468" y="4235"/>
            <a:chExt cx="4189" cy="4840"/>
          </a:xfrm>
        </p:grpSpPr>
        <p:pic>
          <p:nvPicPr>
            <p:cNvPr id="11" name="图片 10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2" cstate="email"/>
            <a:stretch>
              <a:fillRect/>
            </a:stretch>
          </p:blipFill>
          <p:spPr>
            <a:xfrm>
              <a:off x="11987" y="4752"/>
              <a:ext cx="2794" cy="3602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>
              <p:custDataLst>
                <p:tags r:id="rId6"/>
              </p:custDataLst>
            </p:nvPr>
          </p:nvSpPr>
          <p:spPr>
            <a:xfrm>
              <a:off x="12886" y="8157"/>
              <a:ext cx="996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latin typeface="汉仪青云简" panose="00020600040101010101" charset="-122"/>
                  <a:ea typeface="汉仪青云简" panose="00020600040101010101" charset="-122"/>
                </a:rPr>
                <a:t>C</a:t>
              </a:r>
            </a:p>
          </p:txBody>
        </p:sp>
        <p:sp>
          <p:nvSpPr>
            <p:cNvPr id="13" name="文本框 12"/>
            <p:cNvSpPr txBox="1"/>
            <p:nvPr>
              <p:custDataLst>
                <p:tags r:id="rId7"/>
              </p:custDataLst>
            </p:nvPr>
          </p:nvSpPr>
          <p:spPr>
            <a:xfrm>
              <a:off x="11468" y="5505"/>
              <a:ext cx="996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latin typeface="汉仪青云简" panose="00020600040101010101" charset="-122"/>
                  <a:ea typeface="汉仪青云简" panose="00020600040101010101" charset="-122"/>
                </a:rPr>
                <a:t>B</a:t>
              </a:r>
            </a:p>
          </p:txBody>
        </p:sp>
        <p:sp>
          <p:nvSpPr>
            <p:cNvPr id="14" name="文本框 13"/>
            <p:cNvSpPr txBox="1"/>
            <p:nvPr>
              <p:custDataLst>
                <p:tags r:id="rId8"/>
              </p:custDataLst>
            </p:nvPr>
          </p:nvSpPr>
          <p:spPr>
            <a:xfrm>
              <a:off x="13135" y="4235"/>
              <a:ext cx="996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latin typeface="汉仪青云简" panose="00020600040101010101" charset="-122"/>
                  <a:ea typeface="汉仪青云简" panose="00020600040101010101" charset="-122"/>
                </a:rPr>
                <a:t>A</a:t>
              </a:r>
            </a:p>
          </p:txBody>
        </p:sp>
        <p:sp>
          <p:nvSpPr>
            <p:cNvPr id="16" name="文本框 15"/>
            <p:cNvSpPr txBox="1"/>
            <p:nvPr>
              <p:custDataLst>
                <p:tags r:id="rId9"/>
              </p:custDataLst>
            </p:nvPr>
          </p:nvSpPr>
          <p:spPr>
            <a:xfrm>
              <a:off x="14661" y="5505"/>
              <a:ext cx="996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latin typeface="汉仪青云简" panose="00020600040101010101" charset="-122"/>
                  <a:ea typeface="汉仪青云简" panose="00020600040101010101" charset="-122"/>
                </a:rPr>
                <a:t>D</a:t>
              </a:r>
            </a:p>
          </p:txBody>
        </p:sp>
        <p:sp>
          <p:nvSpPr>
            <p:cNvPr id="17" name="文本框 16"/>
            <p:cNvSpPr txBox="1"/>
            <p:nvPr>
              <p:custDataLst>
                <p:tags r:id="rId10"/>
              </p:custDataLst>
            </p:nvPr>
          </p:nvSpPr>
          <p:spPr>
            <a:xfrm>
              <a:off x="13383" y="5856"/>
              <a:ext cx="996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latin typeface="汉仪青云简" panose="00020600040101010101" charset="-122"/>
                  <a:ea typeface="汉仪青云简" panose="00020600040101010101" charset="-122"/>
                </a:rPr>
                <a:t>E</a:t>
              </a:r>
            </a:p>
          </p:txBody>
        </p:sp>
      </p:grpSp>
      <p:sp>
        <p:nvSpPr>
          <p:cNvPr id="19" name="文本框 18"/>
          <p:cNvSpPr txBox="1"/>
          <p:nvPr>
            <p:custDataLst>
              <p:tags r:id="rId3"/>
            </p:custDataLst>
          </p:nvPr>
        </p:nvSpPr>
        <p:spPr>
          <a:xfrm>
            <a:off x="506095" y="1758315"/>
            <a:ext cx="8515985" cy="1281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64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小明认为四边形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的两条对角线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AC⊥BD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垂足为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并且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BE=EB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你同意他的说法吗？</a:t>
            </a:r>
          </a:p>
        </p:txBody>
      </p:sp>
      <p:sp>
        <p:nvSpPr>
          <p:cNvPr id="20" name="文本框 19"/>
          <p:cNvSpPr txBox="1"/>
          <p:nvPr>
            <p:custDataLst>
              <p:tags r:id="rId4"/>
            </p:custDataLst>
          </p:nvPr>
        </p:nvSpPr>
        <p:spPr>
          <a:xfrm>
            <a:off x="628650" y="3136265"/>
            <a:ext cx="431990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解：同意，理由</a:t>
            </a:r>
            <a:endParaRPr lang="en-US" altLang="zh-CN" sz="280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AB=AD,CB=CD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的垂直平分线，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AC⊥BD,BE=EB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2"/>
      <p:bldP spid="19" grpId="4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>
            <p:custDataLst>
              <p:tags r:id="rId2"/>
            </p:custDataLst>
          </p:nvPr>
        </p:nvGrpSpPr>
        <p:grpSpPr>
          <a:xfrm>
            <a:off x="8827135" y="2300605"/>
            <a:ext cx="2660015" cy="3012440"/>
            <a:chOff x="11468" y="4235"/>
            <a:chExt cx="4189" cy="4744"/>
          </a:xfrm>
        </p:grpSpPr>
        <p:pic>
          <p:nvPicPr>
            <p:cNvPr id="11" name="图片 10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2" cstate="email"/>
            <a:stretch>
              <a:fillRect/>
            </a:stretch>
          </p:blipFill>
          <p:spPr>
            <a:xfrm>
              <a:off x="11987" y="4752"/>
              <a:ext cx="2794" cy="3602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>
              <p:custDataLst>
                <p:tags r:id="rId6"/>
              </p:custDataLst>
            </p:nvPr>
          </p:nvSpPr>
          <p:spPr>
            <a:xfrm>
              <a:off x="12886" y="8157"/>
              <a:ext cx="99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C</a:t>
              </a:r>
            </a:p>
          </p:txBody>
        </p:sp>
        <p:sp>
          <p:nvSpPr>
            <p:cNvPr id="4" name="文本框 3"/>
            <p:cNvSpPr txBox="1"/>
            <p:nvPr>
              <p:custDataLst>
                <p:tags r:id="rId7"/>
              </p:custDataLst>
            </p:nvPr>
          </p:nvSpPr>
          <p:spPr>
            <a:xfrm>
              <a:off x="11468" y="5505"/>
              <a:ext cx="99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B</a:t>
              </a:r>
            </a:p>
          </p:txBody>
        </p:sp>
        <p:sp>
          <p:nvSpPr>
            <p:cNvPr id="14" name="文本框 13"/>
            <p:cNvSpPr txBox="1"/>
            <p:nvPr>
              <p:custDataLst>
                <p:tags r:id="rId8"/>
              </p:custDataLst>
            </p:nvPr>
          </p:nvSpPr>
          <p:spPr>
            <a:xfrm>
              <a:off x="13135" y="4235"/>
              <a:ext cx="99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A</a:t>
              </a:r>
            </a:p>
          </p:txBody>
        </p:sp>
        <p:sp>
          <p:nvSpPr>
            <p:cNvPr id="16" name="文本框 15"/>
            <p:cNvSpPr txBox="1"/>
            <p:nvPr>
              <p:custDataLst>
                <p:tags r:id="rId9"/>
              </p:custDataLst>
            </p:nvPr>
          </p:nvSpPr>
          <p:spPr>
            <a:xfrm>
              <a:off x="14661" y="5505"/>
              <a:ext cx="99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D</a:t>
              </a:r>
            </a:p>
          </p:txBody>
        </p:sp>
        <p:sp>
          <p:nvSpPr>
            <p:cNvPr id="5" name="文本框 4"/>
            <p:cNvSpPr txBox="1"/>
            <p:nvPr>
              <p:custDataLst>
                <p:tags r:id="rId10"/>
              </p:custDataLst>
            </p:nvPr>
          </p:nvSpPr>
          <p:spPr>
            <a:xfrm>
              <a:off x="13383" y="5856"/>
              <a:ext cx="99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E</a:t>
              </a:r>
            </a:p>
          </p:txBody>
        </p:sp>
      </p:grp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686435" y="784860"/>
            <a:ext cx="10800715" cy="686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64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设对角线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AC=a,BD=b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请用含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a,b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的式子表示四边形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的面积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aphicFrame>
        <p:nvGraphicFramePr>
          <p:cNvPr id="7" name="对象 6">
            <a:hlinkClick r:id="" action="ppaction://ole?verb=0"/>
          </p:cNvPr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065530" y="1997710"/>
          <a:ext cx="4886325" cy="2740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13" imgW="1879600" imgH="1054100" progId="Equation.KSEE3">
                  <p:embed/>
                </p:oleObj>
              </mc:Choice>
              <mc:Fallback>
                <p:oleObj r:id="rId13" imgW="1879600" imgH="1054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65530" y="1997710"/>
                        <a:ext cx="4886325" cy="2740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>
            <p:custDataLst>
              <p:tags r:id="rId1"/>
            </p:custDataLst>
          </p:nvPr>
        </p:nvGrpSpPr>
        <p:grpSpPr>
          <a:xfrm>
            <a:off x="364490" y="423545"/>
            <a:ext cx="9441180" cy="777875"/>
            <a:chOff x="1214" y="1427"/>
            <a:chExt cx="14868" cy="1225"/>
          </a:xfrm>
        </p:grpSpPr>
        <p:sp>
          <p:nvSpPr>
            <p:cNvPr id="35" name="圆角矩形 31"/>
            <p:cNvSpPr/>
            <p:nvPr>
              <p:custDataLst>
                <p:tags r:id="rId22"/>
              </p:custDataLst>
            </p:nvPr>
          </p:nvSpPr>
          <p:spPr>
            <a:xfrm>
              <a:off x="1214" y="1628"/>
              <a:ext cx="2445" cy="930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</a:rPr>
                <a:t>知识点</a:t>
              </a:r>
            </a:p>
          </p:txBody>
        </p:sp>
        <p:sp>
          <p:nvSpPr>
            <p:cNvPr id="29703" name="文本框 28"/>
            <p:cNvSpPr txBox="1"/>
            <p:nvPr>
              <p:custDataLst>
                <p:tags r:id="rId23"/>
              </p:custDataLst>
            </p:nvPr>
          </p:nvSpPr>
          <p:spPr>
            <a:xfrm>
              <a:off x="4593" y="1628"/>
              <a:ext cx="11489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线段垂直平分线性质定理和逆定理的综合运用</a:t>
              </a:r>
            </a:p>
          </p:txBody>
        </p:sp>
        <p:sp>
          <p:nvSpPr>
            <p:cNvPr id="29701" name="AutoShape 11"/>
            <p:cNvSpPr/>
            <p:nvPr>
              <p:custDataLst>
                <p:tags r:id="rId24"/>
              </p:custDataLst>
            </p:nvPr>
          </p:nvSpPr>
          <p:spPr>
            <a:xfrm>
              <a:off x="3544" y="1427"/>
              <a:ext cx="1225" cy="1225"/>
            </a:xfrm>
            <a:prstGeom prst="diamond">
              <a:avLst/>
            </a:prstGeom>
            <a:solidFill>
              <a:srgbClr val="FF6600"/>
            </a:solidFill>
            <a:ln w="381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sy="50000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ko-KR" sz="2800" b="1">
                  <a:solidFill>
                    <a:srgbClr val="FFFFFF"/>
                  </a:solidFill>
                  <a:latin typeface="Calibri" panose="020F0502020204030204"/>
                  <a:ea typeface="Gulim" panose="020B0600000101010101" pitchFamily="34" charset="-127"/>
                </a:rPr>
                <a:t>2</a:t>
              </a:r>
            </a:p>
          </p:txBody>
        </p:sp>
      </p:grpSp>
      <p:sp>
        <p:nvSpPr>
          <p:cNvPr id="13314" name="Rectangle 2"/>
          <p:cNvSpPr>
            <a:spLocks noGrp="1" noRot="1" noChangeArrowheads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346710" y="1447165"/>
            <a:ext cx="11122660" cy="1304290"/>
          </a:xfrm>
        </p:spPr>
        <p:txBody>
          <a:bodyPr/>
          <a:lstStyle/>
          <a:p>
            <a:pPr fontAlgn="auto">
              <a:lnSpc>
                <a:spcPts val="4740"/>
              </a:lnSpc>
            </a:pPr>
            <a:r>
              <a:rPr lang="zh-CN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 </a:t>
            </a:r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已知：如图，</a:t>
            </a:r>
            <a:r>
              <a:rPr lang="zh-CN" altLang="en-US" b="0" spc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△</a:t>
            </a:r>
            <a:r>
              <a:rPr lang="en-US" altLang="zh-CN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的边</a:t>
            </a:r>
            <a:r>
              <a:rPr lang="en-US" altLang="zh-CN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的垂直平分线相交于点</a:t>
            </a:r>
            <a:r>
              <a:rPr lang="en-US" altLang="zh-CN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lang="en-US" altLang="zh-CN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/>
            </a:r>
            <a:br>
              <a:rPr lang="en-US" altLang="zh-CN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en-US" altLang="zh-CN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求证：点</a:t>
            </a:r>
            <a:r>
              <a:rPr lang="en-US" altLang="zh-CN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的垂直平分线上</a:t>
            </a: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312420" y="3051175"/>
            <a:ext cx="5461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80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</a:rPr>
              <a:t>）由已知条件想到哪个定理？</a:t>
            </a: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283970" y="3799205"/>
            <a:ext cx="44894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线段垂直平分线的性质定理</a:t>
            </a: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312420" y="4547235"/>
            <a:ext cx="5461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80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</a:rPr>
              <a:t>）由结论</a:t>
            </a:r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想到哪个定理</a:t>
            </a:r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</a:rPr>
              <a:t>？</a:t>
            </a: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1283970" y="5295265"/>
            <a:ext cx="54159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线段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垂直平分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线的性质的逆定理</a:t>
            </a:r>
          </a:p>
        </p:txBody>
      </p:sp>
      <p:grpSp>
        <p:nvGrpSpPr>
          <p:cNvPr id="10" name="组合 9"/>
          <p:cNvGrpSpPr/>
          <p:nvPr>
            <p:custDataLst>
              <p:tags r:id="rId7"/>
            </p:custDataLst>
          </p:nvPr>
        </p:nvGrpSpPr>
        <p:grpSpPr>
          <a:xfrm>
            <a:off x="8203565" y="2390140"/>
            <a:ext cx="2968597" cy="2171460"/>
            <a:chOff x="9022" y="4262"/>
            <a:chExt cx="5144" cy="4036"/>
          </a:xfrm>
        </p:grpSpPr>
        <p:grpSp>
          <p:nvGrpSpPr>
            <p:cNvPr id="21" name="组合 20"/>
            <p:cNvGrpSpPr/>
            <p:nvPr>
              <p:custDataLst>
                <p:tags r:id="rId8"/>
              </p:custDataLst>
            </p:nvPr>
          </p:nvGrpSpPr>
          <p:grpSpPr>
            <a:xfrm>
              <a:off x="9581" y="5330"/>
              <a:ext cx="4082" cy="2338"/>
              <a:chOff x="9581" y="5330"/>
              <a:chExt cx="4082" cy="2338"/>
            </a:xfrm>
          </p:grpSpPr>
          <p:grpSp>
            <p:nvGrpSpPr>
              <p:cNvPr id="16" name="组合 15"/>
              <p:cNvGrpSpPr/>
              <p:nvPr>
                <p:custDataLst>
                  <p:tags r:id="rId16"/>
                </p:custDataLst>
              </p:nvPr>
            </p:nvGrpSpPr>
            <p:grpSpPr>
              <a:xfrm>
                <a:off x="9581" y="5330"/>
                <a:ext cx="4082" cy="2338"/>
                <a:chOff x="9581" y="5330"/>
                <a:chExt cx="4082" cy="2338"/>
              </a:xfrm>
            </p:grpSpPr>
            <p:cxnSp>
              <p:nvCxnSpPr>
                <p:cNvPr id="11" name="直接连接符 10"/>
                <p:cNvCxnSpPr/>
                <p:nvPr>
                  <p:custDataLst>
                    <p:tags r:id="rId19"/>
                  </p:custDataLst>
                </p:nvPr>
              </p:nvCxnSpPr>
              <p:spPr>
                <a:xfrm flipH="1">
                  <a:off x="9581" y="5330"/>
                  <a:ext cx="1247" cy="2338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12" name="直接连接符 11"/>
                <p:cNvCxnSpPr/>
                <p:nvPr>
                  <p:custDataLst>
                    <p:tags r:id="rId20"/>
                  </p:custDataLst>
                </p:nvPr>
              </p:nvCxnSpPr>
              <p:spPr>
                <a:xfrm>
                  <a:off x="10828" y="5330"/>
                  <a:ext cx="2835" cy="2338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14" name="直接连接符 13"/>
                <p:cNvCxnSpPr/>
                <p:nvPr>
                  <p:custDataLst>
                    <p:tags r:id="rId21"/>
                  </p:custDataLst>
                </p:nvPr>
              </p:nvCxnSpPr>
              <p:spPr>
                <a:xfrm>
                  <a:off x="9584" y="7650"/>
                  <a:ext cx="4079" cy="18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</p:grpSp>
          <p:cxnSp>
            <p:nvCxnSpPr>
              <p:cNvPr id="18" name="直接连接符 17"/>
              <p:cNvCxnSpPr/>
              <p:nvPr>
                <p:custDataLst>
                  <p:tags r:id="rId17"/>
                </p:custDataLst>
              </p:nvPr>
            </p:nvCxnSpPr>
            <p:spPr>
              <a:xfrm>
                <a:off x="9636" y="6097"/>
                <a:ext cx="2051" cy="134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9" name="直接连接符 18"/>
              <p:cNvCxnSpPr/>
              <p:nvPr>
                <p:custDataLst>
                  <p:tags r:id="rId18"/>
                </p:custDataLst>
              </p:nvPr>
            </p:nvCxnSpPr>
            <p:spPr>
              <a:xfrm flipH="1">
                <a:off x="11325" y="5497"/>
                <a:ext cx="1476" cy="200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grpSp>
          <p:nvGrpSpPr>
            <p:cNvPr id="13" name="组合 13"/>
            <p:cNvGrpSpPr/>
            <p:nvPr>
              <p:custDataLst>
                <p:tags r:id="rId9"/>
              </p:custDataLst>
            </p:nvPr>
          </p:nvGrpSpPr>
          <p:grpSpPr>
            <a:xfrm>
              <a:off x="9022" y="4262"/>
              <a:ext cx="2448" cy="4035"/>
              <a:chOff x="5876682" y="1599203"/>
              <a:chExt cx="1554405" cy="2563822"/>
            </a:xfrm>
          </p:grpSpPr>
          <p:sp>
            <p:nvSpPr>
              <p:cNvPr id="25" name="TextBox 9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7023603" y="1599203"/>
                <a:ext cx="407484" cy="5436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en-US" altLang="zh-CN" sz="2400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</a:p>
            </p:txBody>
          </p:sp>
          <p:sp>
            <p:nvSpPr>
              <p:cNvPr id="26" name="TextBox 10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5876682" y="3619412"/>
                <a:ext cx="389850" cy="5436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en-US" altLang="zh-CN" sz="2400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B</a:t>
                </a:r>
              </a:p>
            </p:txBody>
          </p:sp>
        </p:grpSp>
        <p:sp>
          <p:nvSpPr>
            <p:cNvPr id="15" name="TextBox 9"/>
            <p:cNvSpPr txBox="1"/>
            <p:nvPr>
              <p:custDataLst>
                <p:tags r:id="rId10"/>
              </p:custDataLst>
            </p:nvPr>
          </p:nvSpPr>
          <p:spPr>
            <a:xfrm>
              <a:off x="11277" y="6386"/>
              <a:ext cx="573" cy="8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P</a:t>
              </a:r>
            </a:p>
          </p:txBody>
        </p:sp>
        <p:sp>
          <p:nvSpPr>
            <p:cNvPr id="17" name="TextBox 10"/>
            <p:cNvSpPr txBox="1"/>
            <p:nvPr>
              <p:custDataLst>
                <p:tags r:id="rId11"/>
              </p:custDataLst>
            </p:nvPr>
          </p:nvSpPr>
          <p:spPr>
            <a:xfrm>
              <a:off x="13558" y="7442"/>
              <a:ext cx="608" cy="8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C</a:t>
              </a:r>
            </a:p>
          </p:txBody>
        </p:sp>
        <p:sp>
          <p:nvSpPr>
            <p:cNvPr id="20" name="TextBox 10"/>
            <p:cNvSpPr txBox="1"/>
            <p:nvPr>
              <p:custDataLst>
                <p:tags r:id="rId12"/>
              </p:custDataLst>
            </p:nvPr>
          </p:nvSpPr>
          <p:spPr>
            <a:xfrm>
              <a:off x="9477" y="6161"/>
              <a:ext cx="635" cy="8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D</a:t>
              </a:r>
            </a:p>
          </p:txBody>
        </p:sp>
        <p:sp>
          <p:nvSpPr>
            <p:cNvPr id="39" name="TextBox 10"/>
            <p:cNvSpPr txBox="1"/>
            <p:nvPr>
              <p:custDataLst>
                <p:tags r:id="rId13"/>
              </p:custDataLst>
            </p:nvPr>
          </p:nvSpPr>
          <p:spPr>
            <a:xfrm>
              <a:off x="12334" y="6012"/>
              <a:ext cx="608" cy="8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E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10"/>
      <p:bldP spid="6" grpId="2"/>
      <p:bldP spid="7" grpId="4"/>
      <p:bldP spid="8" grpId="6"/>
      <p:bldP spid="9" grpId="8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Rot="1" noChangeArrowheads="1"/>
          </p:cNvSpPr>
          <p:nvPr>
            <p:ph type="body" idx="4294967295"/>
            <p:custDataLst>
              <p:tags r:id="rId1"/>
            </p:custDataLst>
          </p:nvPr>
        </p:nvSpPr>
        <p:spPr>
          <a:xfrm>
            <a:off x="247015" y="205105"/>
            <a:ext cx="9768205" cy="4576445"/>
          </a:xfrm>
        </p:spPr>
        <p:txBody>
          <a:bodyPr>
            <a:noAutofit/>
          </a:bodyPr>
          <a:lstStyle/>
          <a:p>
            <a:pPr fontAlgn="auto">
              <a:lnSpc>
                <a:spcPts val="4060"/>
              </a:lnSpc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证明：连接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PC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 fontAlgn="auto">
              <a:lnSpc>
                <a:spcPts val="4060"/>
              </a:lnSpc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∵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的垂直平分线上（已知）</a:t>
            </a:r>
          </a:p>
          <a:p>
            <a:pPr fontAlgn="auto">
              <a:lnSpc>
                <a:spcPts val="4060"/>
              </a:lnSpc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∴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PA＝PB，PA＝PC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ts val="4060"/>
              </a:lnSpc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（线段垂直平分线上的点与线段两端距离相等）</a:t>
            </a:r>
          </a:p>
          <a:p>
            <a:pPr fontAlgn="auto">
              <a:lnSpc>
                <a:spcPts val="4060"/>
              </a:lnSpc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∴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PB＝PC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（等量代换）</a:t>
            </a:r>
          </a:p>
          <a:p>
            <a:pPr fontAlgn="auto">
              <a:lnSpc>
                <a:spcPts val="4060"/>
              </a:lnSpc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∴ 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的垂直平分线上（与线段两端距离相等的点在这条线段的垂直平分线上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</a:p>
        </p:txBody>
      </p:sp>
      <p:sp>
        <p:nvSpPr>
          <p:cNvPr id="4" name="圆角矩形标注 3"/>
          <p:cNvSpPr/>
          <p:nvPr>
            <p:custDataLst>
              <p:tags r:id="rId2"/>
            </p:custDataLst>
          </p:nvPr>
        </p:nvSpPr>
        <p:spPr>
          <a:xfrm>
            <a:off x="9451975" y="4276090"/>
            <a:ext cx="2026285" cy="1255395"/>
          </a:xfrm>
          <a:prstGeom prst="wedgeRoundRectCallout">
            <a:avLst>
              <a:gd name="adj1" fmla="val -126809"/>
              <a:gd name="adj2" fmla="val -34825"/>
              <a:gd name="adj3" fmla="val 16667"/>
            </a:avLst>
          </a:prstGeom>
          <a:solidFill>
            <a:srgbClr val="FFFF00"/>
          </a:solidFill>
          <a:ln>
            <a:solidFill>
              <a:srgbClr val="EA5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ts val="4060"/>
              </a:lnSpc>
            </a:pPr>
            <a:r>
              <a:rPr lang="zh-CN" altLang="en-US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pitchFamily="2" charset="-122"/>
                <a:ea typeface="黑体" panose="02010609060101010101" pitchFamily="2" charset="-122"/>
              </a:rPr>
              <a:t>你发现了什么结论？</a:t>
            </a: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247015" y="5878195"/>
            <a:ext cx="1132205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  <a:sym typeface="+mn-ea"/>
              </a:rPr>
              <a:t>三角形的三边的中垂线相交于一点，这点到三角形三个顶点的距离相等</a:t>
            </a:r>
            <a:r>
              <a:rPr lang="en-US" altLang="zh-CN" b="1">
                <a:solidFill>
                  <a:srgbClr val="EA555C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.</a:t>
            </a:r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141605" y="5128895"/>
            <a:ext cx="109982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/>
              <a:t>归纳</a:t>
            </a:r>
          </a:p>
        </p:txBody>
      </p:sp>
      <p:grpSp>
        <p:nvGrpSpPr>
          <p:cNvPr id="10" name="组合 9"/>
          <p:cNvGrpSpPr/>
          <p:nvPr>
            <p:custDataLst>
              <p:tags r:id="rId5"/>
            </p:custDataLst>
          </p:nvPr>
        </p:nvGrpSpPr>
        <p:grpSpPr>
          <a:xfrm>
            <a:off x="9123045" y="665480"/>
            <a:ext cx="2968597" cy="2171460"/>
            <a:chOff x="9022" y="4262"/>
            <a:chExt cx="5144" cy="4036"/>
          </a:xfrm>
        </p:grpSpPr>
        <p:grpSp>
          <p:nvGrpSpPr>
            <p:cNvPr id="21" name="组合 20"/>
            <p:cNvGrpSpPr/>
            <p:nvPr>
              <p:custDataLst>
                <p:tags r:id="rId9"/>
              </p:custDataLst>
            </p:nvPr>
          </p:nvGrpSpPr>
          <p:grpSpPr>
            <a:xfrm>
              <a:off x="9581" y="5330"/>
              <a:ext cx="4082" cy="2338"/>
              <a:chOff x="9581" y="5330"/>
              <a:chExt cx="4082" cy="2338"/>
            </a:xfrm>
          </p:grpSpPr>
          <p:grpSp>
            <p:nvGrpSpPr>
              <p:cNvPr id="16" name="组合 15"/>
              <p:cNvGrpSpPr/>
              <p:nvPr>
                <p:custDataLst>
                  <p:tags r:id="rId17"/>
                </p:custDataLst>
              </p:nvPr>
            </p:nvGrpSpPr>
            <p:grpSpPr>
              <a:xfrm>
                <a:off x="9581" y="5330"/>
                <a:ext cx="4082" cy="2338"/>
                <a:chOff x="9581" y="5330"/>
                <a:chExt cx="4082" cy="2338"/>
              </a:xfrm>
            </p:grpSpPr>
            <p:cxnSp>
              <p:nvCxnSpPr>
                <p:cNvPr id="11" name="直接连接符 10"/>
                <p:cNvCxnSpPr/>
                <p:nvPr>
                  <p:custDataLst>
                    <p:tags r:id="rId20"/>
                  </p:custDataLst>
                </p:nvPr>
              </p:nvCxnSpPr>
              <p:spPr>
                <a:xfrm flipH="1">
                  <a:off x="9581" y="5330"/>
                  <a:ext cx="1247" cy="2338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12" name="直接连接符 11"/>
                <p:cNvCxnSpPr/>
                <p:nvPr>
                  <p:custDataLst>
                    <p:tags r:id="rId21"/>
                  </p:custDataLst>
                </p:nvPr>
              </p:nvCxnSpPr>
              <p:spPr>
                <a:xfrm>
                  <a:off x="10828" y="5330"/>
                  <a:ext cx="2835" cy="2338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14" name="直接连接符 13"/>
                <p:cNvCxnSpPr/>
                <p:nvPr>
                  <p:custDataLst>
                    <p:tags r:id="rId22"/>
                  </p:custDataLst>
                </p:nvPr>
              </p:nvCxnSpPr>
              <p:spPr>
                <a:xfrm>
                  <a:off x="9584" y="7650"/>
                  <a:ext cx="4079" cy="18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</p:grpSp>
          <p:cxnSp>
            <p:nvCxnSpPr>
              <p:cNvPr id="18" name="直接连接符 17"/>
              <p:cNvCxnSpPr/>
              <p:nvPr>
                <p:custDataLst>
                  <p:tags r:id="rId18"/>
                </p:custDataLst>
              </p:nvPr>
            </p:nvCxnSpPr>
            <p:spPr>
              <a:xfrm>
                <a:off x="9636" y="6097"/>
                <a:ext cx="2051" cy="134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9" name="直接连接符 18"/>
              <p:cNvCxnSpPr/>
              <p:nvPr>
                <p:custDataLst>
                  <p:tags r:id="rId19"/>
                </p:custDataLst>
              </p:nvPr>
            </p:nvCxnSpPr>
            <p:spPr>
              <a:xfrm flipH="1">
                <a:off x="11325" y="5497"/>
                <a:ext cx="1476" cy="2005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grpSp>
          <p:nvGrpSpPr>
            <p:cNvPr id="13" name="组合 13"/>
            <p:cNvGrpSpPr/>
            <p:nvPr>
              <p:custDataLst>
                <p:tags r:id="rId10"/>
              </p:custDataLst>
            </p:nvPr>
          </p:nvGrpSpPr>
          <p:grpSpPr>
            <a:xfrm>
              <a:off x="9022" y="4262"/>
              <a:ext cx="2448" cy="4035"/>
              <a:chOff x="5876682" y="1599203"/>
              <a:chExt cx="1554405" cy="2563822"/>
            </a:xfrm>
          </p:grpSpPr>
          <p:sp>
            <p:nvSpPr>
              <p:cNvPr id="25" name="TextBox 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023603" y="1599203"/>
                <a:ext cx="407484" cy="5436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en-US" altLang="zh-CN" sz="2400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</a:p>
            </p:txBody>
          </p:sp>
          <p:sp>
            <p:nvSpPr>
              <p:cNvPr id="26" name="TextBox 10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5876682" y="3619412"/>
                <a:ext cx="389850" cy="5436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en-US" altLang="zh-CN" sz="2400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B</a:t>
                </a:r>
              </a:p>
            </p:txBody>
          </p:sp>
        </p:grpSp>
        <p:sp>
          <p:nvSpPr>
            <p:cNvPr id="15" name="TextBox 9"/>
            <p:cNvSpPr txBox="1"/>
            <p:nvPr>
              <p:custDataLst>
                <p:tags r:id="rId11"/>
              </p:custDataLst>
            </p:nvPr>
          </p:nvSpPr>
          <p:spPr>
            <a:xfrm>
              <a:off x="11277" y="6386"/>
              <a:ext cx="573" cy="8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P</a:t>
              </a:r>
            </a:p>
          </p:txBody>
        </p:sp>
        <p:sp>
          <p:nvSpPr>
            <p:cNvPr id="17" name="TextBox 10"/>
            <p:cNvSpPr txBox="1"/>
            <p:nvPr>
              <p:custDataLst>
                <p:tags r:id="rId12"/>
              </p:custDataLst>
            </p:nvPr>
          </p:nvSpPr>
          <p:spPr>
            <a:xfrm>
              <a:off x="13558" y="7442"/>
              <a:ext cx="608" cy="8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C</a:t>
              </a:r>
            </a:p>
          </p:txBody>
        </p:sp>
        <p:sp>
          <p:nvSpPr>
            <p:cNvPr id="20" name="TextBox 10"/>
            <p:cNvSpPr txBox="1"/>
            <p:nvPr>
              <p:custDataLst>
                <p:tags r:id="rId13"/>
              </p:custDataLst>
            </p:nvPr>
          </p:nvSpPr>
          <p:spPr>
            <a:xfrm>
              <a:off x="9477" y="6161"/>
              <a:ext cx="635" cy="8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D</a:t>
              </a:r>
            </a:p>
          </p:txBody>
        </p:sp>
        <p:sp>
          <p:nvSpPr>
            <p:cNvPr id="39" name="TextBox 10"/>
            <p:cNvSpPr txBox="1"/>
            <p:nvPr>
              <p:custDataLst>
                <p:tags r:id="rId14"/>
              </p:custDataLst>
            </p:nvPr>
          </p:nvSpPr>
          <p:spPr>
            <a:xfrm>
              <a:off x="12334" y="6012"/>
              <a:ext cx="608" cy="8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E</a:t>
              </a:r>
            </a:p>
          </p:txBody>
        </p:sp>
      </p:grpSp>
      <p:cxnSp>
        <p:nvCxnSpPr>
          <p:cNvPr id="43" name="直接连接符 42"/>
          <p:cNvCxnSpPr/>
          <p:nvPr>
            <p:custDataLst>
              <p:tags r:id="rId6"/>
            </p:custDataLst>
          </p:nvPr>
        </p:nvCxnSpPr>
        <p:spPr>
          <a:xfrm>
            <a:off x="10156825" y="1232535"/>
            <a:ext cx="381635" cy="107061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ysDash"/>
          </a:ln>
          <a:effectLst/>
        </p:spPr>
      </p:cxnSp>
      <p:cxnSp>
        <p:nvCxnSpPr>
          <p:cNvPr id="44" name="直接连接符 43"/>
          <p:cNvCxnSpPr/>
          <p:nvPr>
            <p:custDataLst>
              <p:tags r:id="rId7"/>
            </p:custDataLst>
          </p:nvPr>
        </p:nvCxnSpPr>
        <p:spPr>
          <a:xfrm flipV="1">
            <a:off x="9451975" y="2290445"/>
            <a:ext cx="1080770" cy="182245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ysDash"/>
          </a:ln>
          <a:effectLst/>
        </p:spPr>
      </p:cxnSp>
      <p:cxnSp>
        <p:nvCxnSpPr>
          <p:cNvPr id="45" name="直接连接符 44"/>
          <p:cNvCxnSpPr/>
          <p:nvPr>
            <p:custDataLst>
              <p:tags r:id="rId8"/>
            </p:custDataLst>
          </p:nvPr>
        </p:nvCxnSpPr>
        <p:spPr>
          <a:xfrm>
            <a:off x="10549255" y="2298700"/>
            <a:ext cx="1243330" cy="182245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ysDash"/>
          </a:ln>
          <a:effectLst/>
        </p:spPr>
      </p:cxn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  <p:bldP spid="4" grpId="3" animBg="1"/>
      <p:bldP spid="3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>
            <p:custDataLst>
              <p:tags r:id="rId1"/>
            </p:custDataLst>
          </p:nvPr>
        </p:nvSpPr>
        <p:spPr>
          <a:xfrm>
            <a:off x="3556000" y="4014470"/>
            <a:ext cx="5080000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en-US" sz="1050" b="0">
              <a:latin typeface="Calibri" panose="020F0502020204030204"/>
            </a:endParaRPr>
          </a:p>
          <a:p>
            <a:pPr indent="0"/>
            <a:r>
              <a:rPr lang="en-US" sz="1050" b="0">
                <a:latin typeface="Calibri" panose="020F0502020204030204"/>
              </a:rPr>
              <a:t> </a:t>
            </a:r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534670" y="646430"/>
            <a:ext cx="10909935" cy="1991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940"/>
              </a:lnSpc>
            </a:pPr>
            <a:r>
              <a:rPr lang="zh-CN" altLang="en-US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变式练习</a:t>
            </a:r>
            <a:r>
              <a:rPr lang="en-US" altLang="zh-CN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A,B,C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表示三个居民小区，为丰富居民的文化生活，现准备建一个文化广场，使它到三个小区的距离相等，则文化广场应建在（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）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820420" y="2766695"/>
            <a:ext cx="626046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5040"/>
              </a:lnSpc>
            </a:pP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A.AC,BC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两边高线的交点处 </a:t>
            </a:r>
          </a:p>
          <a:p>
            <a:pPr fontAlgn="auto">
              <a:lnSpc>
                <a:spcPts val="5040"/>
              </a:lnSpc>
            </a:pP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B.AC,BC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两边中线的交点处</a:t>
            </a:r>
          </a:p>
          <a:p>
            <a:pPr fontAlgn="auto">
              <a:lnSpc>
                <a:spcPts val="5040"/>
              </a:lnSpc>
            </a:pP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C.AC,BC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两边中垂线的交点处</a:t>
            </a:r>
          </a:p>
          <a:p>
            <a:pPr fontAlgn="auto">
              <a:lnSpc>
                <a:spcPts val="5040"/>
              </a:lnSpc>
            </a:pP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D.∠A,∠B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两内角平分线的交点处</a:t>
            </a:r>
          </a:p>
        </p:txBody>
      </p:sp>
      <p:grpSp>
        <p:nvGrpSpPr>
          <p:cNvPr id="11" name="组合 10"/>
          <p:cNvGrpSpPr/>
          <p:nvPr>
            <p:custDataLst>
              <p:tags r:id="rId4"/>
            </p:custDataLst>
          </p:nvPr>
        </p:nvGrpSpPr>
        <p:grpSpPr>
          <a:xfrm>
            <a:off x="7282815" y="2518410"/>
            <a:ext cx="3275330" cy="2802890"/>
            <a:chOff x="11873" y="4750"/>
            <a:chExt cx="5158" cy="4414"/>
          </a:xfrm>
        </p:grpSpPr>
        <p:pic>
          <p:nvPicPr>
            <p:cNvPr id="7" name="图片 6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1" cstate="email"/>
            <a:stretch>
              <a:fillRect/>
            </a:stretch>
          </p:blipFill>
          <p:spPr>
            <a:xfrm>
              <a:off x="11873" y="4750"/>
              <a:ext cx="4840" cy="4414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>
              <p:custDataLst>
                <p:tags r:id="rId7"/>
              </p:custDataLst>
            </p:nvPr>
          </p:nvSpPr>
          <p:spPr>
            <a:xfrm>
              <a:off x="16035" y="7964"/>
              <a:ext cx="99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C</a:t>
              </a:r>
            </a:p>
          </p:txBody>
        </p:sp>
        <p:sp>
          <p:nvSpPr>
            <p:cNvPr id="9" name="文本框 8"/>
            <p:cNvSpPr txBox="1"/>
            <p:nvPr>
              <p:custDataLst>
                <p:tags r:id="rId8"/>
              </p:custDataLst>
            </p:nvPr>
          </p:nvSpPr>
          <p:spPr>
            <a:xfrm>
              <a:off x="11873" y="7045"/>
              <a:ext cx="99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B</a:t>
              </a:r>
            </a:p>
          </p:txBody>
        </p:sp>
        <p:sp>
          <p:nvSpPr>
            <p:cNvPr id="10" name="文本框 9"/>
            <p:cNvSpPr txBox="1"/>
            <p:nvPr>
              <p:custDataLst>
                <p:tags r:id="rId9"/>
              </p:custDataLst>
            </p:nvPr>
          </p:nvSpPr>
          <p:spPr>
            <a:xfrm>
              <a:off x="15875" y="4750"/>
              <a:ext cx="99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A</a:t>
              </a:r>
            </a:p>
          </p:txBody>
        </p:sp>
      </p:grp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1804670" y="2092325"/>
            <a:ext cx="6489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2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>
            <p:custDataLst>
              <p:tags r:id="rId1"/>
            </p:custDataLst>
          </p:nvPr>
        </p:nvGrpSpPr>
        <p:grpSpPr>
          <a:xfrm>
            <a:off x="486410" y="168275"/>
            <a:ext cx="2185035" cy="583565"/>
            <a:chOff x="752" y="266"/>
            <a:chExt cx="3441" cy="919"/>
          </a:xfrm>
        </p:grpSpPr>
        <p:sp>
          <p:nvSpPr>
            <p:cNvPr id="9" name="文本框 3">
              <a:hlinkClick r:id="" action="ppaction://noaction"/>
            </p:cNvPr>
            <p:cNvSpPr txBox="1"/>
            <p:nvPr>
              <p:custDataLst>
                <p:tags r:id="rId12"/>
              </p:custDataLst>
            </p:nvPr>
          </p:nvSpPr>
          <p:spPr>
            <a:xfrm>
              <a:off x="1345" y="266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2" name="组合 1"/>
            <p:cNvGrpSpPr/>
            <p:nvPr>
              <p:custDataLst>
                <p:tags r:id="rId13"/>
              </p:custDataLst>
            </p:nvPr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>
                <p:custDataLst>
                  <p:tags r:id="rId14"/>
                </p:custDataLst>
              </p:nvPr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>
                <p:custDataLst>
                  <p:tags r:id="rId15"/>
                </p:custDataLst>
              </p:nvPr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>
                <p:custDataLst>
                  <p:tags r:id="rId16"/>
                </p:custDataLst>
              </p:nvPr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1" name="Text Box 2"/>
          <p:cNvSpPr txBox="1"/>
          <p:nvPr>
            <p:custDataLst>
              <p:tags r:id="rId2"/>
            </p:custDataLst>
          </p:nvPr>
        </p:nvSpPr>
        <p:spPr>
          <a:xfrm>
            <a:off x="486410" y="928370"/>
            <a:ext cx="115081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什么叫做线段的垂直平分线？线段垂直平分线的性质定理内容是什么？</a:t>
            </a:r>
          </a:p>
        </p:txBody>
      </p:sp>
      <p:sp>
        <p:nvSpPr>
          <p:cNvPr id="6169" name="文本框 11"/>
          <p:cNvSpPr txBox="1"/>
          <p:nvPr>
            <p:custDataLst>
              <p:tags r:id="rId3"/>
            </p:custDataLst>
          </p:nvPr>
        </p:nvSpPr>
        <p:spPr>
          <a:xfrm>
            <a:off x="628015" y="1545590"/>
            <a:ext cx="9575165" cy="2030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垂直且平分一条线段的直线，叫做这条线段的垂直平分线，简称中垂线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.</a:t>
            </a:r>
            <a:endParaRPr lang="en-US" altLang="zh-CN" sz="28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线段垂直平分线上的点到线段两端点的距离相等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en-US" altLang="zh-CN" sz="28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704850" y="3581400"/>
            <a:ext cx="787717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几何语言：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∵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直线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l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垂直平分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，点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P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在直线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l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上，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defTabSz="4572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∴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PA=PB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72709" name="Group 24"/>
          <p:cNvGrpSpPr/>
          <p:nvPr>
            <p:custDataLst>
              <p:tags r:id="rId5"/>
            </p:custDataLst>
          </p:nvPr>
        </p:nvGrpSpPr>
        <p:grpSpPr>
          <a:xfrm>
            <a:off x="8018145" y="3707130"/>
            <a:ext cx="3768725" cy="2735263"/>
            <a:chOff x="2938" y="2293"/>
            <a:chExt cx="2374" cy="1723"/>
          </a:xfrm>
        </p:grpSpPr>
        <p:pic>
          <p:nvPicPr>
            <p:cNvPr id="72710" name="Picture 17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135" y="2346"/>
              <a:ext cx="1994" cy="167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2711" name="Rectangle 19"/>
            <p:cNvSpPr/>
            <p:nvPr>
              <p:custDataLst>
                <p:tags r:id="rId7"/>
              </p:custDataLst>
            </p:nvPr>
          </p:nvSpPr>
          <p:spPr>
            <a:xfrm>
              <a:off x="2938" y="3405"/>
              <a:ext cx="246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45720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2712" name="Rectangle 20"/>
            <p:cNvSpPr/>
            <p:nvPr>
              <p:custDataLst>
                <p:tags r:id="rId8"/>
              </p:custDataLst>
            </p:nvPr>
          </p:nvSpPr>
          <p:spPr>
            <a:xfrm>
              <a:off x="5066" y="3397"/>
              <a:ext cx="246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45720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zh-CN" alt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2713" name="Rectangle 21"/>
            <p:cNvSpPr/>
            <p:nvPr>
              <p:custDataLst>
                <p:tags r:id="rId9"/>
              </p:custDataLst>
            </p:nvPr>
          </p:nvSpPr>
          <p:spPr>
            <a:xfrm>
              <a:off x="3914" y="2629"/>
              <a:ext cx="234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45720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zh-CN" alt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2714" name="Rectangle 22"/>
            <p:cNvSpPr/>
            <p:nvPr>
              <p:custDataLst>
                <p:tags r:id="rId10"/>
              </p:custDataLst>
            </p:nvPr>
          </p:nvSpPr>
          <p:spPr>
            <a:xfrm>
              <a:off x="3882" y="3541"/>
              <a:ext cx="246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45720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CN" alt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2715" name="Rectangle 23"/>
            <p:cNvSpPr/>
            <p:nvPr>
              <p:custDataLst>
                <p:tags r:id="rId11"/>
              </p:custDataLst>
            </p:nvPr>
          </p:nvSpPr>
          <p:spPr>
            <a:xfrm>
              <a:off x="3946" y="2293"/>
              <a:ext cx="170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45720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zh-CN" alt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16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内容占位符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7533" y="609918"/>
            <a:ext cx="7515225" cy="45250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BC＝BD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，则有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A．AB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垂直平分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B．CD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垂直平分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endParaRPr kumimoji="0" lang="en-US" altLang="zh-CN" sz="280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互相垂直平分  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．以上都不正确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marL="914400" marR="0" lvl="1" indent="-4572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lain"/>
              <a:defRPr/>
            </a:pPr>
            <a:endParaRPr kumimoji="0" lang="en-US" altLang="zh-CN" sz="280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617931" name="Picture 15" descr="L19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email"/>
          <a:stretch>
            <a:fillRect/>
          </a:stretch>
        </p:blipFill>
        <p:spPr>
          <a:xfrm>
            <a:off x="8765540" y="1333500"/>
            <a:ext cx="2181225" cy="20027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矩形 21"/>
          <p:cNvSpPr/>
          <p:nvPr>
            <p:custDataLst>
              <p:tags r:id="rId3"/>
            </p:custDataLst>
          </p:nvPr>
        </p:nvSpPr>
        <p:spPr>
          <a:xfrm>
            <a:off x="6451918" y="739775"/>
            <a:ext cx="40322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</a:p>
        </p:txBody>
      </p:sp>
      <p:sp>
        <p:nvSpPr>
          <p:cNvPr id="40963" name="TextBox 4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7850" y="3827145"/>
            <a:ext cx="10970260" cy="112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已知线段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，在平面上找到三个点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D、E、F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，使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DA＝DB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EB,FA＝FB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，这样的点的组合共有（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）种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2" name="TextBox 4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52235" y="4527550"/>
            <a:ext cx="492760" cy="60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</a:p>
        </p:txBody>
      </p:sp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577850" y="5135245"/>
            <a:ext cx="109994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A.1      B.2      C.3     D.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无数</a:t>
            </a:r>
          </a:p>
        </p:txBody>
      </p:sp>
      <p:grpSp>
        <p:nvGrpSpPr>
          <p:cNvPr id="4" name="组合 3"/>
          <p:cNvGrpSpPr/>
          <p:nvPr>
            <p:custDataLst>
              <p:tags r:id="rId7"/>
            </p:custDataLst>
          </p:nvPr>
        </p:nvGrpSpPr>
        <p:grpSpPr>
          <a:xfrm>
            <a:off x="577850" y="156210"/>
            <a:ext cx="2247900" cy="583565"/>
            <a:chOff x="752" y="350"/>
            <a:chExt cx="3540" cy="919"/>
          </a:xfrm>
        </p:grpSpPr>
        <p:sp>
          <p:nvSpPr>
            <p:cNvPr id="5" name="文本框 3">
              <a:hlinkClick r:id="" action="ppaction://noaction"/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6" name="组合 5"/>
            <p:cNvGrpSpPr/>
            <p:nvPr>
              <p:custDataLst>
                <p:tags r:id="rId9"/>
              </p:custDataLst>
            </p:nvPr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>
                <p:custDataLst>
                  <p:tags r:id="rId10"/>
                </p:custDataLst>
              </p:nvPr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>
                <p:custDataLst>
                  <p:tags r:id="rId11"/>
                </p:custDataLst>
              </p:nvPr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3" name="箭头: V 形 8"/>
              <p:cNvSpPr/>
              <p:nvPr>
                <p:custDataLst>
                  <p:tags r:id="rId12"/>
                </p:custDataLst>
              </p:nvPr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076960" y="908685"/>
            <a:ext cx="838581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3.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</a:rPr>
              <a:t>如图，点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</a:rPr>
              <a:t>在</a:t>
            </a:r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△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</a:rPr>
              <a:t>的边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</a:rPr>
              <a:t>上</a:t>
            </a:r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</a:rPr>
              <a:t>且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BC=BD+DA</a:t>
            </a:r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,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</a:rPr>
              <a:t>则点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</a:rPr>
              <a:t>在线段</a:t>
            </a:r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（</a:t>
            </a:r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    </a:t>
            </a:r>
            <a:r>
              <a:rPr lang="zh-CN" altLang="en-US" sz="320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）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</a:rPr>
              <a:t>的垂直平分线上</a:t>
            </a:r>
            <a:r>
              <a:rPr lang="en-US" altLang="zh-CN" sz="320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.</a:t>
            </a: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965325" y="2357120"/>
            <a:ext cx="314579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5040"/>
              </a:lnSpc>
            </a:pP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A.AB </a:t>
            </a:r>
          </a:p>
          <a:p>
            <a:pPr fontAlgn="auto">
              <a:lnSpc>
                <a:spcPts val="5040"/>
              </a:lnSpc>
            </a:pP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B.AC</a:t>
            </a:r>
          </a:p>
          <a:p>
            <a:pPr fontAlgn="auto">
              <a:lnSpc>
                <a:spcPts val="5040"/>
              </a:lnSpc>
            </a:pP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C.BC</a:t>
            </a:r>
          </a:p>
          <a:p>
            <a:pPr fontAlgn="auto">
              <a:lnSpc>
                <a:spcPts val="5040"/>
              </a:lnSpc>
            </a:pP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</a:rPr>
              <a:t>不能确定</a:t>
            </a:r>
            <a:endParaRPr lang="zh-CN" altLang="en-US" sz="3200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3948430" y="1401445"/>
            <a:ext cx="5403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grpSp>
        <p:nvGrpSpPr>
          <p:cNvPr id="11" name="组合 10"/>
          <p:cNvGrpSpPr/>
          <p:nvPr>
            <p:custDataLst>
              <p:tags r:id="rId4"/>
            </p:custDataLst>
          </p:nvPr>
        </p:nvGrpSpPr>
        <p:grpSpPr>
          <a:xfrm>
            <a:off x="6149340" y="2200275"/>
            <a:ext cx="3509010" cy="2772410"/>
            <a:chOff x="9684" y="4178"/>
            <a:chExt cx="5526" cy="4366"/>
          </a:xfrm>
        </p:grpSpPr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1" cstate="email"/>
            <a:stretch>
              <a:fillRect/>
            </a:stretch>
          </p:blipFill>
          <p:spPr>
            <a:xfrm>
              <a:off x="10297" y="5097"/>
              <a:ext cx="4054" cy="2746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>
              <p:custDataLst>
                <p:tags r:id="rId6"/>
              </p:custDataLst>
            </p:nvPr>
          </p:nvSpPr>
          <p:spPr>
            <a:xfrm>
              <a:off x="11289" y="7626"/>
              <a:ext cx="996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latin typeface="汉仪青云简" panose="00020600040101010101" charset="-122"/>
                  <a:ea typeface="汉仪青云简" panose="00020600040101010101" charset="-122"/>
                </a:rPr>
                <a:t>D</a:t>
              </a:r>
            </a:p>
          </p:txBody>
        </p:sp>
        <p:sp>
          <p:nvSpPr>
            <p:cNvPr id="8" name="文本框 7"/>
            <p:cNvSpPr txBox="1"/>
            <p:nvPr>
              <p:custDataLst>
                <p:tags r:id="rId7"/>
              </p:custDataLst>
            </p:nvPr>
          </p:nvSpPr>
          <p:spPr>
            <a:xfrm>
              <a:off x="14214" y="7359"/>
              <a:ext cx="996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latin typeface="汉仪青云简" panose="00020600040101010101" charset="-122"/>
                  <a:ea typeface="汉仪青云简" panose="00020600040101010101" charset="-122"/>
                </a:rPr>
                <a:t>C</a:t>
              </a:r>
            </a:p>
          </p:txBody>
        </p:sp>
        <p:sp>
          <p:nvSpPr>
            <p:cNvPr id="9" name="文本框 8"/>
            <p:cNvSpPr txBox="1"/>
            <p:nvPr>
              <p:custDataLst>
                <p:tags r:id="rId8"/>
              </p:custDataLst>
            </p:nvPr>
          </p:nvSpPr>
          <p:spPr>
            <a:xfrm>
              <a:off x="9684" y="7263"/>
              <a:ext cx="996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latin typeface="汉仪青云简" panose="00020600040101010101" charset="-122"/>
                  <a:ea typeface="汉仪青云简" panose="00020600040101010101" charset="-122"/>
                </a:rPr>
                <a:t>B</a:t>
              </a:r>
            </a:p>
          </p:txBody>
        </p:sp>
        <p:sp>
          <p:nvSpPr>
            <p:cNvPr id="10" name="文本框 9"/>
            <p:cNvSpPr txBox="1"/>
            <p:nvPr>
              <p:custDataLst>
                <p:tags r:id="rId9"/>
              </p:custDataLst>
            </p:nvPr>
          </p:nvSpPr>
          <p:spPr>
            <a:xfrm>
              <a:off x="13010" y="4178"/>
              <a:ext cx="996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>
                  <a:latin typeface="汉仪青云简" panose="00020600040101010101" charset="-122"/>
                  <a:ea typeface="汉仪青云简" panose="00020600040101010101" charset="-122"/>
                </a:rPr>
                <a:t>A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Box 3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7811" y="796639"/>
            <a:ext cx="11137900" cy="319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下列说法：</a:t>
            </a: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①若点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P、E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是线段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的垂直平分线上两点，则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EA</a:t>
            </a:r>
            <a:r>
              <a:rPr lang="zh-CN" altLang="en-US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EB</a:t>
            </a:r>
            <a:r>
              <a:rPr lang="zh-CN" altLang="en-US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PA</a:t>
            </a:r>
            <a:r>
              <a:rPr lang="zh-CN" altLang="en-US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②若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PA＝PB，EA＝EB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，则直线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PE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垂直平分线段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③若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PA＝PB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，则点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必是线段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的垂直平分线上的点；</a:t>
            </a: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④若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EA＝EB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，则经过点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E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的直线垂直平分线段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其中正确的有 </a:t>
            </a:r>
            <a:r>
              <a:rPr lang="zh-CN" altLang="en-US" sz="280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（填序号）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17411" name="矩形 3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16356" y="3381225"/>
            <a:ext cx="1460500" cy="60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① ② ③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对象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408940" y="2420620"/>
          <a:ext cx="7125970" cy="2671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6" imgW="7543800" imgH="2390775" progId="Word.Document.12">
                  <p:embed/>
                </p:oleObj>
              </mc:Choice>
              <mc:Fallback>
                <p:oleObj r:id="rId6" imgW="7543800" imgH="23907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8940" y="2420620"/>
                        <a:ext cx="7125970" cy="26714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对象 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08940" y="716280"/>
          <a:ext cx="955294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8" imgW="8486775" imgH="1200150" progId="Word.Document.12">
                  <p:embed/>
                </p:oleObj>
              </mc:Choice>
              <mc:Fallback>
                <p:oleObj r:id="rId8" imgW="8486775" imgH="120015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8940" y="716280"/>
                        <a:ext cx="9552940" cy="1346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325" name="Picture 11" descr="xz-3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610600" y="2062480"/>
            <a:ext cx="2519680" cy="12884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>
            <p:custDataLst>
              <p:tags r:id="rId1"/>
            </p:custDataLst>
          </p:nvPr>
        </p:nvSpPr>
        <p:spPr>
          <a:xfrm>
            <a:off x="240098" y="258301"/>
            <a:ext cx="11951834" cy="1770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6.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已知：如图，点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E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是∠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AOB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的平分线上一点，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EC⊥OA,ED⊥OB,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垂足分别为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C,D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，连接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CD.</a:t>
            </a:r>
          </a:p>
          <a:p>
            <a:pPr>
              <a:lnSpc>
                <a:spcPct val="130000"/>
              </a:lnSpc>
              <a:defRPr/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求证：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OE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36866" name="组合 67"/>
          <p:cNvGrpSpPr/>
          <p:nvPr>
            <p:custDataLst>
              <p:tags r:id="rId2"/>
            </p:custDataLst>
          </p:nvPr>
        </p:nvGrpSpPr>
        <p:grpSpPr>
          <a:xfrm>
            <a:off x="7872787" y="1020903"/>
            <a:ext cx="4320116" cy="2785763"/>
            <a:chOff x="5148064" y="2966775"/>
            <a:chExt cx="3240340" cy="2784080"/>
          </a:xfrm>
        </p:grpSpPr>
        <p:cxnSp>
          <p:nvCxnSpPr>
            <p:cNvPr id="36867" name="直接连接符 19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5580112" y="3356992"/>
              <a:ext cx="2376264" cy="1152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68" name="直接连接符 22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5580112" y="4509120"/>
              <a:ext cx="2376264" cy="7920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69" name="TextBox 24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812360" y="5229200"/>
              <a:ext cx="324828" cy="521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A</a:t>
              </a:r>
              <a:endParaRPr lang="en-US" altLang="zh-CN" sz="280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36870" name="TextBox 25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740119" y="2966775"/>
              <a:ext cx="304348" cy="521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B</a:t>
              </a:r>
              <a:endParaRPr lang="en-US" altLang="zh-CN" sz="280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36871" name="TextBox 26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48064" y="4365104"/>
              <a:ext cx="354358" cy="521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O</a:t>
              </a:r>
              <a:endParaRPr lang="en-US" altLang="zh-CN" sz="280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6872" name="直接连接符 28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 flipV="1">
              <a:off x="5579664" y="4293115"/>
              <a:ext cx="2808740" cy="2151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73" name="直接连接符 32"/>
            <p:cNvCxnSpPr>
              <a:cxnSpLocks noChangeShapeType="1"/>
            </p:cNvCxnSpPr>
            <p:nvPr>
              <p:custDataLst>
                <p:tags r:id="rId15"/>
              </p:custDataLst>
            </p:nvPr>
          </p:nvCxnSpPr>
          <p:spPr bwMode="auto">
            <a:xfrm flipH="1" flipV="1">
              <a:off x="7308304" y="3645024"/>
              <a:ext cx="360040" cy="7200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74" name="直接连接符 34"/>
            <p:cNvCxnSpPr>
              <a:cxnSpLocks noChangeShapeType="1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7380312" y="4365104"/>
              <a:ext cx="288032" cy="7920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75" name="矩形 4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9135476">
              <a:off x="7176706" y="3691742"/>
              <a:ext cx="192682" cy="208447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6876" name="矩形 5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1148585">
              <a:off x="7200720" y="4903240"/>
              <a:ext cx="237678" cy="17689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cxnSp>
          <p:nvCxnSpPr>
            <p:cNvPr id="36877" name="直接连接符 55"/>
            <p:cNvCxnSpPr>
              <a:cxnSpLocks noChangeShapeType="1"/>
            </p:cNvCxnSpPr>
            <p:nvPr>
              <p:custDataLst>
                <p:tags r:id="rId19"/>
              </p:custDataLst>
            </p:nvPr>
          </p:nvCxnSpPr>
          <p:spPr bwMode="auto">
            <a:xfrm>
              <a:off x="7308304" y="3645024"/>
              <a:ext cx="72008" cy="1440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78" name="TextBox 64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638094" y="3903439"/>
              <a:ext cx="283867" cy="521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E</a:t>
              </a:r>
              <a:endParaRPr lang="en-US" altLang="zh-CN" sz="280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36879" name="TextBox 65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92280" y="3255367"/>
              <a:ext cx="340545" cy="521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D</a:t>
              </a:r>
              <a:endParaRPr lang="en-US" altLang="zh-CN" sz="280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36880" name="TextBox 66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164288" y="5055567"/>
              <a:ext cx="315778" cy="521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C</a:t>
              </a:r>
              <a:endParaRPr lang="en-US" altLang="zh-CN" sz="280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6881" name="TextBox 68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0342" y="2221574"/>
            <a:ext cx="12496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证明：</a:t>
            </a:r>
          </a:p>
        </p:txBody>
      </p:sp>
      <p:sp>
        <p:nvSpPr>
          <p:cNvPr id="15365" name="TextBox 6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52550" y="2226310"/>
            <a:ext cx="63754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平分∠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AOB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∴∠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DOE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COE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367" name="TextBox 7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2761" y="5708994"/>
            <a:ext cx="6239933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2" name="TextBox 7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060" y="3388598"/>
            <a:ext cx="6798733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又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OE=OE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∴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微软雅黑" panose="020B0503020204020204" charset="-122"/>
              </a:rPr>
              <a:t>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OED</a:t>
            </a:r>
            <a:r>
              <a:rPr lang="en-US" altLang="zh-CN" sz="2800" err="1">
                <a:solidFill>
                  <a:srgbClr val="FF0000"/>
                </a:solidFill>
                <a:latin typeface="宋体" panose="02010600030101010101" pitchFamily="2" charset="-122"/>
                <a:cs typeface="微软雅黑" panose="020B0503020204020204" charset="-122"/>
              </a:rPr>
              <a:t>≌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微软雅黑" panose="020B0503020204020204" charset="-122"/>
              </a:rPr>
              <a:t>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宋体" panose="02010600030101010101" pitchFamily="2" charset="-122"/>
              </a:rPr>
              <a:t>OEC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宋体" panose="02010600030101010101" pitchFamily="2" charset="-122"/>
              </a:rPr>
              <a:t>AAS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）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TextBox 7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2630" y="4900930"/>
            <a:ext cx="3914140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∴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DO=CO,DE=CE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.</a:t>
            </a:r>
          </a:p>
        </p:txBody>
      </p:sp>
      <p:sp>
        <p:nvSpPr>
          <p:cNvPr id="5" name="TextBox 6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007745" y="2864485"/>
            <a:ext cx="744093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EC⊥OA,ED⊥OB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EDO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ECO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=90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°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1" grpId="0"/>
      <p:bldP spid="15365" grpId="1"/>
      <p:bldP spid="15367" grpId="3"/>
      <p:bldP spid="2" grpId="4"/>
      <p:bldP spid="3" grpId="5"/>
      <p:bldP spid="5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>
            <p:custDataLst>
              <p:tags r:id="rId1"/>
            </p:custDataLst>
          </p:nvPr>
        </p:nvGrpSpPr>
        <p:grpSpPr>
          <a:xfrm>
            <a:off x="477520" y="168910"/>
            <a:ext cx="2424430" cy="645160"/>
            <a:chOff x="752" y="266"/>
            <a:chExt cx="3818" cy="1016"/>
          </a:xfrm>
        </p:grpSpPr>
        <p:sp>
          <p:nvSpPr>
            <p:cNvPr id="9" name="文本框 3">
              <a:hlinkClick r:id="" action="ppaction://noaction"/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1402" y="266"/>
              <a:ext cx="316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>
              <p:custDataLst>
                <p:tags r:id="rId12"/>
              </p:custDataLst>
            </p:nvPr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>
                <p:custDataLst>
                  <p:tags r:id="rId13"/>
                </p:custDataLst>
              </p:nvPr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>
                <p:custDataLst>
                  <p:tags r:id="rId14"/>
                </p:custDataLst>
              </p:nvPr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>
                <p:custDataLst>
                  <p:tags r:id="rId15"/>
                </p:custDataLst>
              </p:nvPr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2292" name="Text Box 16"/>
          <p:cNvSpPr txBox="1"/>
          <p:nvPr>
            <p:custDataLst>
              <p:tags r:id="rId2"/>
            </p:custDataLst>
          </p:nvPr>
        </p:nvSpPr>
        <p:spPr>
          <a:xfrm>
            <a:off x="620395" y="1966595"/>
            <a:ext cx="1715135" cy="181483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线段的垂直平分的性质定理的逆定理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左大括号 17"/>
          <p:cNvSpPr/>
          <p:nvPr>
            <p:custDataLst>
              <p:tags r:id="rId3"/>
            </p:custDataLst>
          </p:nvPr>
        </p:nvSpPr>
        <p:spPr>
          <a:xfrm>
            <a:off x="2398395" y="1966595"/>
            <a:ext cx="154305" cy="2464435"/>
          </a:xfrm>
          <a:prstGeom prst="leftBrace">
            <a:avLst>
              <a:gd name="adj1" fmla="val 95942"/>
              <a:gd name="adj2" fmla="val 50000"/>
            </a:avLst>
          </a:prstGeom>
          <a:noFill/>
          <a:ln w="254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/>
          <a:p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 Box 18"/>
          <p:cNvSpPr txBox="1"/>
          <p:nvPr>
            <p:custDataLst>
              <p:tags r:id="rId4"/>
            </p:custDataLst>
          </p:nvPr>
        </p:nvSpPr>
        <p:spPr>
          <a:xfrm>
            <a:off x="2552700" y="4020820"/>
            <a:ext cx="982980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作用</a:t>
            </a:r>
          </a:p>
        </p:txBody>
      </p:sp>
      <p:sp>
        <p:nvSpPr>
          <p:cNvPr id="14" name="Text Box 18"/>
          <p:cNvSpPr txBox="1"/>
          <p:nvPr>
            <p:custDataLst>
              <p:tags r:id="rId5"/>
            </p:custDataLst>
          </p:nvPr>
        </p:nvSpPr>
        <p:spPr>
          <a:xfrm>
            <a:off x="2552700" y="1814195"/>
            <a:ext cx="941070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内容</a:t>
            </a:r>
          </a:p>
        </p:txBody>
      </p:sp>
      <p:sp>
        <p:nvSpPr>
          <p:cNvPr id="21" name="Text Box 18"/>
          <p:cNvSpPr txBox="1"/>
          <p:nvPr>
            <p:custDataLst>
              <p:tags r:id="rId6"/>
            </p:custDataLst>
          </p:nvPr>
        </p:nvSpPr>
        <p:spPr>
          <a:xfrm>
            <a:off x="4145915" y="4020820"/>
            <a:ext cx="6544310" cy="60769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noProof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判断一个点是否在线段的垂直平分线上</a:t>
            </a:r>
          </a:p>
        </p:txBody>
      </p:sp>
      <p:sp>
        <p:nvSpPr>
          <p:cNvPr id="22" name="Text Box 18"/>
          <p:cNvSpPr txBox="1"/>
          <p:nvPr>
            <p:custDataLst>
              <p:tags r:id="rId7"/>
            </p:custDataLst>
          </p:nvPr>
        </p:nvSpPr>
        <p:spPr>
          <a:xfrm>
            <a:off x="4136390" y="1694815"/>
            <a:ext cx="7152640" cy="95313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noProof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到线段的两个端点距离相等的点在线段的垂直平分线上</a:t>
            </a:r>
          </a:p>
        </p:txBody>
      </p:sp>
      <p:sp>
        <p:nvSpPr>
          <p:cNvPr id="2" name="右箭头 1"/>
          <p:cNvSpPr/>
          <p:nvPr>
            <p:custDataLst>
              <p:tags r:id="rId8"/>
            </p:custDataLst>
          </p:nvPr>
        </p:nvSpPr>
        <p:spPr>
          <a:xfrm>
            <a:off x="3516630" y="2012950"/>
            <a:ext cx="609600" cy="171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>
            <p:custDataLst>
              <p:tags r:id="rId9"/>
            </p:custDataLst>
          </p:nvPr>
        </p:nvSpPr>
        <p:spPr>
          <a:xfrm>
            <a:off x="3516630" y="4196080"/>
            <a:ext cx="609600" cy="171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293" name="New picture"/>
          <p:cNvPicPr/>
          <p:nvPr>
            <p:custDataLst>
              <p:tags r:id="rId10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10591800" y="10591800"/>
            <a:ext cx="317500" cy="2286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8" grpId="0" animBg="1"/>
      <p:bldP spid="3" grpId="0" animBg="1"/>
      <p:bldP spid="14" grpId="0" animBg="1"/>
      <p:bldP spid="21" grpId="0" animBg="1"/>
      <p:bldP spid="22" grpId="0" animBg="1"/>
      <p:bldP spid="2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>
            <p:custDataLst>
              <p:tags r:id="rId1"/>
            </p:custDataLst>
          </p:nvPr>
        </p:nvGrpSpPr>
        <p:grpSpPr>
          <a:xfrm>
            <a:off x="487045" y="213360"/>
            <a:ext cx="2247900" cy="583565"/>
            <a:chOff x="752" y="350"/>
            <a:chExt cx="3540" cy="919"/>
          </a:xfrm>
        </p:grpSpPr>
        <p:sp>
          <p:nvSpPr>
            <p:cNvPr id="32" name="文本框 3">
              <a:hlinkClick r:id="" action="ppaction://noaction"/>
            </p:cNvPr>
            <p:cNvSpPr txBox="1"/>
            <p:nvPr>
              <p:custDataLst>
                <p:tags r:id="rId7"/>
              </p:custDataLst>
            </p:nvPr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33" name="组合 32"/>
            <p:cNvGrpSpPr/>
            <p:nvPr>
              <p:custDataLst>
                <p:tags r:id="rId8"/>
              </p:custDataLst>
            </p:nvPr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34" name="箭头: V 形 6"/>
              <p:cNvSpPr/>
              <p:nvPr>
                <p:custDataLst>
                  <p:tags r:id="rId9"/>
                </p:custDataLst>
              </p:nvPr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5" name="箭头: V 形 7"/>
              <p:cNvSpPr/>
              <p:nvPr>
                <p:custDataLst>
                  <p:tags r:id="rId10"/>
                </p:custDataLst>
              </p:nvPr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6" name="箭头: V 形 8"/>
              <p:cNvSpPr/>
              <p:nvPr>
                <p:custDataLst>
                  <p:tags r:id="rId11"/>
                </p:custDataLst>
              </p:nvPr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628650" y="1250950"/>
            <a:ext cx="10150475" cy="67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54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动手操作：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在练习本上</a:t>
            </a:r>
            <a:r>
              <a:rPr lang="zh-CN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以线段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为底边做等腰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△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PAB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2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3"/>
            </p:custDataLst>
          </p:nvPr>
        </p:nvSpPr>
        <p:spPr>
          <a:xfrm>
            <a:off x="2750185" y="2868930"/>
            <a:ext cx="1665605" cy="67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54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</a:rPr>
              <a:t>不确定</a:t>
            </a:r>
          </a:p>
        </p:txBody>
      </p:sp>
      <p:sp>
        <p:nvSpPr>
          <p:cNvPr id="14" name="文本框 13"/>
          <p:cNvSpPr txBox="1"/>
          <p:nvPr>
            <p:custDataLst>
              <p:tags r:id="rId4"/>
            </p:custDataLst>
          </p:nvPr>
        </p:nvSpPr>
        <p:spPr>
          <a:xfrm>
            <a:off x="2734945" y="4456430"/>
            <a:ext cx="3326765" cy="67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54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2" charset="-122"/>
              </a:rPr>
              <a:t>可以作无数个</a:t>
            </a: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2547620" y="2059940"/>
            <a:ext cx="6313170" cy="67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540"/>
              </a:lnSpc>
            </a:pPr>
            <a:r>
              <a:rPr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△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PAB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的形状和大小是确定的吗？</a:t>
            </a:r>
          </a:p>
        </p:txBody>
      </p:sp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2734945" y="3662680"/>
            <a:ext cx="6313170" cy="67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540"/>
              </a:lnSpc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符合条件的</a:t>
            </a:r>
            <a:r>
              <a:rPr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△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PAB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能作几个？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2"/>
      <p:bldP spid="14" grpId="4"/>
      <p:bldP spid="2" grpId="6"/>
      <p:bldP spid="4" grpId="8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490855" y="485775"/>
            <a:ext cx="8766175" cy="67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54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观察：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你所画出的所有点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的位置，有什么特征？</a:t>
            </a: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1837690" y="1511935"/>
            <a:ext cx="29165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在一条直线上</a:t>
            </a:r>
          </a:p>
        </p:txBody>
      </p:sp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657225" y="2321560"/>
            <a:ext cx="6234430" cy="67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54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推测：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这条直线与线段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的关系</a:t>
            </a: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1814195" y="3282315"/>
            <a:ext cx="61194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这条直线是线段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的中垂线</a:t>
            </a:r>
          </a:p>
        </p:txBody>
      </p:sp>
      <p:grpSp>
        <p:nvGrpSpPr>
          <p:cNvPr id="12" name="组合 11"/>
          <p:cNvGrpSpPr/>
          <p:nvPr>
            <p:custDataLst>
              <p:tags r:id="rId5"/>
            </p:custDataLst>
          </p:nvPr>
        </p:nvGrpSpPr>
        <p:grpSpPr>
          <a:xfrm>
            <a:off x="8323580" y="989965"/>
            <a:ext cx="3629660" cy="3143250"/>
            <a:chOff x="1345" y="3340"/>
            <a:chExt cx="5716" cy="4950"/>
          </a:xfrm>
        </p:grpSpPr>
        <p:grpSp>
          <p:nvGrpSpPr>
            <p:cNvPr id="4" name="组合 3"/>
            <p:cNvGrpSpPr/>
            <p:nvPr>
              <p:custDataLst>
                <p:tags r:id="rId8"/>
              </p:custDataLst>
            </p:nvPr>
          </p:nvGrpSpPr>
          <p:grpSpPr>
            <a:xfrm>
              <a:off x="1345" y="4162"/>
              <a:ext cx="5716" cy="4128"/>
              <a:chOff x="2008" y="4909"/>
              <a:chExt cx="5716" cy="4128"/>
            </a:xfrm>
          </p:grpSpPr>
          <p:pic>
            <p:nvPicPr>
              <p:cNvPr id="2" name="图片 1"/>
              <p:cNvPicPr>
                <a:picLocks noChangeAspect="1"/>
              </p:cNvPicPr>
              <p:nvPr>
                <p:custDataLst>
                  <p:tags r:id="rId10"/>
                </p:custDataLst>
              </p:nvPr>
            </p:nvPicPr>
            <p:blipFill>
              <a:blip r:embed="rId14" cstate="email"/>
              <a:stretch>
                <a:fillRect/>
              </a:stretch>
            </p:blipFill>
            <p:spPr>
              <a:xfrm>
                <a:off x="3075" y="4909"/>
                <a:ext cx="3708" cy="4128"/>
              </a:xfrm>
              <a:prstGeom prst="rect">
                <a:avLst/>
              </a:prstGeom>
            </p:spPr>
          </p:pic>
          <p:sp>
            <p:nvSpPr>
              <p:cNvPr id="8" name="文本框 7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2008" y="7083"/>
                <a:ext cx="941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>
                    <a:latin typeface="微软雅黑" panose="020B0503020204020204" charset="-122"/>
                    <a:ea typeface="微软雅黑" panose="020B0503020204020204" charset="-122"/>
                  </a:rPr>
                  <a:t>A</a:t>
                </a:r>
              </a:p>
            </p:txBody>
          </p:sp>
          <p:sp>
            <p:nvSpPr>
              <p:cNvPr id="9" name="文本框 8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6783" y="6921"/>
                <a:ext cx="941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>
                    <a:latin typeface="微软雅黑" panose="020B0503020204020204" charset="-122"/>
                    <a:ea typeface="微软雅黑" panose="020B0503020204020204" charset="-122"/>
                  </a:rPr>
                  <a:t>B</a:t>
                </a:r>
              </a:p>
            </p:txBody>
          </p:sp>
        </p:grpSp>
        <p:sp>
          <p:nvSpPr>
            <p:cNvPr id="6" name="文本框 5"/>
            <p:cNvSpPr txBox="1"/>
            <p:nvPr>
              <p:custDataLst>
                <p:tags r:id="rId9"/>
              </p:custDataLst>
            </p:nvPr>
          </p:nvSpPr>
          <p:spPr>
            <a:xfrm>
              <a:off x="3795" y="3340"/>
              <a:ext cx="94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P</a:t>
              </a:r>
            </a:p>
          </p:txBody>
        </p:sp>
      </p:grpSp>
      <p:sp>
        <p:nvSpPr>
          <p:cNvPr id="13" name="文本框 12"/>
          <p:cNvSpPr txBox="1"/>
          <p:nvPr>
            <p:custDataLst>
              <p:tags r:id="rId6"/>
            </p:custDataLst>
          </p:nvPr>
        </p:nvSpPr>
        <p:spPr>
          <a:xfrm>
            <a:off x="657225" y="4234815"/>
            <a:ext cx="9705340" cy="67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54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思考：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PA=PB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时，点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一定在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的中垂线上吗？</a:t>
            </a:r>
          </a:p>
        </p:txBody>
      </p:sp>
      <p:sp>
        <p:nvSpPr>
          <p:cNvPr id="14" name="七角星 13"/>
          <p:cNvSpPr/>
          <p:nvPr>
            <p:custDataLst>
              <p:tags r:id="rId7"/>
            </p:custDataLst>
          </p:nvPr>
        </p:nvSpPr>
        <p:spPr>
          <a:xfrm>
            <a:off x="8323580" y="5009515"/>
            <a:ext cx="2851785" cy="148399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折一折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19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919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2"/>
      <p:bldP spid="10" grpId="4"/>
      <p:bldP spid="11" grpId="6"/>
      <p:bldP spid="13" grpId="8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>
            <p:custDataLst>
              <p:tags r:id="rId1"/>
            </p:custDataLst>
          </p:nvPr>
        </p:nvGrpSpPr>
        <p:grpSpPr>
          <a:xfrm>
            <a:off x="163195" y="102235"/>
            <a:ext cx="2247900" cy="583565"/>
            <a:chOff x="752" y="350"/>
            <a:chExt cx="3540" cy="919"/>
          </a:xfrm>
        </p:grpSpPr>
        <p:sp>
          <p:nvSpPr>
            <p:cNvPr id="3" name="文本框 3">
              <a:hlinkClick r:id="" action="ppaction://noaction"/>
            </p:cNvPr>
            <p:cNvSpPr txBox="1"/>
            <p:nvPr>
              <p:custDataLst>
                <p:tags r:id="rId14"/>
              </p:custDataLst>
            </p:nvPr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4" name="组合 3"/>
            <p:cNvGrpSpPr/>
            <p:nvPr>
              <p:custDataLst>
                <p:tags r:id="rId15"/>
              </p:custDataLst>
            </p:nvPr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5" name="箭头: V 形 6"/>
              <p:cNvSpPr/>
              <p:nvPr>
                <p:custDataLst>
                  <p:tags r:id="rId16"/>
                </p:custDataLst>
              </p:nvPr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6" name="箭头: V 形 7"/>
              <p:cNvSpPr/>
              <p:nvPr>
                <p:custDataLst>
                  <p:tags r:id="rId17"/>
                </p:custDataLst>
              </p:nvPr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7" name="箭头: V 形 8"/>
              <p:cNvSpPr/>
              <p:nvPr>
                <p:custDataLst>
                  <p:tags r:id="rId18"/>
                </p:custDataLst>
              </p:nvPr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pSp>
        <p:nvGrpSpPr>
          <p:cNvPr id="34" name="组合 33"/>
          <p:cNvGrpSpPr/>
          <p:nvPr>
            <p:custDataLst>
              <p:tags r:id="rId2"/>
            </p:custDataLst>
          </p:nvPr>
        </p:nvGrpSpPr>
        <p:grpSpPr>
          <a:xfrm>
            <a:off x="285115" y="857885"/>
            <a:ext cx="9166225" cy="777875"/>
            <a:chOff x="1214" y="1427"/>
            <a:chExt cx="14435" cy="1225"/>
          </a:xfrm>
        </p:grpSpPr>
        <p:sp>
          <p:nvSpPr>
            <p:cNvPr id="35" name="圆角矩形 31"/>
            <p:cNvSpPr/>
            <p:nvPr>
              <p:custDataLst>
                <p:tags r:id="rId11"/>
              </p:custDataLst>
            </p:nvPr>
          </p:nvSpPr>
          <p:spPr>
            <a:xfrm>
              <a:off x="1214" y="1628"/>
              <a:ext cx="2445" cy="930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</a:rPr>
                <a:t>知识点</a:t>
              </a:r>
            </a:p>
          </p:txBody>
        </p:sp>
        <p:sp>
          <p:nvSpPr>
            <p:cNvPr id="29703" name="文本框 28"/>
            <p:cNvSpPr txBox="1"/>
            <p:nvPr>
              <p:custDataLst>
                <p:tags r:id="rId12"/>
              </p:custDataLst>
            </p:nvPr>
          </p:nvSpPr>
          <p:spPr>
            <a:xfrm>
              <a:off x="4593" y="1628"/>
              <a:ext cx="11056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线段垂直平分线性质定理的逆定理</a:t>
              </a:r>
            </a:p>
          </p:txBody>
        </p:sp>
        <p:sp>
          <p:nvSpPr>
            <p:cNvPr id="29701" name="AutoShape 11"/>
            <p:cNvSpPr/>
            <p:nvPr>
              <p:custDataLst>
                <p:tags r:id="rId13"/>
              </p:custDataLst>
            </p:nvPr>
          </p:nvSpPr>
          <p:spPr>
            <a:xfrm>
              <a:off x="3544" y="1427"/>
              <a:ext cx="1225" cy="1225"/>
            </a:xfrm>
            <a:prstGeom prst="diamond">
              <a:avLst/>
            </a:prstGeom>
            <a:solidFill>
              <a:srgbClr val="FF6600"/>
            </a:solidFill>
            <a:ln w="381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sy="50000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ko-KR" sz="2800" b="1">
                  <a:solidFill>
                    <a:srgbClr val="FFFFFF"/>
                  </a:solidFill>
                  <a:latin typeface="Calibri" panose="020F0502020204030204"/>
                  <a:ea typeface="Gulim" panose="020B0600000101010101" pitchFamily="34" charset="-127"/>
                </a:rPr>
                <a:t>1</a:t>
              </a:r>
            </a:p>
          </p:txBody>
        </p:sp>
      </p:grpSp>
      <p:grpSp>
        <p:nvGrpSpPr>
          <p:cNvPr id="31752" name="组合 9"/>
          <p:cNvGrpSpPr/>
          <p:nvPr>
            <p:custDataLst>
              <p:tags r:id="rId3"/>
            </p:custDataLst>
          </p:nvPr>
        </p:nvGrpSpPr>
        <p:grpSpPr>
          <a:xfrm>
            <a:off x="6888712" y="2596410"/>
            <a:ext cx="4867424" cy="1873132"/>
            <a:chOff x="4788024" y="2996952"/>
            <a:chExt cx="3650028" cy="1872652"/>
          </a:xfrm>
        </p:grpSpPr>
        <p:sp>
          <p:nvSpPr>
            <p:cNvPr id="31753" name="任意多边形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181600" y="3425371"/>
              <a:ext cx="2975429" cy="1175658"/>
            </a:xfrm>
            <a:custGeom>
              <a:avLst/>
              <a:gdLst>
                <a:gd name="T0" fmla="*/ 1480457 w 2975429"/>
                <a:gd name="T1" fmla="*/ 0 h 1175658"/>
                <a:gd name="T2" fmla="*/ 0 w 2975429"/>
                <a:gd name="T3" fmla="*/ 1175658 h 1175658"/>
                <a:gd name="T4" fmla="*/ 2975429 w 2975429"/>
                <a:gd name="T5" fmla="*/ 1175658 h 1175658"/>
                <a:gd name="T6" fmla="*/ 1480457 w 2975429"/>
                <a:gd name="T7" fmla="*/ 0 h 1175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75429" h="1175658">
                  <a:moveTo>
                    <a:pt x="1480457" y="0"/>
                  </a:moveTo>
                  <a:lnTo>
                    <a:pt x="0" y="1175658"/>
                  </a:lnTo>
                  <a:lnTo>
                    <a:pt x="2975429" y="1175658"/>
                  </a:lnTo>
                  <a:lnTo>
                    <a:pt x="1480457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1754" name="TextBox 11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660232" y="2996952"/>
              <a:ext cx="279122" cy="461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 i="1">
                  <a:latin typeface="Times New Roman" panose="02020603050405020304" pitchFamily="18" charset="0"/>
                </a:rPr>
                <a:t>P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55" name="TextBox 12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788024" y="4407495"/>
              <a:ext cx="292344" cy="461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56" name="TextBox 1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145708" y="4408057"/>
              <a:ext cx="292344" cy="461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4932680"/>
            <a:ext cx="8368665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已知：如图，点</a:t>
            </a:r>
            <a:r>
              <a:rPr lang="en-US" altLang="zh-CN" sz="2800" dirty="0">
                <a:solidFill>
                  <a:srgbClr val="1D41D5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lang="zh-CN" altLang="en-US" sz="2800" dirty="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是线段</a:t>
            </a:r>
            <a:r>
              <a:rPr lang="en-US" altLang="zh-CN" sz="2800" dirty="0">
                <a:solidFill>
                  <a:srgbClr val="1D41D5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 dirty="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外一点，且</a:t>
            </a:r>
            <a:r>
              <a:rPr lang="en-US" altLang="zh-CN" sz="2800" dirty="0">
                <a:solidFill>
                  <a:srgbClr val="1D41D5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PA =PB</a:t>
            </a:r>
            <a:r>
              <a:rPr lang="zh-CN" altLang="en-US" sz="2800" dirty="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求证：点</a:t>
            </a:r>
            <a:r>
              <a:rPr lang="en-US" altLang="zh-CN" sz="2800" dirty="0">
                <a:solidFill>
                  <a:srgbClr val="1D41D5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lang="en-US" altLang="zh-CN" sz="2800" dirty="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dirty="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在线段</a:t>
            </a:r>
            <a:r>
              <a:rPr lang="en-US" altLang="zh-CN" sz="2800" dirty="0">
                <a:solidFill>
                  <a:srgbClr val="1D41D5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en-US" altLang="zh-CN" sz="2800" dirty="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dirty="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的垂直平分线上．</a:t>
            </a: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318770" y="1780540"/>
            <a:ext cx="1821815" cy="52197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一起探究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5115" y="2447290"/>
            <a:ext cx="836866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线段垂直平分线性质定理的逆命题是什么？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结合图形写出这个逆命题的已知和求证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猜想这个逆命题的真假，并试着说明理由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小组合作完成猜想的证明．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255270" y="412750"/>
            <a:ext cx="8191500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 b="1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证明：</a:t>
            </a:r>
            <a:r>
              <a:rPr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设线段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的中点为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,连接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PO</a:t>
            </a:r>
            <a:r>
              <a:rPr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并延长.</a:t>
            </a:r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1485900" y="1179195"/>
            <a:ext cx="415480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POA</a:t>
            </a:r>
            <a:r>
              <a:rPr lang="zh-CN" alt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宋体" panose="02010600030101010101" pitchFamily="2" charset="-122"/>
              </a:rPr>
              <a:t>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POB</a:t>
            </a:r>
            <a:r>
              <a:rPr lang="zh-CN" alt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  <a:r>
              <a:rPr 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endParaRPr lang="en-US" altLang="en-US" sz="2800" smtClean="0">
              <a:solidFill>
                <a:srgbClr val="FF0000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832610" y="1730375"/>
          <a:ext cx="1615440" cy="1530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6" imgW="749300" imgH="711200" progId="Equation.DSMT4">
                  <p:embed/>
                </p:oleObj>
              </mc:Choice>
              <mc:Fallback>
                <p:oleObj name="Equation" r:id="rId16" imgW="749300" imgH="711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832610" y="1730375"/>
                        <a:ext cx="1615440" cy="1530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>
            <p:custDataLst>
              <p:tags r:id="rId5"/>
            </p:custDataLst>
          </p:nvPr>
        </p:nvSpPr>
        <p:spPr>
          <a:xfrm>
            <a:off x="1621790" y="3226435"/>
            <a:ext cx="4154805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∴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宋体" panose="02010600030101010101" pitchFamily="2" charset="-122"/>
              </a:rPr>
              <a:t>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POA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≌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  <a:sym typeface="宋体" panose="02010600030101010101" pitchFamily="2" charset="-122"/>
              </a:rPr>
              <a:t>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POB(SSS)，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∴∠POA=∠POB，</a:t>
            </a:r>
          </a:p>
        </p:txBody>
      </p:sp>
      <p:sp>
        <p:nvSpPr>
          <p:cNvPr id="12" name="矩形 11"/>
          <p:cNvSpPr/>
          <p:nvPr>
            <p:custDataLst>
              <p:tags r:id="rId6"/>
            </p:custDataLst>
          </p:nvPr>
        </p:nvSpPr>
        <p:spPr>
          <a:xfrm>
            <a:off x="1485900" y="4404995"/>
            <a:ext cx="6960870" cy="233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∠POA+∠POB=180°，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∴2∠POA=180°,∠POA=90°.</a:t>
            </a:r>
            <a:endParaRPr lang="zh-CN" altLang="en-US" sz="2800" smtClean="0">
              <a:solidFill>
                <a:srgbClr val="FF0000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zh-CN" alt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直线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PO</a:t>
            </a:r>
            <a:r>
              <a:rPr lang="zh-CN" alt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是线段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的垂直平分线，</a:t>
            </a:r>
          </a:p>
          <a:p>
            <a:pPr>
              <a:lnSpc>
                <a:spcPct val="130000"/>
              </a:lnSpc>
            </a:pPr>
            <a:r>
              <a:rPr 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zh-CN" alt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lang="zh-CN" alt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在线段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的垂直平分线上</a:t>
            </a:r>
            <a:r>
              <a:rPr 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en-US" altLang="en-US" sz="2800" smtClean="0">
              <a:solidFill>
                <a:srgbClr val="FF0000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11271" name="直接连接符 7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9319260" y="1179195"/>
            <a:ext cx="15240" cy="227838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4" name="组合 7"/>
          <p:cNvGrpSpPr/>
          <p:nvPr>
            <p:custDataLst>
              <p:tags r:id="rId8"/>
            </p:custDataLst>
          </p:nvPr>
        </p:nvGrpSpPr>
        <p:grpSpPr>
          <a:xfrm>
            <a:off x="6807412" y="1149986"/>
            <a:ext cx="4883141" cy="1932613"/>
            <a:chOff x="7540" y="4720"/>
            <a:chExt cx="5767" cy="3044"/>
          </a:xfrm>
        </p:grpSpPr>
        <p:sp>
          <p:nvSpPr>
            <p:cNvPr id="16" name="任意多边形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8160" y="5395"/>
              <a:ext cx="4686" cy="1851"/>
            </a:xfrm>
            <a:custGeom>
              <a:avLst/>
              <a:gdLst>
                <a:gd name="T0" fmla="*/ 1480457 w 2975429"/>
                <a:gd name="T1" fmla="*/ 0 h 1175658"/>
                <a:gd name="T2" fmla="*/ 0 w 2975429"/>
                <a:gd name="T3" fmla="*/ 1175658 h 1175658"/>
                <a:gd name="T4" fmla="*/ 2975429 w 2975429"/>
                <a:gd name="T5" fmla="*/ 1175658 h 1175658"/>
                <a:gd name="T6" fmla="*/ 1480457 w 2975429"/>
                <a:gd name="T7" fmla="*/ 0 h 1175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75429" h="1175658">
                  <a:moveTo>
                    <a:pt x="1480457" y="0"/>
                  </a:moveTo>
                  <a:lnTo>
                    <a:pt x="0" y="1175658"/>
                  </a:lnTo>
                  <a:lnTo>
                    <a:pt x="2975429" y="1175658"/>
                  </a:lnTo>
                  <a:lnTo>
                    <a:pt x="1480457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2" name="TextBox 4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0489" y="4720"/>
              <a:ext cx="473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P</a:t>
              </a:r>
              <a:endParaRPr lang="en-US" altLang="zh-CN" sz="280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540" y="6941"/>
              <a:ext cx="511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A</a:t>
              </a:r>
              <a:endParaRPr lang="en-US" altLang="zh-CN" sz="280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6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2828" y="6942"/>
              <a:ext cx="479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B</a:t>
              </a:r>
              <a:endParaRPr lang="en-US" altLang="zh-CN" sz="280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1272" name="Text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313968" y="2704148"/>
            <a:ext cx="39116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5" name="圆角矩形标注 24"/>
          <p:cNvSpPr/>
          <p:nvPr>
            <p:custDataLst>
              <p:tags r:id="rId10"/>
            </p:custDataLst>
          </p:nvPr>
        </p:nvSpPr>
        <p:spPr>
          <a:xfrm>
            <a:off x="9304655" y="3638550"/>
            <a:ext cx="2422525" cy="1087755"/>
          </a:xfrm>
          <a:prstGeom prst="wedgeRoundRectCallout">
            <a:avLst>
              <a:gd name="adj1" fmla="val -46304"/>
              <a:gd name="adj2" fmla="val -71132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EA5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ts val="4060"/>
              </a:lnSpc>
            </a:pPr>
            <a:r>
              <a:rPr lang="zh-CN" altLang="en-US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pitchFamily="2" charset="-122"/>
                <a:ea typeface="黑体" panose="02010609060101010101" pitchFamily="2" charset="-122"/>
              </a:rPr>
              <a:t>还可以怎么做辅助线？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1272" grpId="0"/>
      <p:bldP spid="25" grpId="6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935" y="374650"/>
            <a:ext cx="9163685" cy="3322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证明：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作∠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AP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的角平分线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PO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交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PO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于点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kumimoji="0" lang="zh-CN" altLang="en-US" sz="280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kumimoji="0" lang="zh-CN" altLang="en-US" sz="2800" u="none" strike="noStrike" kern="1200" cap="none" spc="0" normalizeH="0" baseline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△</a:t>
            </a:r>
            <a:r>
              <a:rPr kumimoji="0" lang="en-US" altLang="zh-CN" sz="2800" u="none" strike="noStrike" kern="1200" cap="none" spc="0" normalizeH="0" baseline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POA 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kumimoji="0" lang="zh-CN" altLang="en-US" sz="2800" u="none" strike="noStrike" kern="1200" cap="none" spc="0" normalizeH="0" baseline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△</a:t>
            </a:r>
            <a:r>
              <a:rPr kumimoji="0" lang="en-US" altLang="zh-CN" sz="2800" u="none" strike="noStrike" kern="1200" cap="none" spc="0" normalizeH="0" baseline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POB</a:t>
            </a:r>
            <a:r>
              <a:rPr kumimoji="0" 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kumimoji="0" lang="en-US" altLang="zh-CN" sz="2800" u="none" strike="noStrike" kern="1200" cap="none" spc="0" normalizeH="0" baseline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PA=PB，∠APO =∠BPO，    PO =PO，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∴  </a:t>
            </a:r>
            <a:r>
              <a:rPr kumimoji="0" lang="zh-CN" altLang="en-US" sz="2800" u="none" strike="noStrike" kern="1200" cap="none" spc="0" normalizeH="0" baseline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△</a:t>
            </a:r>
            <a:r>
              <a:rPr kumimoji="0" lang="en-US" altLang="zh-CN" sz="2800" u="none" strike="noStrike" kern="1200" cap="none" spc="0" normalizeH="0" baseline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POA </a:t>
            </a:r>
            <a:r>
              <a:rPr kumimoji="0" lang="zh-CN" altLang="en-US" sz="2800" u="none" strike="noStrike" kern="1200" cap="none" spc="0" normalizeH="0" baseline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≌△</a:t>
            </a:r>
            <a:r>
              <a:rPr kumimoji="0" lang="en-US" altLang="zh-CN" sz="2800" u="none" strike="noStrike" kern="1200" cap="none" spc="0" normalizeH="0" baseline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POB（SAS）．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∴  ∠POA=∠POB</a:t>
            </a:r>
          </a:p>
        </p:txBody>
      </p:sp>
      <p:grpSp>
        <p:nvGrpSpPr>
          <p:cNvPr id="7170" name="组合 2"/>
          <p:cNvGrpSpPr/>
          <p:nvPr>
            <p:custDataLst>
              <p:tags r:id="rId2"/>
            </p:custDataLst>
          </p:nvPr>
        </p:nvGrpSpPr>
        <p:grpSpPr>
          <a:xfrm>
            <a:off x="7416800" y="2188845"/>
            <a:ext cx="3744260" cy="2044068"/>
            <a:chOff x="4788024" y="2996952"/>
            <a:chExt cx="3743707" cy="2044168"/>
          </a:xfrm>
        </p:grpSpPr>
        <p:sp>
          <p:nvSpPr>
            <p:cNvPr id="7171" name="任意多边形 3"/>
            <p:cNvSpPr/>
            <p:nvPr>
              <p:custDataLst>
                <p:tags r:id="rId4"/>
              </p:custDataLst>
            </p:nvPr>
          </p:nvSpPr>
          <p:spPr>
            <a:xfrm>
              <a:off x="5181600" y="3425371"/>
              <a:ext cx="2975429" cy="1175658"/>
            </a:xfrm>
            <a:custGeom>
              <a:avLst/>
              <a:gdLst/>
              <a:ahLst/>
              <a:cxnLst>
                <a:cxn ang="0">
                  <a:pos x="1480463" y="0"/>
                </a:cxn>
                <a:cxn ang="0">
                  <a:pos x="0" y="1175658"/>
                </a:cxn>
                <a:cxn ang="0">
                  <a:pos x="2975429" y="1175658"/>
                </a:cxn>
                <a:cxn ang="0">
                  <a:pos x="1480463" y="0"/>
                </a:cxn>
              </a:cxnLst>
              <a:rect l="0" t="0" r="0" b="0"/>
              <a:pathLst>
                <a:path w="2975429" h="1175658">
                  <a:moveTo>
                    <a:pt x="1480457" y="0"/>
                  </a:moveTo>
                  <a:lnTo>
                    <a:pt x="0" y="1175658"/>
                  </a:lnTo>
                  <a:lnTo>
                    <a:pt x="2975429" y="1175658"/>
                  </a:lnTo>
                  <a:lnTo>
                    <a:pt x="1480457" y="0"/>
                  </a:lnTo>
                  <a:close/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2" name="TextBox 4"/>
            <p:cNvSpPr txBox="1"/>
            <p:nvPr>
              <p:custDataLst>
                <p:tags r:id="rId5"/>
              </p:custDataLst>
            </p:nvPr>
          </p:nvSpPr>
          <p:spPr>
            <a:xfrm>
              <a:off x="6660232" y="2996952"/>
              <a:ext cx="368880" cy="46039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73" name="TextBox 5"/>
            <p:cNvSpPr txBox="1"/>
            <p:nvPr>
              <p:custDataLst>
                <p:tags r:id="rId6"/>
              </p:custDataLst>
            </p:nvPr>
          </p:nvSpPr>
          <p:spPr>
            <a:xfrm>
              <a:off x="4788024" y="4407495"/>
              <a:ext cx="386023" cy="46039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74" name="TextBox 6"/>
            <p:cNvSpPr txBox="1"/>
            <p:nvPr>
              <p:custDataLst>
                <p:tags r:id="rId7"/>
              </p:custDataLst>
            </p:nvPr>
          </p:nvSpPr>
          <p:spPr>
            <a:xfrm>
              <a:off x="8145708" y="4408057"/>
              <a:ext cx="386023" cy="46039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7175" name="直接连接符 7"/>
            <p:cNvCxnSpPr/>
            <p:nvPr>
              <p:custDataLst>
                <p:tags r:id="rId8"/>
              </p:custDataLst>
            </p:nvPr>
          </p:nvCxnSpPr>
          <p:spPr>
            <a:xfrm flipH="1">
              <a:off x="6660232" y="3429000"/>
              <a:ext cx="0" cy="1152128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</p:spPr>
        </p:cxnSp>
        <p:sp>
          <p:nvSpPr>
            <p:cNvPr id="7176" name="TextBox 8"/>
            <p:cNvSpPr txBox="1"/>
            <p:nvPr>
              <p:custDataLst>
                <p:tags r:id="rId9"/>
              </p:custDataLst>
            </p:nvPr>
          </p:nvSpPr>
          <p:spPr>
            <a:xfrm>
              <a:off x="6476109" y="4580722"/>
              <a:ext cx="403165" cy="46039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2" name="矩形 11"/>
          <p:cNvSpPr/>
          <p:nvPr>
            <p:custDataLst>
              <p:tags r:id="rId3"/>
            </p:custDataLst>
          </p:nvPr>
        </p:nvSpPr>
        <p:spPr>
          <a:xfrm>
            <a:off x="601345" y="3697605"/>
            <a:ext cx="5701030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∠POA+∠POB=180°，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∴2∠POA=180°,∠POA=90°.</a:t>
            </a:r>
            <a:endParaRPr lang="zh-CN" altLang="en-US" sz="2800" smtClean="0">
              <a:solidFill>
                <a:srgbClr val="FF0000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zh-CN" alt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直线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PO</a:t>
            </a:r>
            <a:r>
              <a:rPr lang="zh-CN" alt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是线段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的垂直平分线，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zh-CN" alt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lang="zh-CN" alt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在线段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的垂直平分线上</a:t>
            </a:r>
            <a:r>
              <a:rPr lang="en-US" sz="2800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en-US" altLang="en-US" sz="2800" smtClean="0">
              <a:solidFill>
                <a:srgbClr val="FF0000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2514" y="582127"/>
            <a:ext cx="11303000" cy="526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证明：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的垂线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PO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垂足为点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POA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=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POB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=90°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Rt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微软雅黑" panose="020B0503020204020204" charset="-122"/>
              </a:rPr>
              <a:t>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P0A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Rt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微软雅黑" panose="020B0503020204020204" charset="-122"/>
              </a:rPr>
              <a:t>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P0B</a:t>
            </a:r>
            <a:r>
              <a:rPr lang="en-US" altLang="zh-CN" sz="280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PA =PB，PO=PO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Rt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微软雅黑" panose="020B0503020204020204" charset="-122"/>
              </a:rPr>
              <a:t>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POA 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微软雅黑" panose="020B0503020204020204" charset="-122"/>
              </a:rPr>
              <a:t>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Rt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微软雅黑" panose="020B0503020204020204" charset="-122"/>
              </a:rPr>
              <a:t>△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POB（HL）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AO=BO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又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PO⊥AB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∴点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在线段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的垂直平分线上．</a:t>
            </a:r>
          </a:p>
        </p:txBody>
      </p:sp>
      <p:cxnSp>
        <p:nvCxnSpPr>
          <p:cNvPr id="11271" name="直接连接符 7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flipH="1">
            <a:off x="9313968" y="2049146"/>
            <a:ext cx="0" cy="1152525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组合 7"/>
          <p:cNvGrpSpPr/>
          <p:nvPr>
            <p:custDataLst>
              <p:tags r:id="rId3"/>
            </p:custDataLst>
          </p:nvPr>
        </p:nvGrpSpPr>
        <p:grpSpPr>
          <a:xfrm>
            <a:off x="6816302" y="1617346"/>
            <a:ext cx="4883141" cy="1932613"/>
            <a:chOff x="7540" y="4720"/>
            <a:chExt cx="5767" cy="3044"/>
          </a:xfrm>
        </p:grpSpPr>
        <p:sp>
          <p:nvSpPr>
            <p:cNvPr id="6" name="任意多边形 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160" y="5395"/>
              <a:ext cx="4686" cy="1851"/>
            </a:xfrm>
            <a:custGeom>
              <a:avLst/>
              <a:gdLst>
                <a:gd name="T0" fmla="*/ 1480457 w 2975429"/>
                <a:gd name="T1" fmla="*/ 0 h 1175658"/>
                <a:gd name="T2" fmla="*/ 0 w 2975429"/>
                <a:gd name="T3" fmla="*/ 1175658 h 1175658"/>
                <a:gd name="T4" fmla="*/ 2975429 w 2975429"/>
                <a:gd name="T5" fmla="*/ 1175658 h 1175658"/>
                <a:gd name="T6" fmla="*/ 1480457 w 2975429"/>
                <a:gd name="T7" fmla="*/ 0 h 1175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75429" h="1175658">
                  <a:moveTo>
                    <a:pt x="1480457" y="0"/>
                  </a:moveTo>
                  <a:lnTo>
                    <a:pt x="0" y="1175658"/>
                  </a:lnTo>
                  <a:lnTo>
                    <a:pt x="2975429" y="1175658"/>
                  </a:lnTo>
                  <a:lnTo>
                    <a:pt x="1480457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28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" name="TextBox 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0489" y="4720"/>
              <a:ext cx="473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P</a:t>
              </a:r>
              <a:endParaRPr lang="en-US" altLang="zh-CN" sz="280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8" name="TextBox 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540" y="6941"/>
              <a:ext cx="511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A</a:t>
              </a:r>
              <a:endParaRPr lang="en-US" altLang="zh-CN" sz="280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TextBox 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2828" y="6942"/>
              <a:ext cx="479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</a:rPr>
                <a:t>B</a:t>
              </a:r>
              <a:endParaRPr lang="en-US" altLang="zh-CN" sz="280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1272" name="Text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313968" y="3171508"/>
            <a:ext cx="47244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O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pSp>
        <p:nvGrpSpPr>
          <p:cNvPr id="10" name="组合 5"/>
          <p:cNvGrpSpPr/>
          <p:nvPr>
            <p:custDataLst>
              <p:tags r:id="rId5"/>
            </p:custDataLst>
          </p:nvPr>
        </p:nvGrpSpPr>
        <p:grpSpPr>
          <a:xfrm>
            <a:off x="9313969" y="3025459"/>
            <a:ext cx="218017" cy="187325"/>
            <a:chOff x="3305" y="8801"/>
            <a:chExt cx="494" cy="680"/>
          </a:xfrm>
        </p:grpSpPr>
        <p:cxnSp>
          <p:nvCxnSpPr>
            <p:cNvPr id="32778" name="直接连接符 3"/>
            <p:cNvCxnSpPr>
              <a:cxnSpLocks noChangeShapeType="1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305" y="8801"/>
              <a:ext cx="494" cy="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79" name="直接连接符 4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>
              <a:off x="3795" y="8807"/>
              <a:ext cx="4" cy="6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" name="圆角矩形标注 10"/>
          <p:cNvSpPr/>
          <p:nvPr>
            <p:custDataLst>
              <p:tags r:id="rId6"/>
            </p:custDataLst>
          </p:nvPr>
        </p:nvSpPr>
        <p:spPr>
          <a:xfrm>
            <a:off x="8211820" y="4100830"/>
            <a:ext cx="2422525" cy="1087755"/>
          </a:xfrm>
          <a:prstGeom prst="wedgeRoundRectCallout">
            <a:avLst>
              <a:gd name="adj1" fmla="val -107352"/>
              <a:gd name="adj2" fmla="val -44804"/>
              <a:gd name="adj3" fmla="val 16667"/>
            </a:avLst>
          </a:prstGeom>
          <a:solidFill>
            <a:srgbClr val="FFFF00"/>
          </a:solidFill>
          <a:ln>
            <a:solidFill>
              <a:srgbClr val="EA5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ts val="4060"/>
              </a:lnSpc>
            </a:pPr>
            <a:r>
              <a:rPr lang="zh-CN" altLang="en-US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pitchFamily="2" charset="-122"/>
                <a:ea typeface="黑体" panose="02010609060101010101" pitchFamily="2" charset="-122"/>
              </a:rPr>
              <a:t>这个方法下一章将要学</a:t>
            </a:r>
            <a:r>
              <a:rPr lang="en-US" altLang="zh-CN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" grpId="6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/>
          <p:nvPr>
            <p:custDataLst>
              <p:tags r:id="rId1"/>
            </p:custDataLst>
          </p:nvPr>
        </p:nvSpPr>
        <p:spPr>
          <a:xfrm>
            <a:off x="715010" y="1735455"/>
            <a:ext cx="1055941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到一条线段两端距离相等的点，在这条线段的垂直平分线上．</a:t>
            </a:r>
          </a:p>
        </p:txBody>
      </p:sp>
      <p:sp>
        <p:nvSpPr>
          <p:cNvPr id="5" name="Rectangle 12"/>
          <p:cNvSpPr/>
          <p:nvPr>
            <p:custDataLst>
              <p:tags r:id="rId2"/>
            </p:custDataLst>
          </p:nvPr>
        </p:nvSpPr>
        <p:spPr>
          <a:xfrm>
            <a:off x="815975" y="2600325"/>
            <a:ext cx="5790565" cy="181483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 indent="0" eaLnBrk="1" fontAlgn="base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几何语言：如图，</a:t>
            </a:r>
            <a:endParaRPr lang="zh-CN" altLang="en-US" sz="2800" strike="noStrike" noProof="1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fontAlgn="base" hangingPunct="1">
              <a:lnSpc>
                <a:spcPct val="150000"/>
              </a:lnSpc>
            </a:pPr>
            <a:r>
              <a:rPr lang="en-US" altLang="zh-CN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</a:t>
            </a:r>
            <a:r>
              <a:rPr lang="en-US" altLang="zh-CN" sz="2800" strike="noStrike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PA =PB</a:t>
            </a:r>
            <a:r>
              <a:rPr lang="zh-CN" altLang="en-US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endParaRPr lang="en-US" altLang="zh-CN" sz="2800" strike="noStrike" noProof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eaLnBrk="1" fontAlgn="base" hangingPunct="1">
              <a:lnSpc>
                <a:spcPct val="150000"/>
              </a:lnSpc>
            </a:pPr>
            <a:r>
              <a:rPr lang="zh-CN" altLang="en-US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∴点</a:t>
            </a:r>
            <a:r>
              <a:rPr lang="en-US" altLang="zh-CN" sz="2800" strike="noStrike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lang="en-US" altLang="zh-CN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800" strike="noStrike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en-US" altLang="zh-CN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strike="noStrike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的垂直平分线上．</a:t>
            </a:r>
          </a:p>
        </p:txBody>
      </p:sp>
      <p:grpSp>
        <p:nvGrpSpPr>
          <p:cNvPr id="8197" name="组合 5"/>
          <p:cNvGrpSpPr/>
          <p:nvPr>
            <p:custDataLst>
              <p:tags r:id="rId3"/>
            </p:custDataLst>
          </p:nvPr>
        </p:nvGrpSpPr>
        <p:grpSpPr>
          <a:xfrm>
            <a:off x="6983095" y="2491105"/>
            <a:ext cx="3744260" cy="1871842"/>
            <a:chOff x="4788024" y="2996952"/>
            <a:chExt cx="3743707" cy="1871362"/>
          </a:xfrm>
        </p:grpSpPr>
        <p:sp>
          <p:nvSpPr>
            <p:cNvPr id="8198" name="任意多边形 6"/>
            <p:cNvSpPr/>
            <p:nvPr>
              <p:custDataLst>
                <p:tags r:id="rId7"/>
              </p:custDataLst>
            </p:nvPr>
          </p:nvSpPr>
          <p:spPr>
            <a:xfrm>
              <a:off x="5181600" y="3425371"/>
              <a:ext cx="2975429" cy="1175658"/>
            </a:xfrm>
            <a:custGeom>
              <a:avLst/>
              <a:gdLst/>
              <a:ahLst/>
              <a:cxnLst>
                <a:cxn ang="0">
                  <a:pos x="1480463" y="0"/>
                </a:cxn>
                <a:cxn ang="0">
                  <a:pos x="0" y="1175658"/>
                </a:cxn>
                <a:cxn ang="0">
                  <a:pos x="2975429" y="1175658"/>
                </a:cxn>
                <a:cxn ang="0">
                  <a:pos x="1480463" y="0"/>
                </a:cxn>
              </a:cxnLst>
              <a:rect l="0" t="0" r="0" b="0"/>
              <a:pathLst>
                <a:path w="2975429" h="1175658">
                  <a:moveTo>
                    <a:pt x="1480457" y="0"/>
                  </a:moveTo>
                  <a:lnTo>
                    <a:pt x="0" y="1175658"/>
                  </a:lnTo>
                  <a:lnTo>
                    <a:pt x="2975429" y="1175658"/>
                  </a:lnTo>
                  <a:lnTo>
                    <a:pt x="1480457" y="0"/>
                  </a:lnTo>
                  <a:close/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9" name="TextBox 7"/>
            <p:cNvSpPr txBox="1"/>
            <p:nvPr>
              <p:custDataLst>
                <p:tags r:id="rId8"/>
              </p:custDataLst>
            </p:nvPr>
          </p:nvSpPr>
          <p:spPr>
            <a:xfrm>
              <a:off x="6660232" y="2996952"/>
              <a:ext cx="368880" cy="4602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00" name="TextBox 8"/>
            <p:cNvSpPr txBox="1"/>
            <p:nvPr>
              <p:custDataLst>
                <p:tags r:id="rId9"/>
              </p:custDataLst>
            </p:nvPr>
          </p:nvSpPr>
          <p:spPr>
            <a:xfrm>
              <a:off x="4788024" y="4407495"/>
              <a:ext cx="386023" cy="4602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01" name="TextBox 9"/>
            <p:cNvSpPr txBox="1"/>
            <p:nvPr>
              <p:custDataLst>
                <p:tags r:id="rId10"/>
              </p:custDataLst>
            </p:nvPr>
          </p:nvSpPr>
          <p:spPr>
            <a:xfrm>
              <a:off x="8145708" y="4408057"/>
              <a:ext cx="386023" cy="4602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" name="TextBox 13"/>
          <p:cNvSpPr txBox="1"/>
          <p:nvPr>
            <p:custDataLst>
              <p:tags r:id="rId4"/>
            </p:custDataLst>
          </p:nvPr>
        </p:nvSpPr>
        <p:spPr>
          <a:xfrm>
            <a:off x="815975" y="4944428"/>
            <a:ext cx="738060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作用：判断一个点是否在线段的垂直平分线上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458470" y="219710"/>
            <a:ext cx="109982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/>
              <a:t>归纳</a:t>
            </a:r>
          </a:p>
        </p:txBody>
      </p: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3226435" y="1195070"/>
            <a:ext cx="5516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 err="1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线段</a:t>
            </a:r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垂直平分线性质定理的逆定理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3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8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9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4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7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8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9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2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3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7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8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9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2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3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5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8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9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0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2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3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4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5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7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8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2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3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4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7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8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9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3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4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5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7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8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9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9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0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2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3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4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6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7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8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9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9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0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6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6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4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0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1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2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3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4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5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7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8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9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5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6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7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8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9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4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1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2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3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4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5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6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7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8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9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2"/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2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6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7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8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9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0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6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7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1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2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3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4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9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5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9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4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5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6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2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3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6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7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8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0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1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2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4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8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9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0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1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2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3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4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9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5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6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7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8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2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3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0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4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5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7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8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9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2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3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4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9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0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3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2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5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6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7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8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5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6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7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2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4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8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9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0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1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9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0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6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7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9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0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1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2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3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4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5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1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2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4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5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6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7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7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8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9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9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0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3"/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2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3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4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5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6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7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8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1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2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4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6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7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8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9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0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1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2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3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5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7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8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0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1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8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9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2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3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5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6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7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1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8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9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2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3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4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6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7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1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5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6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7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8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9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0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8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1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2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3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4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9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0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2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6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3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4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5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2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3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4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6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7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8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0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5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6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7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1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8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1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2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3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9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0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2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6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7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3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4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5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9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1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2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7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3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4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5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6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9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0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2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8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9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0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2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6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7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2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3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4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5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7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8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9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0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1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2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3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4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5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7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8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9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0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1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9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5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6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7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9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0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1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2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3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0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1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2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3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9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7"/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5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7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7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8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9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3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5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8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9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3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7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8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1638</Words>
  <Application>Microsoft Office PowerPoint</Application>
  <PresentationFormat>宽屏</PresentationFormat>
  <Paragraphs>240</Paragraphs>
  <Slides>25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39" baseType="lpstr">
      <vt:lpstr>Gulim</vt:lpstr>
      <vt:lpstr>汉仪青云简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</vt:lpstr>
      <vt:lpstr>Equation.KSEE3</vt:lpstr>
      <vt:lpstr>Microsoft Word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例2 已知：如图，△ABC的边AB、AC的垂直平分线相交于点P       求证：点P在BC的垂直平分线上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2021-06-30T16:25:00Z</cp:lastPrinted>
  <dcterms:created xsi:type="dcterms:W3CDTF">2021-06-30T16:25:00Z</dcterms:created>
  <dcterms:modified xsi:type="dcterms:W3CDTF">2023-01-16T13:35:09Z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620EA489C08644CC8CA7C9A96DDADBC0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