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0" r:id="rId2"/>
    <p:sldId id="344" r:id="rId3"/>
    <p:sldId id="378" r:id="rId4"/>
    <p:sldId id="391" r:id="rId5"/>
    <p:sldId id="392" r:id="rId6"/>
    <p:sldId id="393" r:id="rId7"/>
    <p:sldId id="394" r:id="rId8"/>
    <p:sldId id="345" r:id="rId9"/>
    <p:sldId id="339" r:id="rId1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7">
          <p15:clr>
            <a:srgbClr val="A4A3A4"/>
          </p15:clr>
        </p15:guide>
        <p15:guide id="2" pos="3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6"/>
    <a:srgbClr val="91D3F5"/>
    <a:srgbClr val="9B13AB"/>
    <a:srgbClr val="3EF5F8"/>
    <a:srgbClr val="08C9CC"/>
    <a:srgbClr val="CC89FC"/>
    <a:srgbClr val="01D757"/>
    <a:srgbClr val="0FF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68" autoAdjust="0"/>
  </p:normalViewPr>
  <p:slideViewPr>
    <p:cSldViewPr snapToGrid="0">
      <p:cViewPr>
        <p:scale>
          <a:sx n="100" d="100"/>
          <a:sy n="100" d="100"/>
        </p:scale>
        <p:origin x="-954" y="-294"/>
      </p:cViewPr>
      <p:guideLst>
        <p:guide orient="horz" pos="2217"/>
        <p:guide pos="38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A5E5599-84A4-4C35-A0E7-CFBFEE18699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EF1770F-09A6-45BC-8AAB-FD34D1829E6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DB77B3-75A6-43DF-A6CC-0389F759A299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5A705-28A5-4371-9FE2-4698D9D10A1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F6AFF8-C5EF-47C8-92D8-A9569A547E7A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546F9-66BF-49FE-BD47-3D61E4DF660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75843F-0E03-4B9C-B45F-AF919BC34782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1D7EB-0C1F-465E-9BDC-98DBA602B5D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345085-07AF-408F-A80D-342B34B75BAB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883CB-B063-44F8-9664-A526D7EEE88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6C9206-1A4A-47D6-ADB1-90B4F913FCFC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4EC6C-287F-496A-9D1C-038CDB01E5E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028869-EE0D-48A2-8704-15A234B563DA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E241E-0C73-40FE-9B78-AFEBD225E27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C79AC3-12D3-4A62-ACC3-10EC26542A95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9BBD1-5E6F-471B-85FF-D2C69C7A67F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D737E-1979-4730-BE70-A04DB43764A5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08B0B-8CDD-49F2-AE12-FAD6B196A5D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CC1AF1-E995-4F95-B6CD-E5ABCE9B4006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354BC-7526-494C-ADBB-7E4A292E922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927E98-EF53-4F10-B589-23B12B40BB73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C8A34-6796-472E-B322-D77D0FC0597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83825-857C-4DA9-A109-E9BF69C42AF0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65BD3-778F-413B-9DB0-0ED6EC0F1C2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fld id="{D9767A9D-09F2-4639-AB41-F396E23D28F3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Calibri" panose="020F050202020403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F164C803-4920-4DD8-B197-1187CA360B7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503238" y="-288925"/>
            <a:ext cx="4956176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561513" y="4891087"/>
            <a:ext cx="229552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561513" y="3498850"/>
            <a:ext cx="1906587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2874169" y="1822450"/>
            <a:ext cx="6443662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zh-CN" altLang="en-US" sz="6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数的大小比较</a:t>
            </a:r>
          </a:p>
        </p:txBody>
      </p:sp>
      <p:pic>
        <p:nvPicPr>
          <p:cNvPr id="16392" name="Picture 2" descr="C:\Users\lianxiang\Desktop\人物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0363" y="3911600"/>
            <a:ext cx="2579687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0" y="3228429"/>
            <a:ext cx="12192000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第</a:t>
            </a:r>
            <a:r>
              <a:rPr lang="en-US" altLang="zh-CN" sz="4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1</a:t>
            </a:r>
            <a:r>
              <a:rPr lang="zh-CN" altLang="en-US" sz="4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课</a:t>
            </a:r>
            <a:r>
              <a:rPr lang="zh-CN" altLang="en-US" sz="4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时</a:t>
            </a:r>
            <a:endParaRPr lang="zh-CN" altLang="en-US" sz="28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6394" name="Text Box 3"/>
          <p:cNvSpPr txBox="1">
            <a:spLocks noChangeArrowheads="1"/>
          </p:cNvSpPr>
          <p:nvPr/>
        </p:nvSpPr>
        <p:spPr bwMode="auto">
          <a:xfrm>
            <a:off x="3765550" y="269875"/>
            <a:ext cx="54737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五年级数学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·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下    新课标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[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冀教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]    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第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2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单元</a:t>
            </a:r>
          </a:p>
        </p:txBody>
      </p:sp>
      <p:sp>
        <p:nvSpPr>
          <p:cNvPr id="13" name="矩形 12"/>
          <p:cNvSpPr/>
          <p:nvPr/>
        </p:nvSpPr>
        <p:spPr>
          <a:xfrm>
            <a:off x="0" y="5639414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413" name="文本框 159"/>
          <p:cNvSpPr txBox="1">
            <a:spLocks noChangeArrowheads="1"/>
          </p:cNvSpPr>
          <p:nvPr/>
        </p:nvSpPr>
        <p:spPr bwMode="auto">
          <a:xfrm>
            <a:off x="915988" y="1244600"/>
            <a:ext cx="9785350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红红和亮亮看《人民的好警官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——</a:t>
            </a:r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任长霞》这本书。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414" name="Picture 2" descr="C:\Users\lianxiang\Desktop\解读做ppt图标\情景导入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788" y="438150"/>
            <a:ext cx="191452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组合 108"/>
          <p:cNvGrpSpPr/>
          <p:nvPr/>
        </p:nvGrpSpPr>
        <p:grpSpPr bwMode="auto">
          <a:xfrm>
            <a:off x="1420813" y="2079625"/>
            <a:ext cx="4708525" cy="1295400"/>
            <a:chOff x="2456437" y="3810059"/>
            <a:chExt cx="4555532" cy="1138246"/>
          </a:xfrm>
        </p:grpSpPr>
        <p:sp>
          <p:nvSpPr>
            <p:cNvPr id="15" name="云形标注 14"/>
            <p:cNvSpPr/>
            <p:nvPr/>
          </p:nvSpPr>
          <p:spPr>
            <a:xfrm>
              <a:off x="2456437" y="3810059"/>
              <a:ext cx="3970347" cy="1138246"/>
            </a:xfrm>
            <a:prstGeom prst="cloudCallout">
              <a:avLst>
                <a:gd name="adj1" fmla="val -9465"/>
                <a:gd name="adj2" fmla="val 89000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solidFill>
                  <a:prstClr val="white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7447" name="TextBox 111"/>
            <p:cNvSpPr txBox="1">
              <a:spLocks noChangeArrowheads="1"/>
            </p:cNvSpPr>
            <p:nvPr/>
          </p:nvSpPr>
          <p:spPr bwMode="auto">
            <a:xfrm>
              <a:off x="2813835" y="4053204"/>
              <a:ext cx="4198134" cy="7289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zh-CN" sz="24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内容太感人了，我一口气</a:t>
              </a:r>
              <a:br>
                <a:rPr lang="zh-CN" altLang="zh-CN" sz="24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</a:br>
              <a:r>
                <a:rPr lang="zh-CN" altLang="zh-CN" sz="24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看了这本书的</a:t>
              </a:r>
              <a:r>
                <a:rPr lang="en-US" altLang="zh-CN" sz="24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  </a:t>
              </a:r>
              <a:r>
                <a:rPr lang="zh-CN" altLang="zh-CN" sz="24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。</a:t>
              </a:r>
              <a:endParaRPr lang="zh-CN" altLang="en-US" sz="24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12" name="组合 78"/>
          <p:cNvGrpSpPr/>
          <p:nvPr/>
        </p:nvGrpSpPr>
        <p:grpSpPr bwMode="auto">
          <a:xfrm>
            <a:off x="3733800" y="2625725"/>
            <a:ext cx="508000" cy="765175"/>
            <a:chOff x="7347197" y="611484"/>
            <a:chExt cx="616308" cy="833233"/>
          </a:xfrm>
        </p:grpSpPr>
        <p:sp>
          <p:nvSpPr>
            <p:cNvPr id="17443" name="文本框 4"/>
            <p:cNvSpPr txBox="1">
              <a:spLocks noChangeArrowheads="1"/>
            </p:cNvSpPr>
            <p:nvPr/>
          </p:nvSpPr>
          <p:spPr bwMode="auto">
            <a:xfrm>
              <a:off x="7347197" y="611484"/>
              <a:ext cx="616308" cy="5008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444" name="文本框 22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5008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24" name="直接连接符 23"/>
            <p:cNvCxnSpPr/>
            <p:nvPr/>
          </p:nvCxnSpPr>
          <p:spPr bwMode="auto">
            <a:xfrm>
              <a:off x="7362605" y="993527"/>
              <a:ext cx="335117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4899025" y="3375025"/>
            <a:ext cx="2044700" cy="612775"/>
          </a:xfrm>
          <a:prstGeom prst="rect">
            <a:avLst/>
          </a:prstGeom>
          <a:solidFill>
            <a:srgbClr val="FFFF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8" name="组合 37"/>
          <p:cNvGrpSpPr/>
          <p:nvPr/>
        </p:nvGrpSpPr>
        <p:grpSpPr bwMode="auto">
          <a:xfrm>
            <a:off x="61913" y="3727450"/>
            <a:ext cx="7689850" cy="2306638"/>
            <a:chOff x="523" y="6253"/>
            <a:chExt cx="11061" cy="3632"/>
          </a:xfrm>
        </p:grpSpPr>
        <p:grpSp>
          <p:nvGrpSpPr>
            <p:cNvPr id="17437" name="组合 35"/>
            <p:cNvGrpSpPr/>
            <p:nvPr/>
          </p:nvGrpSpPr>
          <p:grpSpPr bwMode="auto">
            <a:xfrm>
              <a:off x="523" y="6275"/>
              <a:ext cx="10210" cy="3610"/>
              <a:chOff x="1443" y="5435"/>
              <a:chExt cx="10210" cy="3610"/>
            </a:xfrm>
          </p:grpSpPr>
          <p:grpSp>
            <p:nvGrpSpPr>
              <p:cNvPr id="17439" name="组合 34"/>
              <p:cNvGrpSpPr/>
              <p:nvPr/>
            </p:nvGrpSpPr>
            <p:grpSpPr bwMode="auto">
              <a:xfrm>
                <a:off x="1443" y="5711"/>
                <a:ext cx="10210" cy="3334"/>
                <a:chOff x="1443" y="5711"/>
                <a:chExt cx="10210" cy="3334"/>
              </a:xfrm>
            </p:grpSpPr>
            <p:pic>
              <p:nvPicPr>
                <p:cNvPr id="17441" name="图23.jpg" descr="id:2147503392;FounderCES"/>
                <p:cNvPicPr>
                  <a:picLocks noChangeAspect="1"/>
                </p:cNvPicPr>
                <p:nvPr/>
              </p:nvPicPr>
              <p:blipFill>
                <a:blip r:embed="rId3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443" y="5773"/>
                  <a:ext cx="10210" cy="32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5" name="矩形 24"/>
                <p:cNvSpPr/>
                <p:nvPr/>
              </p:nvSpPr>
              <p:spPr>
                <a:xfrm>
                  <a:off x="5743" y="5710"/>
                  <a:ext cx="1041" cy="570"/>
                </a:xfrm>
                <a:prstGeom prst="rect">
                  <a:avLst/>
                </a:prstGeom>
                <a:solidFill>
                  <a:srgbClr val="FFFF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27" name="矩形 26"/>
              <p:cNvSpPr/>
              <p:nvPr/>
            </p:nvSpPr>
            <p:spPr>
              <a:xfrm>
                <a:off x="9280" y="5435"/>
                <a:ext cx="521" cy="1437"/>
              </a:xfrm>
              <a:prstGeom prst="rect">
                <a:avLst/>
              </a:prstGeom>
              <a:solidFill>
                <a:srgbClr val="FFFF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37" name="矩形 36"/>
            <p:cNvSpPr/>
            <p:nvPr/>
          </p:nvSpPr>
          <p:spPr>
            <a:xfrm>
              <a:off x="7967" y="6253"/>
              <a:ext cx="3617" cy="645"/>
            </a:xfrm>
            <a:prstGeom prst="rect">
              <a:avLst/>
            </a:prstGeom>
            <a:solidFill>
              <a:srgbClr val="FFFF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39" name="组合 108"/>
          <p:cNvGrpSpPr/>
          <p:nvPr/>
        </p:nvGrpSpPr>
        <p:grpSpPr bwMode="auto">
          <a:xfrm>
            <a:off x="5770563" y="2308225"/>
            <a:ext cx="2405062" cy="1319213"/>
            <a:chOff x="2456437" y="3870848"/>
            <a:chExt cx="3552846" cy="998266"/>
          </a:xfrm>
        </p:grpSpPr>
        <p:sp>
          <p:nvSpPr>
            <p:cNvPr id="40" name="云形标注 39"/>
            <p:cNvSpPr/>
            <p:nvPr/>
          </p:nvSpPr>
          <p:spPr>
            <a:xfrm>
              <a:off x="2456437" y="3870848"/>
              <a:ext cx="3552846" cy="998266"/>
            </a:xfrm>
            <a:prstGeom prst="cloudCallout">
              <a:avLst>
                <a:gd name="adj1" fmla="val -9465"/>
                <a:gd name="adj2" fmla="val 89000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solidFill>
                  <a:prstClr val="white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7436" name="TextBox 111"/>
            <p:cNvSpPr txBox="1">
              <a:spLocks noChangeArrowheads="1"/>
            </p:cNvSpPr>
            <p:nvPr/>
          </p:nvSpPr>
          <p:spPr bwMode="auto">
            <a:xfrm>
              <a:off x="2874304" y="3987404"/>
              <a:ext cx="3134979" cy="6278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我大约看了这本书的</a:t>
              </a:r>
              <a:r>
                <a:rPr lang="en-US" altLang="zh-CN" sz="24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  </a:t>
              </a:r>
              <a:r>
                <a:rPr lang="zh-CN" altLang="zh-CN" sz="2400" dirty="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</a:rPr>
                <a:t>。</a:t>
              </a:r>
              <a:endParaRPr lang="zh-CN" altLang="en-US" sz="24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42" name="组合 78"/>
          <p:cNvGrpSpPr/>
          <p:nvPr/>
        </p:nvGrpSpPr>
        <p:grpSpPr bwMode="auto">
          <a:xfrm>
            <a:off x="7053263" y="2708275"/>
            <a:ext cx="511175" cy="796925"/>
            <a:chOff x="7363487" y="578324"/>
            <a:chExt cx="618484" cy="866393"/>
          </a:xfrm>
        </p:grpSpPr>
        <p:sp>
          <p:nvSpPr>
            <p:cNvPr id="17432" name="文本框 4"/>
            <p:cNvSpPr txBox="1">
              <a:spLocks noChangeArrowheads="1"/>
            </p:cNvSpPr>
            <p:nvPr/>
          </p:nvSpPr>
          <p:spPr bwMode="auto">
            <a:xfrm>
              <a:off x="7365663" y="578324"/>
              <a:ext cx="616308" cy="5008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7433" name="文本框 43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5008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楷体" panose="02010609060101010101" charset="-122"/>
                  <a:ea typeface="楷体" panose="02010609060101010101" charset="-122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45" name="直接连接符 44"/>
            <p:cNvCxnSpPr/>
            <p:nvPr/>
          </p:nvCxnSpPr>
          <p:spPr bwMode="auto">
            <a:xfrm>
              <a:off x="7363487" y="992536"/>
              <a:ext cx="334212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组合 47"/>
          <p:cNvGrpSpPr/>
          <p:nvPr/>
        </p:nvGrpSpPr>
        <p:grpSpPr bwMode="auto">
          <a:xfrm>
            <a:off x="7053263" y="3044825"/>
            <a:ext cx="4351337" cy="3365500"/>
            <a:chOff x="12452" y="4796"/>
            <a:chExt cx="6852" cy="5298"/>
          </a:xfrm>
        </p:grpSpPr>
        <p:grpSp>
          <p:nvGrpSpPr>
            <p:cNvPr id="17422" name="组合 33"/>
            <p:cNvGrpSpPr/>
            <p:nvPr/>
          </p:nvGrpSpPr>
          <p:grpSpPr bwMode="auto">
            <a:xfrm>
              <a:off x="12452" y="5424"/>
              <a:ext cx="6852" cy="4671"/>
              <a:chOff x="11343" y="4915"/>
              <a:chExt cx="6852" cy="4671"/>
            </a:xfrm>
          </p:grpSpPr>
          <p:grpSp>
            <p:nvGrpSpPr>
              <p:cNvPr id="17425" name="组合 32"/>
              <p:cNvGrpSpPr/>
              <p:nvPr/>
            </p:nvGrpSpPr>
            <p:grpSpPr bwMode="auto">
              <a:xfrm>
                <a:off x="11343" y="5202"/>
                <a:ext cx="6852" cy="4384"/>
                <a:chOff x="10671" y="5237"/>
                <a:chExt cx="6852" cy="4384"/>
              </a:xfrm>
            </p:grpSpPr>
            <p:pic>
              <p:nvPicPr>
                <p:cNvPr id="17430" name="图23.jpg" descr="id:2147503392;FounderCES"/>
                <p:cNvPicPr>
                  <a:picLocks noChangeAspect="1"/>
                </p:cNvPicPr>
                <p:nvPr/>
              </p:nvPicPr>
              <p:blipFill>
                <a:blip r:embed="rId4" cstate="email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0671" y="6139"/>
                  <a:ext cx="6852" cy="34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8" name="矩形 27"/>
                <p:cNvSpPr/>
                <p:nvPr/>
              </p:nvSpPr>
              <p:spPr>
                <a:xfrm>
                  <a:off x="11041" y="5237"/>
                  <a:ext cx="3392" cy="2427"/>
                </a:xfrm>
                <a:prstGeom prst="rect">
                  <a:avLst/>
                </a:prstGeom>
                <a:solidFill>
                  <a:srgbClr val="FFFFE6"/>
                </a:solidFill>
                <a:ln>
                  <a:solidFill>
                    <a:srgbClr val="FFFF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grpSp>
            <p:nvGrpSpPr>
              <p:cNvPr id="17426" name="组合 31"/>
              <p:cNvGrpSpPr/>
              <p:nvPr/>
            </p:nvGrpSpPr>
            <p:grpSpPr bwMode="auto">
              <a:xfrm>
                <a:off x="13716" y="4915"/>
                <a:ext cx="4187" cy="1782"/>
                <a:chOff x="13716" y="4915"/>
                <a:chExt cx="4187" cy="1782"/>
              </a:xfrm>
            </p:grpSpPr>
            <p:sp>
              <p:nvSpPr>
                <p:cNvPr id="29" name="椭圆 28"/>
                <p:cNvSpPr/>
                <p:nvPr/>
              </p:nvSpPr>
              <p:spPr>
                <a:xfrm>
                  <a:off x="14260" y="6301"/>
                  <a:ext cx="3320" cy="322"/>
                </a:xfrm>
                <a:prstGeom prst="ellipse">
                  <a:avLst/>
                </a:prstGeom>
                <a:solidFill>
                  <a:srgbClr val="FFFF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0" name="矩形 29"/>
                <p:cNvSpPr/>
                <p:nvPr/>
              </p:nvSpPr>
              <p:spPr>
                <a:xfrm>
                  <a:off x="15153" y="4914"/>
                  <a:ext cx="2750" cy="1537"/>
                </a:xfrm>
                <a:prstGeom prst="rect">
                  <a:avLst/>
                </a:prstGeom>
                <a:solidFill>
                  <a:srgbClr val="FFFF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1" name="圆角矩形 30"/>
                <p:cNvSpPr/>
                <p:nvPr/>
              </p:nvSpPr>
              <p:spPr>
                <a:xfrm>
                  <a:off x="13715" y="5806"/>
                  <a:ext cx="2105" cy="890"/>
                </a:xfrm>
                <a:prstGeom prst="roundRect">
                  <a:avLst/>
                </a:prstGeom>
                <a:solidFill>
                  <a:srgbClr val="FFFF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</p:grpSp>
        <p:sp>
          <p:nvSpPr>
            <p:cNvPr id="46" name="椭圆形标注 45"/>
            <p:cNvSpPr/>
            <p:nvPr/>
          </p:nvSpPr>
          <p:spPr>
            <a:xfrm>
              <a:off x="13947" y="4796"/>
              <a:ext cx="3967" cy="2164"/>
            </a:xfrm>
            <a:prstGeom prst="wedgeEllipseCallout">
              <a:avLst>
                <a:gd name="adj1" fmla="val 25075"/>
                <a:gd name="adj2" fmla="val 55406"/>
              </a:avLst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424" name="文本框 46"/>
            <p:cNvSpPr txBox="1">
              <a:spLocks noChangeArrowheads="1"/>
            </p:cNvSpPr>
            <p:nvPr/>
          </p:nvSpPr>
          <p:spPr bwMode="auto">
            <a:xfrm>
              <a:off x="14341" y="4944"/>
              <a:ext cx="3364" cy="18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latin typeface="楷体" panose="02010609060101010101" charset="-122"/>
                  <a:ea typeface="楷体" panose="02010609060101010101" charset="-122"/>
                </a:rPr>
                <a:t>用自己的方法比一比，谁看得多呢？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7" name="文本框 99"/>
          <p:cNvSpPr txBox="1">
            <a:spLocks noChangeArrowheads="1"/>
          </p:cNvSpPr>
          <p:nvPr/>
        </p:nvSpPr>
        <p:spPr bwMode="auto">
          <a:xfrm>
            <a:off x="320675" y="538163"/>
            <a:ext cx="22733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理解题意：</a:t>
            </a:r>
          </a:p>
        </p:txBody>
      </p:sp>
      <p:sp>
        <p:nvSpPr>
          <p:cNvPr id="18438" name="文本框 104"/>
          <p:cNvSpPr txBox="1">
            <a:spLocks noChangeArrowheads="1"/>
          </p:cNvSpPr>
          <p:nvPr/>
        </p:nvSpPr>
        <p:spPr bwMode="auto">
          <a:xfrm>
            <a:off x="1628775" y="3038475"/>
            <a:ext cx="9280525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   要想知道谁看得多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就是要比较    和     的大小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哪个分数大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对应的人看得就多。</a:t>
            </a:r>
          </a:p>
        </p:txBody>
      </p:sp>
      <p:grpSp>
        <p:nvGrpSpPr>
          <p:cNvPr id="18439" name="组合 78"/>
          <p:cNvGrpSpPr/>
          <p:nvPr/>
        </p:nvGrpSpPr>
        <p:grpSpPr bwMode="auto">
          <a:xfrm>
            <a:off x="7881938" y="2755900"/>
            <a:ext cx="814387" cy="1016000"/>
            <a:chOff x="7363487" y="586286"/>
            <a:chExt cx="627768" cy="840082"/>
          </a:xfrm>
        </p:grpSpPr>
        <p:sp>
          <p:nvSpPr>
            <p:cNvPr id="18444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445" name="文本框 7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9" name="直接连接符 8"/>
            <p:cNvCxnSpPr/>
            <p:nvPr/>
          </p:nvCxnSpPr>
          <p:spPr bwMode="auto">
            <a:xfrm>
              <a:off x="7363487" y="993201"/>
              <a:ext cx="334075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440" name="组合 78"/>
          <p:cNvGrpSpPr/>
          <p:nvPr/>
        </p:nvGrpSpPr>
        <p:grpSpPr bwMode="auto">
          <a:xfrm>
            <a:off x="8804275" y="2760663"/>
            <a:ext cx="852488" cy="1057275"/>
            <a:chOff x="7363487" y="491374"/>
            <a:chExt cx="560094" cy="1009813"/>
          </a:xfrm>
        </p:grpSpPr>
        <p:sp>
          <p:nvSpPr>
            <p:cNvPr id="18441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442" name="文本框 43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45" name="直接连接符 44"/>
            <p:cNvCxnSpPr/>
            <p:nvPr/>
          </p:nvCxnSpPr>
          <p:spPr bwMode="auto">
            <a:xfrm>
              <a:off x="7363487" y="993248"/>
              <a:ext cx="333762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61" name="文本框 99"/>
          <p:cNvSpPr txBox="1">
            <a:spLocks noChangeArrowheads="1"/>
          </p:cNvSpPr>
          <p:nvPr/>
        </p:nvSpPr>
        <p:spPr bwMode="auto">
          <a:xfrm>
            <a:off x="368300" y="584200"/>
            <a:ext cx="59229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探究比较      和      大小的方法  </a:t>
            </a:r>
          </a:p>
        </p:txBody>
      </p:sp>
      <p:grpSp>
        <p:nvGrpSpPr>
          <p:cNvPr id="19462" name="组合 78"/>
          <p:cNvGrpSpPr/>
          <p:nvPr/>
        </p:nvGrpSpPr>
        <p:grpSpPr bwMode="auto">
          <a:xfrm>
            <a:off x="2235200" y="368300"/>
            <a:ext cx="815975" cy="1016000"/>
            <a:chOff x="7363487" y="586286"/>
            <a:chExt cx="627768" cy="840082"/>
          </a:xfrm>
        </p:grpSpPr>
        <p:sp>
          <p:nvSpPr>
            <p:cNvPr id="19489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490" name="文本框 11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3" name="直接连接符 12"/>
            <p:cNvCxnSpPr/>
            <p:nvPr/>
          </p:nvCxnSpPr>
          <p:spPr bwMode="auto">
            <a:xfrm>
              <a:off x="7363487" y="993201"/>
              <a:ext cx="333426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463" name="组合 78"/>
          <p:cNvGrpSpPr/>
          <p:nvPr/>
        </p:nvGrpSpPr>
        <p:grpSpPr bwMode="auto">
          <a:xfrm>
            <a:off x="3282950" y="384175"/>
            <a:ext cx="852488" cy="1057275"/>
            <a:chOff x="7363487" y="491374"/>
            <a:chExt cx="560094" cy="1009813"/>
          </a:xfrm>
        </p:grpSpPr>
        <p:sp>
          <p:nvSpPr>
            <p:cNvPr id="19486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9487" name="文本框 15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7" name="直接连接符 16"/>
            <p:cNvCxnSpPr/>
            <p:nvPr/>
          </p:nvCxnSpPr>
          <p:spPr bwMode="auto">
            <a:xfrm>
              <a:off x="7363487" y="993249"/>
              <a:ext cx="333762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 bwMode="auto">
          <a:xfrm>
            <a:off x="1254125" y="1866900"/>
            <a:ext cx="9293225" cy="1762125"/>
            <a:chOff x="2565" y="6719"/>
            <a:chExt cx="14635" cy="2775"/>
          </a:xfrm>
        </p:grpSpPr>
        <p:grpSp>
          <p:nvGrpSpPr>
            <p:cNvPr id="19466" name="组合 78"/>
            <p:cNvGrpSpPr/>
            <p:nvPr/>
          </p:nvGrpSpPr>
          <p:grpSpPr bwMode="auto">
            <a:xfrm>
              <a:off x="12581" y="6719"/>
              <a:ext cx="1283" cy="1600"/>
              <a:chOff x="7363487" y="586286"/>
              <a:chExt cx="627768" cy="840082"/>
            </a:xfrm>
          </p:grpSpPr>
          <p:sp>
            <p:nvSpPr>
              <p:cNvPr id="19483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4825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9484" name="文本框 7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25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cxnSp>
            <p:nvCxnSpPr>
              <p:cNvPr id="9" name="直接连接符 8"/>
              <p:cNvCxnSpPr/>
              <p:nvPr/>
            </p:nvCxnSpPr>
            <p:spPr bwMode="auto">
              <a:xfrm>
                <a:off x="7362998" y="993201"/>
                <a:ext cx="333946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467" name="组合 78"/>
            <p:cNvGrpSpPr/>
            <p:nvPr/>
          </p:nvGrpSpPr>
          <p:grpSpPr bwMode="auto">
            <a:xfrm>
              <a:off x="5299" y="7830"/>
              <a:ext cx="1342" cy="1665"/>
              <a:chOff x="7363487" y="491374"/>
              <a:chExt cx="560094" cy="1009813"/>
            </a:xfrm>
          </p:grpSpPr>
          <p:sp>
            <p:nvSpPr>
              <p:cNvPr id="19480" name="文本框 4"/>
              <p:cNvSpPr txBox="1">
                <a:spLocks noChangeArrowheads="1"/>
              </p:cNvSpPr>
              <p:nvPr/>
            </p:nvSpPr>
            <p:spPr bwMode="auto">
              <a:xfrm>
                <a:off x="7387253" y="491374"/>
                <a:ext cx="349672" cy="55732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9481" name="文本框 43"/>
              <p:cNvSpPr txBox="1">
                <a:spLocks noChangeArrowheads="1"/>
              </p:cNvSpPr>
              <p:nvPr/>
            </p:nvSpPr>
            <p:spPr bwMode="auto">
              <a:xfrm>
                <a:off x="7383515" y="943859"/>
                <a:ext cx="540066" cy="55732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</a:p>
            </p:txBody>
          </p:sp>
          <p:cxnSp>
            <p:nvCxnSpPr>
              <p:cNvPr id="45" name="直接连接符 44"/>
              <p:cNvCxnSpPr/>
              <p:nvPr/>
            </p:nvCxnSpPr>
            <p:spPr bwMode="auto">
              <a:xfrm>
                <a:off x="7363904" y="992642"/>
                <a:ext cx="332843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468" name="文本框 17"/>
            <p:cNvSpPr txBox="1">
              <a:spLocks noChangeArrowheads="1"/>
            </p:cNvSpPr>
            <p:nvPr/>
          </p:nvSpPr>
          <p:spPr bwMode="auto">
            <a:xfrm>
              <a:off x="2565" y="7088"/>
              <a:ext cx="1461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方法一   根据分数的意义判断</a:t>
              </a:r>
              <a:r>
                <a:rPr lang="zh-CN" altLang="zh-CN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因为      表示一半</a:t>
              </a:r>
              <a:r>
                <a:rPr lang="zh-CN" altLang="zh-CN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而        </a:t>
              </a:r>
            </a:p>
          </p:txBody>
        </p:sp>
        <p:grpSp>
          <p:nvGrpSpPr>
            <p:cNvPr id="19469" name="组合 78"/>
            <p:cNvGrpSpPr/>
            <p:nvPr/>
          </p:nvGrpSpPr>
          <p:grpSpPr bwMode="auto">
            <a:xfrm>
              <a:off x="10429" y="7813"/>
              <a:ext cx="1342" cy="1665"/>
              <a:chOff x="7363487" y="491374"/>
              <a:chExt cx="560094" cy="1009813"/>
            </a:xfrm>
          </p:grpSpPr>
          <p:sp>
            <p:nvSpPr>
              <p:cNvPr id="19477" name="文本框 4"/>
              <p:cNvSpPr txBox="1">
                <a:spLocks noChangeArrowheads="1"/>
              </p:cNvSpPr>
              <p:nvPr/>
            </p:nvSpPr>
            <p:spPr bwMode="auto">
              <a:xfrm>
                <a:off x="7387253" y="491374"/>
                <a:ext cx="349672" cy="55732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9478" name="文本框 20"/>
              <p:cNvSpPr txBox="1">
                <a:spLocks noChangeArrowheads="1"/>
              </p:cNvSpPr>
              <p:nvPr/>
            </p:nvSpPr>
            <p:spPr bwMode="auto">
              <a:xfrm>
                <a:off x="7383515" y="943859"/>
                <a:ext cx="540066" cy="55732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</a:p>
            </p:txBody>
          </p:sp>
          <p:cxnSp>
            <p:nvCxnSpPr>
              <p:cNvPr id="22" name="直接连接符 21"/>
              <p:cNvCxnSpPr/>
              <p:nvPr/>
            </p:nvCxnSpPr>
            <p:spPr bwMode="auto">
              <a:xfrm>
                <a:off x="7363904" y="993855"/>
                <a:ext cx="332843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470" name="组合 78"/>
            <p:cNvGrpSpPr/>
            <p:nvPr/>
          </p:nvGrpSpPr>
          <p:grpSpPr bwMode="auto">
            <a:xfrm>
              <a:off x="11978" y="7883"/>
              <a:ext cx="1283" cy="1600"/>
              <a:chOff x="7363487" y="586286"/>
              <a:chExt cx="627768" cy="840082"/>
            </a:xfrm>
          </p:grpSpPr>
          <p:sp>
            <p:nvSpPr>
              <p:cNvPr id="19474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4825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9475" name="文本框 24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25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cxnSp>
            <p:nvCxnSpPr>
              <p:cNvPr id="26" name="直接连接符 25"/>
              <p:cNvCxnSpPr/>
              <p:nvPr/>
            </p:nvCxnSpPr>
            <p:spPr bwMode="auto">
              <a:xfrm>
                <a:off x="7363243" y="993726"/>
                <a:ext cx="333945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471" name="文本框 30"/>
            <p:cNvSpPr txBox="1">
              <a:spLocks noChangeArrowheads="1"/>
            </p:cNvSpPr>
            <p:nvPr/>
          </p:nvSpPr>
          <p:spPr bwMode="auto">
            <a:xfrm>
              <a:off x="6194" y="8181"/>
              <a:ext cx="829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比一半多</a:t>
              </a:r>
              <a:r>
                <a:rPr lang="zh-CN" altLang="zh-CN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,</a:t>
              </a:r>
              <a:r>
                <a: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所以            ，</a:t>
              </a:r>
              <a:endPara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72" name="文本框 31"/>
            <p:cNvSpPr txBox="1">
              <a:spLocks noChangeArrowheads="1"/>
            </p:cNvSpPr>
            <p:nvPr/>
          </p:nvSpPr>
          <p:spPr bwMode="auto">
            <a:xfrm>
              <a:off x="12008" y="8127"/>
              <a:ext cx="519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　  </a:t>
              </a:r>
              <a:r>
                <a: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亮亮看得多。</a:t>
              </a:r>
              <a:endPara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73" name="文本框 32"/>
            <p:cNvSpPr txBox="1">
              <a:spLocks noChangeArrowheads="1"/>
            </p:cNvSpPr>
            <p:nvPr/>
          </p:nvSpPr>
          <p:spPr bwMode="auto">
            <a:xfrm>
              <a:off x="10590" y="8181"/>
              <a:ext cx="1799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　</a:t>
              </a:r>
              <a:r>
                <a:rPr lang="zh-CN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&gt;</a:t>
              </a:r>
              <a:endPara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414" name="a193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CD9"/>
              </a:clrFrom>
              <a:clrTo>
                <a:srgbClr val="FFFCD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4075" y="3843338"/>
            <a:ext cx="2828925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5" name="文本框 99"/>
          <p:cNvSpPr txBox="1">
            <a:spLocks noChangeArrowheads="1"/>
          </p:cNvSpPr>
          <p:nvPr/>
        </p:nvSpPr>
        <p:spPr bwMode="auto">
          <a:xfrm>
            <a:off x="368300" y="584200"/>
            <a:ext cx="59229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探究比较      和      大小的方法  </a:t>
            </a:r>
          </a:p>
        </p:txBody>
      </p:sp>
      <p:grpSp>
        <p:nvGrpSpPr>
          <p:cNvPr id="20486" name="组合 78"/>
          <p:cNvGrpSpPr/>
          <p:nvPr/>
        </p:nvGrpSpPr>
        <p:grpSpPr bwMode="auto">
          <a:xfrm>
            <a:off x="2235200" y="368300"/>
            <a:ext cx="815975" cy="1016000"/>
            <a:chOff x="7363487" y="586286"/>
            <a:chExt cx="627768" cy="840082"/>
          </a:xfrm>
        </p:grpSpPr>
        <p:sp>
          <p:nvSpPr>
            <p:cNvPr id="20520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0521" name="文本框 11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3" name="直接连接符 12"/>
            <p:cNvCxnSpPr/>
            <p:nvPr/>
          </p:nvCxnSpPr>
          <p:spPr bwMode="auto">
            <a:xfrm>
              <a:off x="7363487" y="993201"/>
              <a:ext cx="333426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487" name="组合 78"/>
          <p:cNvGrpSpPr/>
          <p:nvPr/>
        </p:nvGrpSpPr>
        <p:grpSpPr bwMode="auto">
          <a:xfrm>
            <a:off x="3282950" y="384175"/>
            <a:ext cx="852488" cy="1057275"/>
            <a:chOff x="7363487" y="491374"/>
            <a:chExt cx="560094" cy="1009813"/>
          </a:xfrm>
        </p:grpSpPr>
        <p:sp>
          <p:nvSpPr>
            <p:cNvPr id="20517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518" name="文本框 15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7" name="直接连接符 16"/>
            <p:cNvCxnSpPr/>
            <p:nvPr/>
          </p:nvCxnSpPr>
          <p:spPr bwMode="auto">
            <a:xfrm>
              <a:off x="7363487" y="993249"/>
              <a:ext cx="333762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组合 78"/>
          <p:cNvGrpSpPr/>
          <p:nvPr/>
        </p:nvGrpSpPr>
        <p:grpSpPr bwMode="auto">
          <a:xfrm>
            <a:off x="1612900" y="2971800"/>
            <a:ext cx="814388" cy="1016000"/>
            <a:chOff x="7363487" y="586286"/>
            <a:chExt cx="627768" cy="840082"/>
          </a:xfrm>
        </p:grpSpPr>
        <p:sp>
          <p:nvSpPr>
            <p:cNvPr id="20514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0515" name="文本框 7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9" name="直接连接符 8"/>
            <p:cNvCxnSpPr/>
            <p:nvPr/>
          </p:nvCxnSpPr>
          <p:spPr bwMode="auto">
            <a:xfrm>
              <a:off x="7363487" y="993201"/>
              <a:ext cx="334076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组合 78"/>
          <p:cNvGrpSpPr/>
          <p:nvPr/>
        </p:nvGrpSpPr>
        <p:grpSpPr bwMode="auto">
          <a:xfrm>
            <a:off x="1582738" y="3967163"/>
            <a:ext cx="852487" cy="1057275"/>
            <a:chOff x="7363487" y="491374"/>
            <a:chExt cx="560094" cy="1009813"/>
          </a:xfrm>
        </p:grpSpPr>
        <p:sp>
          <p:nvSpPr>
            <p:cNvPr id="20511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512" name="文本框 43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45" name="直接连接符 44"/>
            <p:cNvCxnSpPr/>
            <p:nvPr/>
          </p:nvCxnSpPr>
          <p:spPr bwMode="auto">
            <a:xfrm>
              <a:off x="7363487" y="993248"/>
              <a:ext cx="333762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876300" y="1968500"/>
            <a:ext cx="9280525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   画图比较      </a:t>
            </a: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7453313" y="3646488"/>
            <a:ext cx="347503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亮亮看得多。</a:t>
            </a:r>
            <a:endParaRPr lang="zh-CN" altLang="en-US" sz="32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 bwMode="auto">
          <a:xfrm>
            <a:off x="6113463" y="3435350"/>
            <a:ext cx="1798637" cy="1060450"/>
            <a:chOff x="12201" y="8964"/>
            <a:chExt cx="2831" cy="1670"/>
          </a:xfrm>
        </p:grpSpPr>
        <p:grpSp>
          <p:nvGrpSpPr>
            <p:cNvPr id="20502" name="组合 78"/>
            <p:cNvGrpSpPr/>
            <p:nvPr/>
          </p:nvGrpSpPr>
          <p:grpSpPr bwMode="auto">
            <a:xfrm>
              <a:off x="12201" y="8964"/>
              <a:ext cx="1342" cy="1665"/>
              <a:chOff x="7363487" y="491374"/>
              <a:chExt cx="560094" cy="1009813"/>
            </a:xfrm>
          </p:grpSpPr>
          <p:sp>
            <p:nvSpPr>
              <p:cNvPr id="20508" name="文本框 4"/>
              <p:cNvSpPr txBox="1">
                <a:spLocks noChangeArrowheads="1"/>
              </p:cNvSpPr>
              <p:nvPr/>
            </p:nvSpPr>
            <p:spPr bwMode="auto">
              <a:xfrm>
                <a:off x="7387253" y="491374"/>
                <a:ext cx="349672" cy="55732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0509" name="文本框 20"/>
              <p:cNvSpPr txBox="1">
                <a:spLocks noChangeArrowheads="1"/>
              </p:cNvSpPr>
              <p:nvPr/>
            </p:nvSpPr>
            <p:spPr bwMode="auto">
              <a:xfrm>
                <a:off x="7383515" y="943859"/>
                <a:ext cx="540066" cy="55732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</a:p>
            </p:txBody>
          </p:sp>
          <p:cxnSp>
            <p:nvCxnSpPr>
              <p:cNvPr id="22" name="直接连接符 21"/>
              <p:cNvCxnSpPr/>
              <p:nvPr/>
            </p:nvCxnSpPr>
            <p:spPr bwMode="auto">
              <a:xfrm>
                <a:off x="7363487" y="993249"/>
                <a:ext cx="333710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503" name="组合 78"/>
            <p:cNvGrpSpPr/>
            <p:nvPr/>
          </p:nvGrpSpPr>
          <p:grpSpPr bwMode="auto">
            <a:xfrm>
              <a:off x="13750" y="9034"/>
              <a:ext cx="1283" cy="1600"/>
              <a:chOff x="7363487" y="586286"/>
              <a:chExt cx="627768" cy="840082"/>
            </a:xfrm>
          </p:grpSpPr>
          <p:sp>
            <p:nvSpPr>
              <p:cNvPr id="20505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4825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0506" name="文本框 24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25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cxnSp>
            <p:nvCxnSpPr>
              <p:cNvPr id="26" name="直接连接符 25"/>
              <p:cNvCxnSpPr/>
              <p:nvPr/>
            </p:nvCxnSpPr>
            <p:spPr bwMode="auto">
              <a:xfrm>
                <a:off x="7363575" y="993201"/>
                <a:ext cx="333768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04" name="文本框 32"/>
            <p:cNvSpPr txBox="1">
              <a:spLocks noChangeArrowheads="1"/>
            </p:cNvSpPr>
            <p:nvPr/>
          </p:nvSpPr>
          <p:spPr bwMode="auto">
            <a:xfrm>
              <a:off x="12362" y="9332"/>
              <a:ext cx="1799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　</a:t>
              </a:r>
              <a:r>
                <a:rPr lang="zh-CN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&gt;</a:t>
              </a:r>
              <a:endPara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"/>
          <p:cNvGrpSpPr/>
          <p:nvPr/>
        </p:nvGrpSpPr>
        <p:grpSpPr bwMode="auto">
          <a:xfrm>
            <a:off x="2422525" y="3255963"/>
            <a:ext cx="2403475" cy="417512"/>
            <a:chOff x="1524135" y="2634937"/>
            <a:chExt cx="3773139" cy="648909"/>
          </a:xfrm>
        </p:grpSpPr>
        <p:sp>
          <p:nvSpPr>
            <p:cNvPr id="28" name="矩形 27"/>
            <p:cNvSpPr/>
            <p:nvPr/>
          </p:nvSpPr>
          <p:spPr bwMode="auto">
            <a:xfrm>
              <a:off x="1524135" y="2634937"/>
              <a:ext cx="1904015" cy="64890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矩形 28"/>
            <p:cNvSpPr/>
            <p:nvPr/>
          </p:nvSpPr>
          <p:spPr bwMode="auto">
            <a:xfrm>
              <a:off x="3428150" y="2634937"/>
              <a:ext cx="1869124" cy="6489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" name="组合 66"/>
          <p:cNvGrpSpPr/>
          <p:nvPr/>
        </p:nvGrpSpPr>
        <p:grpSpPr bwMode="auto">
          <a:xfrm>
            <a:off x="2395538" y="4298950"/>
            <a:ext cx="2430462" cy="473075"/>
            <a:chOff x="2483849" y="2635475"/>
            <a:chExt cx="2762494" cy="647101"/>
          </a:xfrm>
        </p:grpSpPr>
        <p:sp>
          <p:nvSpPr>
            <p:cNvPr id="35" name="矩形 34"/>
            <p:cNvSpPr/>
            <p:nvPr/>
          </p:nvSpPr>
          <p:spPr bwMode="auto">
            <a:xfrm>
              <a:off x="4302657" y="2635475"/>
              <a:ext cx="943686" cy="6471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矩形 35"/>
            <p:cNvSpPr/>
            <p:nvPr/>
          </p:nvSpPr>
          <p:spPr bwMode="auto">
            <a:xfrm>
              <a:off x="2483849" y="2635475"/>
              <a:ext cx="1853090" cy="64710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charset="-122"/>
                <a:ea typeface="楷体" panose="02010609060101010101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3418514" y="2635475"/>
              <a:ext cx="0" cy="647101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右大括号 37"/>
          <p:cNvSpPr/>
          <p:nvPr/>
        </p:nvSpPr>
        <p:spPr>
          <a:xfrm>
            <a:off x="5127625" y="3278188"/>
            <a:ext cx="266700" cy="1416050"/>
          </a:xfrm>
          <a:prstGeom prst="rightBrace">
            <a:avLst/>
          </a:prstGeom>
          <a:solidFill>
            <a:srgbClr val="FFFFE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0" name="直接箭头连接符 39"/>
          <p:cNvCxnSpPr/>
          <p:nvPr/>
        </p:nvCxnSpPr>
        <p:spPr>
          <a:xfrm>
            <a:off x="5584825" y="3986213"/>
            <a:ext cx="40798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09" name="文本框 99"/>
          <p:cNvSpPr txBox="1">
            <a:spLocks noChangeArrowheads="1"/>
          </p:cNvSpPr>
          <p:nvPr/>
        </p:nvSpPr>
        <p:spPr bwMode="auto">
          <a:xfrm>
            <a:off x="368300" y="584200"/>
            <a:ext cx="59229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探究比较      和      大小的方法  </a:t>
            </a:r>
          </a:p>
        </p:txBody>
      </p:sp>
      <p:grpSp>
        <p:nvGrpSpPr>
          <p:cNvPr id="21510" name="组合 78"/>
          <p:cNvGrpSpPr/>
          <p:nvPr/>
        </p:nvGrpSpPr>
        <p:grpSpPr bwMode="auto">
          <a:xfrm>
            <a:off x="2235200" y="368300"/>
            <a:ext cx="815975" cy="1016000"/>
            <a:chOff x="7363487" y="586286"/>
            <a:chExt cx="627768" cy="840082"/>
          </a:xfrm>
        </p:grpSpPr>
        <p:sp>
          <p:nvSpPr>
            <p:cNvPr id="21565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1566" name="文本框 11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3" name="直接连接符 12"/>
            <p:cNvCxnSpPr/>
            <p:nvPr/>
          </p:nvCxnSpPr>
          <p:spPr bwMode="auto">
            <a:xfrm>
              <a:off x="7363487" y="993201"/>
              <a:ext cx="333426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511" name="组合 78"/>
          <p:cNvGrpSpPr/>
          <p:nvPr/>
        </p:nvGrpSpPr>
        <p:grpSpPr bwMode="auto">
          <a:xfrm>
            <a:off x="3282950" y="384175"/>
            <a:ext cx="852488" cy="1057275"/>
            <a:chOff x="7363487" y="491374"/>
            <a:chExt cx="560094" cy="1009813"/>
          </a:xfrm>
        </p:grpSpPr>
        <p:sp>
          <p:nvSpPr>
            <p:cNvPr id="21562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1563" name="文本框 15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7" name="直接连接符 16"/>
            <p:cNvCxnSpPr/>
            <p:nvPr/>
          </p:nvCxnSpPr>
          <p:spPr bwMode="auto">
            <a:xfrm>
              <a:off x="7363487" y="993249"/>
              <a:ext cx="333762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组合 78"/>
          <p:cNvGrpSpPr/>
          <p:nvPr/>
        </p:nvGrpSpPr>
        <p:grpSpPr bwMode="auto">
          <a:xfrm>
            <a:off x="957263" y="2974975"/>
            <a:ext cx="814387" cy="1014413"/>
            <a:chOff x="7363487" y="586286"/>
            <a:chExt cx="627768" cy="841926"/>
          </a:xfrm>
        </p:grpSpPr>
        <p:sp>
          <p:nvSpPr>
            <p:cNvPr id="21559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43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1560" name="文本框 7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43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9" name="直接连接符 8"/>
            <p:cNvCxnSpPr/>
            <p:nvPr/>
          </p:nvCxnSpPr>
          <p:spPr bwMode="auto">
            <a:xfrm>
              <a:off x="7363487" y="993415"/>
              <a:ext cx="334075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组合 78"/>
          <p:cNvGrpSpPr/>
          <p:nvPr/>
        </p:nvGrpSpPr>
        <p:grpSpPr bwMode="auto">
          <a:xfrm>
            <a:off x="927100" y="4059238"/>
            <a:ext cx="852488" cy="1057275"/>
            <a:chOff x="7363487" y="491374"/>
            <a:chExt cx="560094" cy="1009813"/>
          </a:xfrm>
        </p:grpSpPr>
        <p:sp>
          <p:nvSpPr>
            <p:cNvPr id="21556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1557" name="文本框 43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45" name="直接连接符 44"/>
            <p:cNvCxnSpPr/>
            <p:nvPr/>
          </p:nvCxnSpPr>
          <p:spPr bwMode="auto">
            <a:xfrm>
              <a:off x="7363487" y="993248"/>
              <a:ext cx="333762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876300" y="1914525"/>
            <a:ext cx="100520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方法三   根据分数的基本性质化成同分母分数进行比较。      </a:t>
            </a: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9024938" y="3662363"/>
            <a:ext cx="347503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亮亮看得多。</a:t>
            </a:r>
            <a:endParaRPr lang="zh-CN" altLang="en-US" sz="32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78"/>
          <p:cNvGrpSpPr/>
          <p:nvPr/>
        </p:nvGrpSpPr>
        <p:grpSpPr bwMode="auto">
          <a:xfrm>
            <a:off x="5278438" y="3454400"/>
            <a:ext cx="852487" cy="1057275"/>
            <a:chOff x="7363487" y="491374"/>
            <a:chExt cx="560094" cy="1009853"/>
          </a:xfrm>
        </p:grpSpPr>
        <p:sp>
          <p:nvSpPr>
            <p:cNvPr id="21553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1554" name="文本框 20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22" name="直接连接符 21"/>
            <p:cNvCxnSpPr/>
            <p:nvPr/>
          </p:nvCxnSpPr>
          <p:spPr bwMode="auto">
            <a:xfrm>
              <a:off x="7363487" y="993268"/>
              <a:ext cx="333762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组合 78"/>
          <p:cNvGrpSpPr/>
          <p:nvPr/>
        </p:nvGrpSpPr>
        <p:grpSpPr bwMode="auto">
          <a:xfrm>
            <a:off x="6110288" y="3498850"/>
            <a:ext cx="814387" cy="1016000"/>
            <a:chOff x="7363487" y="586286"/>
            <a:chExt cx="627768" cy="840095"/>
          </a:xfrm>
        </p:grpSpPr>
        <p:sp>
          <p:nvSpPr>
            <p:cNvPr id="21550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1551" name="文本框 24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26" name="直接连接符 25"/>
            <p:cNvCxnSpPr/>
            <p:nvPr/>
          </p:nvCxnSpPr>
          <p:spPr bwMode="auto">
            <a:xfrm>
              <a:off x="7363487" y="993207"/>
              <a:ext cx="334075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5305425" y="3689350"/>
            <a:ext cx="909638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&gt;</a:t>
            </a:r>
            <a:endParaRPr lang="en-US" altLang="zh-CN" sz="32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右大括号 37"/>
          <p:cNvSpPr/>
          <p:nvPr/>
        </p:nvSpPr>
        <p:spPr>
          <a:xfrm>
            <a:off x="3984625" y="3292475"/>
            <a:ext cx="266700" cy="1416050"/>
          </a:xfrm>
          <a:prstGeom prst="rightBrace">
            <a:avLst/>
          </a:prstGeom>
          <a:solidFill>
            <a:srgbClr val="FFFFE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 bwMode="auto">
          <a:xfrm>
            <a:off x="7715250" y="3444875"/>
            <a:ext cx="1797050" cy="1060450"/>
            <a:chOff x="12201" y="8964"/>
            <a:chExt cx="2831" cy="1670"/>
          </a:xfrm>
        </p:grpSpPr>
        <p:grpSp>
          <p:nvGrpSpPr>
            <p:cNvPr id="21541" name="组合 78"/>
            <p:cNvGrpSpPr/>
            <p:nvPr/>
          </p:nvGrpSpPr>
          <p:grpSpPr bwMode="auto">
            <a:xfrm>
              <a:off x="12201" y="8964"/>
              <a:ext cx="1342" cy="1665"/>
              <a:chOff x="7363487" y="491374"/>
              <a:chExt cx="560094" cy="1009813"/>
            </a:xfrm>
          </p:grpSpPr>
          <p:sp>
            <p:nvSpPr>
              <p:cNvPr id="21547" name="文本框 4"/>
              <p:cNvSpPr txBox="1">
                <a:spLocks noChangeArrowheads="1"/>
              </p:cNvSpPr>
              <p:nvPr/>
            </p:nvSpPr>
            <p:spPr bwMode="auto">
              <a:xfrm>
                <a:off x="7387253" y="491374"/>
                <a:ext cx="349672" cy="55732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1548" name="文本框 45"/>
              <p:cNvSpPr txBox="1">
                <a:spLocks noChangeArrowheads="1"/>
              </p:cNvSpPr>
              <p:nvPr/>
            </p:nvSpPr>
            <p:spPr bwMode="auto">
              <a:xfrm>
                <a:off x="7383515" y="943859"/>
                <a:ext cx="540066" cy="55732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</a:p>
            </p:txBody>
          </p:sp>
          <p:cxnSp>
            <p:nvCxnSpPr>
              <p:cNvPr id="47" name="直接连接符 46"/>
              <p:cNvCxnSpPr/>
              <p:nvPr/>
            </p:nvCxnSpPr>
            <p:spPr bwMode="auto">
              <a:xfrm>
                <a:off x="7363487" y="993249"/>
                <a:ext cx="334004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542" name="组合 78"/>
            <p:cNvGrpSpPr/>
            <p:nvPr/>
          </p:nvGrpSpPr>
          <p:grpSpPr bwMode="auto">
            <a:xfrm>
              <a:off x="13750" y="9034"/>
              <a:ext cx="1283" cy="1600"/>
              <a:chOff x="7363487" y="586286"/>
              <a:chExt cx="627768" cy="840082"/>
            </a:xfrm>
          </p:grpSpPr>
          <p:sp>
            <p:nvSpPr>
              <p:cNvPr id="21544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4825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1545" name="文本框 49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25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cxnSp>
            <p:nvCxnSpPr>
              <p:cNvPr id="51" name="直接连接符 50"/>
              <p:cNvCxnSpPr/>
              <p:nvPr/>
            </p:nvCxnSpPr>
            <p:spPr bwMode="auto">
              <a:xfrm>
                <a:off x="7363021" y="993201"/>
                <a:ext cx="334063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543" name="文本框 51"/>
            <p:cNvSpPr txBox="1">
              <a:spLocks noChangeArrowheads="1"/>
            </p:cNvSpPr>
            <p:nvPr/>
          </p:nvSpPr>
          <p:spPr bwMode="auto">
            <a:xfrm>
              <a:off x="12362" y="9332"/>
              <a:ext cx="1799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　</a:t>
              </a:r>
              <a:r>
                <a:rPr lang="zh-CN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&gt;</a:t>
              </a:r>
              <a:endPara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3" name="文本框 52"/>
          <p:cNvSpPr txBox="1">
            <a:spLocks noChangeArrowheads="1"/>
          </p:cNvSpPr>
          <p:nvPr/>
        </p:nvSpPr>
        <p:spPr bwMode="auto">
          <a:xfrm>
            <a:off x="1371600" y="3175000"/>
            <a:ext cx="739775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55" name="文本框 4"/>
          <p:cNvSpPr txBox="1">
            <a:spLocks noChangeArrowheads="1"/>
          </p:cNvSpPr>
          <p:nvPr/>
        </p:nvSpPr>
        <p:spPr bwMode="auto">
          <a:xfrm>
            <a:off x="1968500" y="2976563"/>
            <a:ext cx="1166813" cy="582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×3</a:t>
            </a:r>
          </a:p>
        </p:txBody>
      </p:sp>
      <p:sp>
        <p:nvSpPr>
          <p:cNvPr id="56" name="文本框 55"/>
          <p:cNvSpPr txBox="1">
            <a:spLocks noChangeArrowheads="1"/>
          </p:cNvSpPr>
          <p:nvPr/>
        </p:nvSpPr>
        <p:spPr bwMode="auto">
          <a:xfrm>
            <a:off x="1971675" y="3470275"/>
            <a:ext cx="10318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×3</a:t>
            </a:r>
          </a:p>
        </p:txBody>
      </p:sp>
      <p:cxnSp>
        <p:nvCxnSpPr>
          <p:cNvPr id="57" name="直接连接符 56"/>
          <p:cNvCxnSpPr/>
          <p:nvPr/>
        </p:nvCxnSpPr>
        <p:spPr bwMode="auto">
          <a:xfrm>
            <a:off x="1927225" y="3514725"/>
            <a:ext cx="1030288" cy="15875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文本框 58"/>
          <p:cNvSpPr txBox="1">
            <a:spLocks noChangeArrowheads="1"/>
          </p:cNvSpPr>
          <p:nvPr/>
        </p:nvSpPr>
        <p:spPr bwMode="auto">
          <a:xfrm>
            <a:off x="2901950" y="3194050"/>
            <a:ext cx="73818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60" name="组合 78"/>
          <p:cNvGrpSpPr/>
          <p:nvPr/>
        </p:nvGrpSpPr>
        <p:grpSpPr bwMode="auto">
          <a:xfrm>
            <a:off x="3387725" y="3011488"/>
            <a:ext cx="814388" cy="1016000"/>
            <a:chOff x="7363487" y="586286"/>
            <a:chExt cx="627768" cy="840095"/>
          </a:xfrm>
        </p:grpSpPr>
        <p:sp>
          <p:nvSpPr>
            <p:cNvPr id="21538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1539" name="文本框 61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63" name="直接连接符 62"/>
            <p:cNvCxnSpPr/>
            <p:nvPr/>
          </p:nvCxnSpPr>
          <p:spPr bwMode="auto">
            <a:xfrm>
              <a:off x="7363487" y="993207"/>
              <a:ext cx="334076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文本框 63"/>
          <p:cNvSpPr txBox="1">
            <a:spLocks noChangeArrowheads="1"/>
          </p:cNvSpPr>
          <p:nvPr/>
        </p:nvSpPr>
        <p:spPr bwMode="auto">
          <a:xfrm>
            <a:off x="1408113" y="4246563"/>
            <a:ext cx="738187" cy="582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65" name="文本框 4"/>
          <p:cNvSpPr txBox="1">
            <a:spLocks noChangeArrowheads="1"/>
          </p:cNvSpPr>
          <p:nvPr/>
        </p:nvSpPr>
        <p:spPr bwMode="auto">
          <a:xfrm>
            <a:off x="2003425" y="4048125"/>
            <a:ext cx="116681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×2</a:t>
            </a:r>
          </a:p>
        </p:txBody>
      </p:sp>
      <p:sp>
        <p:nvSpPr>
          <p:cNvPr id="66" name="文本框 65"/>
          <p:cNvSpPr txBox="1">
            <a:spLocks noChangeArrowheads="1"/>
          </p:cNvSpPr>
          <p:nvPr/>
        </p:nvSpPr>
        <p:spPr bwMode="auto">
          <a:xfrm>
            <a:off x="2008188" y="4543425"/>
            <a:ext cx="1030287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×2</a:t>
            </a:r>
          </a:p>
        </p:txBody>
      </p:sp>
      <p:cxnSp>
        <p:nvCxnSpPr>
          <p:cNvPr id="67" name="直接连接符 66"/>
          <p:cNvCxnSpPr/>
          <p:nvPr/>
        </p:nvCxnSpPr>
        <p:spPr bwMode="auto">
          <a:xfrm>
            <a:off x="1962150" y="4587875"/>
            <a:ext cx="1030288" cy="14288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文本框 67"/>
          <p:cNvSpPr txBox="1">
            <a:spLocks noChangeArrowheads="1"/>
          </p:cNvSpPr>
          <p:nvPr/>
        </p:nvSpPr>
        <p:spPr bwMode="auto">
          <a:xfrm>
            <a:off x="2936875" y="4267200"/>
            <a:ext cx="739775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69" name="组合 78"/>
          <p:cNvGrpSpPr/>
          <p:nvPr/>
        </p:nvGrpSpPr>
        <p:grpSpPr bwMode="auto">
          <a:xfrm>
            <a:off x="3422650" y="4083050"/>
            <a:ext cx="814388" cy="1016000"/>
            <a:chOff x="7363487" y="586286"/>
            <a:chExt cx="627768" cy="840095"/>
          </a:xfrm>
        </p:grpSpPr>
        <p:sp>
          <p:nvSpPr>
            <p:cNvPr id="21535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1536" name="文本框 70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72" name="直接连接符 71"/>
            <p:cNvCxnSpPr/>
            <p:nvPr/>
          </p:nvCxnSpPr>
          <p:spPr bwMode="auto">
            <a:xfrm>
              <a:off x="7363487" y="993207"/>
              <a:ext cx="334076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文本框 72"/>
          <p:cNvSpPr txBox="1">
            <a:spLocks noChangeArrowheads="1"/>
          </p:cNvSpPr>
          <p:nvPr/>
        </p:nvSpPr>
        <p:spPr bwMode="auto">
          <a:xfrm>
            <a:off x="4319588" y="3702050"/>
            <a:ext cx="139858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因为</a:t>
            </a:r>
          </a:p>
        </p:txBody>
      </p:sp>
      <p:sp>
        <p:nvSpPr>
          <p:cNvPr id="74" name="文本框 73"/>
          <p:cNvSpPr txBox="1">
            <a:spLocks noChangeArrowheads="1"/>
          </p:cNvSpPr>
          <p:nvPr/>
        </p:nvSpPr>
        <p:spPr bwMode="auto">
          <a:xfrm>
            <a:off x="6365875" y="3763963"/>
            <a:ext cx="1673225" cy="582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，所以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8" grpId="0" animBg="1"/>
      <p:bldP spid="53" grpId="0"/>
      <p:bldP spid="55" grpId="0"/>
      <p:bldP spid="56" grpId="0"/>
      <p:bldP spid="59" grpId="0"/>
      <p:bldP spid="64" grpId="0"/>
      <p:bldP spid="65" grpId="0"/>
      <p:bldP spid="66" grpId="0"/>
      <p:bldP spid="68" grpId="0"/>
      <p:bldP spid="73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3" name="文本框 99"/>
          <p:cNvSpPr txBox="1">
            <a:spLocks noChangeArrowheads="1"/>
          </p:cNvSpPr>
          <p:nvPr/>
        </p:nvSpPr>
        <p:spPr bwMode="auto">
          <a:xfrm>
            <a:off x="368300" y="584200"/>
            <a:ext cx="59229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规范解答 </a:t>
            </a:r>
          </a:p>
        </p:txBody>
      </p:sp>
      <p:grpSp>
        <p:nvGrpSpPr>
          <p:cNvPr id="6" name="组合 78"/>
          <p:cNvGrpSpPr/>
          <p:nvPr/>
        </p:nvGrpSpPr>
        <p:grpSpPr bwMode="auto">
          <a:xfrm>
            <a:off x="2525713" y="1193800"/>
            <a:ext cx="814387" cy="1014413"/>
            <a:chOff x="7363487" y="586286"/>
            <a:chExt cx="627768" cy="841926"/>
          </a:xfrm>
        </p:grpSpPr>
        <p:sp>
          <p:nvSpPr>
            <p:cNvPr id="22590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43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2591" name="文本框 7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43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9" name="直接连接符 8"/>
            <p:cNvCxnSpPr/>
            <p:nvPr/>
          </p:nvCxnSpPr>
          <p:spPr bwMode="auto">
            <a:xfrm>
              <a:off x="7363487" y="993415"/>
              <a:ext cx="334075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组合 78"/>
          <p:cNvGrpSpPr/>
          <p:nvPr/>
        </p:nvGrpSpPr>
        <p:grpSpPr bwMode="auto">
          <a:xfrm>
            <a:off x="6172200" y="1177925"/>
            <a:ext cx="850900" cy="1057275"/>
            <a:chOff x="7363487" y="491374"/>
            <a:chExt cx="560094" cy="1009813"/>
          </a:xfrm>
        </p:grpSpPr>
        <p:sp>
          <p:nvSpPr>
            <p:cNvPr id="22587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2588" name="文本框 43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45" name="直接连接符 44"/>
            <p:cNvCxnSpPr/>
            <p:nvPr/>
          </p:nvCxnSpPr>
          <p:spPr bwMode="auto">
            <a:xfrm>
              <a:off x="7363487" y="993249"/>
              <a:ext cx="333340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6831013" y="2884488"/>
            <a:ext cx="34766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，所以</a:t>
            </a:r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亮亮看得多。</a:t>
            </a:r>
            <a:endParaRPr lang="zh-CN" altLang="en-US" sz="32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78"/>
          <p:cNvGrpSpPr/>
          <p:nvPr/>
        </p:nvGrpSpPr>
        <p:grpSpPr bwMode="auto">
          <a:xfrm>
            <a:off x="3086100" y="2676525"/>
            <a:ext cx="850900" cy="1057275"/>
            <a:chOff x="7363487" y="491374"/>
            <a:chExt cx="560094" cy="1009853"/>
          </a:xfrm>
        </p:grpSpPr>
        <p:sp>
          <p:nvSpPr>
            <p:cNvPr id="22584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2585" name="文本框 20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22" name="直接连接符 21"/>
            <p:cNvCxnSpPr/>
            <p:nvPr/>
          </p:nvCxnSpPr>
          <p:spPr bwMode="auto">
            <a:xfrm>
              <a:off x="7363487" y="993268"/>
              <a:ext cx="333340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组合 78"/>
          <p:cNvGrpSpPr/>
          <p:nvPr/>
        </p:nvGrpSpPr>
        <p:grpSpPr bwMode="auto">
          <a:xfrm>
            <a:off x="3916363" y="2720975"/>
            <a:ext cx="814387" cy="1016000"/>
            <a:chOff x="7363487" y="586286"/>
            <a:chExt cx="627768" cy="840095"/>
          </a:xfrm>
        </p:grpSpPr>
        <p:sp>
          <p:nvSpPr>
            <p:cNvPr id="22581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2582" name="文本框 24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26" name="直接连接符 25"/>
            <p:cNvCxnSpPr/>
            <p:nvPr/>
          </p:nvCxnSpPr>
          <p:spPr bwMode="auto">
            <a:xfrm>
              <a:off x="7363487" y="993207"/>
              <a:ext cx="334075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3111500" y="2911475"/>
            <a:ext cx="911225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&gt;</a:t>
            </a:r>
            <a:endParaRPr lang="en-US" altLang="zh-CN" sz="32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 bwMode="auto">
          <a:xfrm>
            <a:off x="5521325" y="2667000"/>
            <a:ext cx="1797050" cy="1060450"/>
            <a:chOff x="12201" y="8964"/>
            <a:chExt cx="2831" cy="1670"/>
          </a:xfrm>
        </p:grpSpPr>
        <p:grpSp>
          <p:nvGrpSpPr>
            <p:cNvPr id="22572" name="组合 78"/>
            <p:cNvGrpSpPr/>
            <p:nvPr/>
          </p:nvGrpSpPr>
          <p:grpSpPr bwMode="auto">
            <a:xfrm>
              <a:off x="12201" y="8964"/>
              <a:ext cx="1342" cy="1665"/>
              <a:chOff x="7363487" y="491374"/>
              <a:chExt cx="560094" cy="1009813"/>
            </a:xfrm>
          </p:grpSpPr>
          <p:sp>
            <p:nvSpPr>
              <p:cNvPr id="22578" name="文本框 4"/>
              <p:cNvSpPr txBox="1">
                <a:spLocks noChangeArrowheads="1"/>
              </p:cNvSpPr>
              <p:nvPr/>
            </p:nvSpPr>
            <p:spPr bwMode="auto">
              <a:xfrm>
                <a:off x="7387253" y="491374"/>
                <a:ext cx="349672" cy="55732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2579" name="文本框 45"/>
              <p:cNvSpPr txBox="1">
                <a:spLocks noChangeArrowheads="1"/>
              </p:cNvSpPr>
              <p:nvPr/>
            </p:nvSpPr>
            <p:spPr bwMode="auto">
              <a:xfrm>
                <a:off x="7383515" y="943859"/>
                <a:ext cx="540066" cy="55732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</a:p>
            </p:txBody>
          </p:sp>
          <p:cxnSp>
            <p:nvCxnSpPr>
              <p:cNvPr id="47" name="直接连接符 46"/>
              <p:cNvCxnSpPr/>
              <p:nvPr/>
            </p:nvCxnSpPr>
            <p:spPr bwMode="auto">
              <a:xfrm>
                <a:off x="7363487" y="993249"/>
                <a:ext cx="334004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573" name="组合 78"/>
            <p:cNvGrpSpPr/>
            <p:nvPr/>
          </p:nvGrpSpPr>
          <p:grpSpPr bwMode="auto">
            <a:xfrm>
              <a:off x="13750" y="9034"/>
              <a:ext cx="1283" cy="1600"/>
              <a:chOff x="7363487" y="586286"/>
              <a:chExt cx="627768" cy="840082"/>
            </a:xfrm>
          </p:grpSpPr>
          <p:sp>
            <p:nvSpPr>
              <p:cNvPr id="22575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4825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2576" name="文本框 49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25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cxnSp>
            <p:nvCxnSpPr>
              <p:cNvPr id="51" name="直接连接符 50"/>
              <p:cNvCxnSpPr/>
              <p:nvPr/>
            </p:nvCxnSpPr>
            <p:spPr bwMode="auto">
              <a:xfrm>
                <a:off x="7363021" y="993201"/>
                <a:ext cx="334063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574" name="文本框 51"/>
            <p:cNvSpPr txBox="1">
              <a:spLocks noChangeArrowheads="1"/>
            </p:cNvSpPr>
            <p:nvPr/>
          </p:nvSpPr>
          <p:spPr bwMode="auto">
            <a:xfrm>
              <a:off x="12362" y="9332"/>
              <a:ext cx="1799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　</a:t>
              </a:r>
              <a:r>
                <a:rPr lang="zh-CN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&gt;</a:t>
              </a:r>
              <a:endPara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3" name="文本框 52"/>
          <p:cNvSpPr txBox="1">
            <a:spLocks noChangeArrowheads="1"/>
          </p:cNvSpPr>
          <p:nvPr/>
        </p:nvSpPr>
        <p:spPr bwMode="auto">
          <a:xfrm>
            <a:off x="2940050" y="1393825"/>
            <a:ext cx="739775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55" name="文本框 4"/>
          <p:cNvSpPr txBox="1">
            <a:spLocks noChangeArrowheads="1"/>
          </p:cNvSpPr>
          <p:nvPr/>
        </p:nvSpPr>
        <p:spPr bwMode="auto">
          <a:xfrm>
            <a:off x="3535363" y="1195388"/>
            <a:ext cx="1166812" cy="582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×3</a:t>
            </a:r>
          </a:p>
        </p:txBody>
      </p:sp>
      <p:sp>
        <p:nvSpPr>
          <p:cNvPr id="56" name="文本框 55"/>
          <p:cNvSpPr txBox="1">
            <a:spLocks noChangeArrowheads="1"/>
          </p:cNvSpPr>
          <p:nvPr/>
        </p:nvSpPr>
        <p:spPr bwMode="auto">
          <a:xfrm>
            <a:off x="3540125" y="1689100"/>
            <a:ext cx="10318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×3</a:t>
            </a:r>
          </a:p>
        </p:txBody>
      </p:sp>
      <p:cxnSp>
        <p:nvCxnSpPr>
          <p:cNvPr id="57" name="直接连接符 56"/>
          <p:cNvCxnSpPr/>
          <p:nvPr/>
        </p:nvCxnSpPr>
        <p:spPr bwMode="auto">
          <a:xfrm>
            <a:off x="3494088" y="1733550"/>
            <a:ext cx="1030287" cy="15875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文本框 58"/>
          <p:cNvSpPr txBox="1">
            <a:spLocks noChangeArrowheads="1"/>
          </p:cNvSpPr>
          <p:nvPr/>
        </p:nvSpPr>
        <p:spPr bwMode="auto">
          <a:xfrm>
            <a:off x="4468813" y="1412875"/>
            <a:ext cx="7397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60" name="组合 78"/>
          <p:cNvGrpSpPr/>
          <p:nvPr/>
        </p:nvGrpSpPr>
        <p:grpSpPr bwMode="auto">
          <a:xfrm>
            <a:off x="4954588" y="1230313"/>
            <a:ext cx="814387" cy="1016000"/>
            <a:chOff x="7363487" y="586286"/>
            <a:chExt cx="627768" cy="840095"/>
          </a:xfrm>
        </p:grpSpPr>
        <p:sp>
          <p:nvSpPr>
            <p:cNvPr id="22569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2570" name="文本框 61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63" name="直接连接符 62"/>
            <p:cNvCxnSpPr/>
            <p:nvPr/>
          </p:nvCxnSpPr>
          <p:spPr bwMode="auto">
            <a:xfrm>
              <a:off x="7363487" y="993207"/>
              <a:ext cx="334075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文本框 63"/>
          <p:cNvSpPr txBox="1">
            <a:spLocks noChangeArrowheads="1"/>
          </p:cNvSpPr>
          <p:nvPr/>
        </p:nvSpPr>
        <p:spPr bwMode="auto">
          <a:xfrm>
            <a:off x="6651625" y="1365250"/>
            <a:ext cx="739775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65" name="文本框 4"/>
          <p:cNvSpPr txBox="1">
            <a:spLocks noChangeArrowheads="1"/>
          </p:cNvSpPr>
          <p:nvPr/>
        </p:nvSpPr>
        <p:spPr bwMode="auto">
          <a:xfrm>
            <a:off x="7246938" y="1166813"/>
            <a:ext cx="1166812" cy="582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×2</a:t>
            </a:r>
          </a:p>
        </p:txBody>
      </p:sp>
      <p:sp>
        <p:nvSpPr>
          <p:cNvPr id="66" name="文本框 65"/>
          <p:cNvSpPr txBox="1">
            <a:spLocks noChangeArrowheads="1"/>
          </p:cNvSpPr>
          <p:nvPr/>
        </p:nvSpPr>
        <p:spPr bwMode="auto">
          <a:xfrm>
            <a:off x="7251700" y="1660525"/>
            <a:ext cx="10318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32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×2</a:t>
            </a:r>
          </a:p>
        </p:txBody>
      </p:sp>
      <p:cxnSp>
        <p:nvCxnSpPr>
          <p:cNvPr id="67" name="直接连接符 66"/>
          <p:cNvCxnSpPr/>
          <p:nvPr/>
        </p:nvCxnSpPr>
        <p:spPr bwMode="auto">
          <a:xfrm>
            <a:off x="7205663" y="1704975"/>
            <a:ext cx="1030287" cy="15875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文本框 67"/>
          <p:cNvSpPr txBox="1">
            <a:spLocks noChangeArrowheads="1"/>
          </p:cNvSpPr>
          <p:nvPr/>
        </p:nvSpPr>
        <p:spPr bwMode="auto">
          <a:xfrm>
            <a:off x="8180388" y="1384300"/>
            <a:ext cx="7397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69" name="组合 78"/>
          <p:cNvGrpSpPr/>
          <p:nvPr/>
        </p:nvGrpSpPr>
        <p:grpSpPr bwMode="auto">
          <a:xfrm>
            <a:off x="8666163" y="1201738"/>
            <a:ext cx="814387" cy="1016000"/>
            <a:chOff x="7363487" y="586286"/>
            <a:chExt cx="627768" cy="840095"/>
          </a:xfrm>
        </p:grpSpPr>
        <p:sp>
          <p:nvSpPr>
            <p:cNvPr id="22566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2567" name="文本框 70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72" name="直接连接符 71"/>
            <p:cNvCxnSpPr/>
            <p:nvPr/>
          </p:nvCxnSpPr>
          <p:spPr bwMode="auto">
            <a:xfrm>
              <a:off x="7363487" y="993207"/>
              <a:ext cx="334075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文本框 72"/>
          <p:cNvSpPr txBox="1">
            <a:spLocks noChangeArrowheads="1"/>
          </p:cNvSpPr>
          <p:nvPr/>
        </p:nvSpPr>
        <p:spPr bwMode="auto">
          <a:xfrm>
            <a:off x="2125663" y="2924175"/>
            <a:ext cx="139858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因为</a:t>
            </a:r>
          </a:p>
        </p:txBody>
      </p:sp>
      <p:sp>
        <p:nvSpPr>
          <p:cNvPr id="74" name="文本框 73"/>
          <p:cNvSpPr txBox="1">
            <a:spLocks noChangeArrowheads="1"/>
          </p:cNvSpPr>
          <p:nvPr/>
        </p:nvSpPr>
        <p:spPr bwMode="auto">
          <a:xfrm>
            <a:off x="4171950" y="2986088"/>
            <a:ext cx="1673225" cy="582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，所以</a:t>
            </a: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5502275" y="1563688"/>
            <a:ext cx="5429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</p:txBody>
      </p:sp>
      <p:grpSp>
        <p:nvGrpSpPr>
          <p:cNvPr id="36" name="组合 35"/>
          <p:cNvGrpSpPr/>
          <p:nvPr/>
        </p:nvGrpSpPr>
        <p:grpSpPr bwMode="auto">
          <a:xfrm>
            <a:off x="1119188" y="3921125"/>
            <a:ext cx="4725987" cy="2478088"/>
            <a:chOff x="1763" y="6007"/>
            <a:chExt cx="7443" cy="3902"/>
          </a:xfrm>
        </p:grpSpPr>
        <p:grpSp>
          <p:nvGrpSpPr>
            <p:cNvPr id="22561" name="组合 29"/>
            <p:cNvGrpSpPr/>
            <p:nvPr/>
          </p:nvGrpSpPr>
          <p:grpSpPr bwMode="auto">
            <a:xfrm>
              <a:off x="1763" y="7293"/>
              <a:ext cx="3318" cy="2616"/>
              <a:chOff x="2476" y="6451"/>
              <a:chExt cx="3318" cy="2616"/>
            </a:xfrm>
          </p:grpSpPr>
          <p:pic>
            <p:nvPicPr>
              <p:cNvPr id="22564" name="图12.jpg" descr="id:2147502173;FounderCES"/>
              <p:cNvPicPr>
                <a:picLocks noChangeAspect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76" y="6451"/>
                <a:ext cx="3318" cy="26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" name="矩形 27"/>
              <p:cNvSpPr/>
              <p:nvPr/>
            </p:nvSpPr>
            <p:spPr>
              <a:xfrm>
                <a:off x="4656" y="6450"/>
                <a:ext cx="545" cy="1115"/>
              </a:xfrm>
              <a:prstGeom prst="rect">
                <a:avLst/>
              </a:prstGeom>
              <a:solidFill>
                <a:srgbClr val="FFFF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29" name="云形标注 28"/>
            <p:cNvSpPr/>
            <p:nvPr/>
          </p:nvSpPr>
          <p:spPr>
            <a:xfrm>
              <a:off x="4156" y="6007"/>
              <a:ext cx="5050" cy="2352"/>
            </a:xfrm>
            <a:prstGeom prst="cloudCallout">
              <a:avLst>
                <a:gd name="adj1" fmla="val -54643"/>
                <a:gd name="adj2" fmla="val 52197"/>
              </a:avLst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563" name="文本框 34"/>
            <p:cNvSpPr txBox="1">
              <a:spLocks noChangeArrowheads="1"/>
            </p:cNvSpPr>
            <p:nvPr/>
          </p:nvSpPr>
          <p:spPr bwMode="auto">
            <a:xfrm>
              <a:off x="4680" y="6198"/>
              <a:ext cx="4176" cy="18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latin typeface="楷体" panose="02010609060101010101" charset="-122"/>
                  <a:ea typeface="楷体" panose="02010609060101010101" charset="-122"/>
                </a:rPr>
                <a:t>6是2的倍数,也是3的倍数,叫做2和3的</a:t>
              </a:r>
              <a:r>
                <a:rPr lang="zh-CN" altLang="en-US" sz="2400" dirty="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公倍数</a:t>
              </a:r>
              <a:r>
                <a:rPr lang="zh-CN" altLang="en-US" sz="2400" dirty="0">
                  <a:latin typeface="楷体" panose="02010609060101010101" charset="-122"/>
                  <a:ea typeface="楷体" panose="02010609060101010101" charset="-122"/>
                </a:rPr>
                <a:t>。</a:t>
              </a:r>
            </a:p>
          </p:txBody>
        </p:sp>
      </p:grpSp>
      <p:grpSp>
        <p:nvGrpSpPr>
          <p:cNvPr id="77" name="组合 76"/>
          <p:cNvGrpSpPr/>
          <p:nvPr/>
        </p:nvGrpSpPr>
        <p:grpSpPr bwMode="auto">
          <a:xfrm>
            <a:off x="6291263" y="3568700"/>
            <a:ext cx="5191125" cy="2830513"/>
            <a:chOff x="9907" y="5621"/>
            <a:chExt cx="8176" cy="4457"/>
          </a:xfrm>
        </p:grpSpPr>
        <p:pic>
          <p:nvPicPr>
            <p:cNvPr id="22558" name="图片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767" y="7756"/>
              <a:ext cx="2316" cy="2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" name="云形标注 74"/>
            <p:cNvSpPr/>
            <p:nvPr/>
          </p:nvSpPr>
          <p:spPr>
            <a:xfrm>
              <a:off x="9907" y="5621"/>
              <a:ext cx="6501" cy="2627"/>
            </a:xfrm>
            <a:prstGeom prst="cloudCallout">
              <a:avLst>
                <a:gd name="adj1" fmla="val 43199"/>
                <a:gd name="adj2" fmla="val 57730"/>
              </a:avLst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560" name="文本框 75"/>
            <p:cNvSpPr txBox="1">
              <a:spLocks noChangeArrowheads="1"/>
            </p:cNvSpPr>
            <p:nvPr/>
          </p:nvSpPr>
          <p:spPr bwMode="auto">
            <a:xfrm>
              <a:off x="10518" y="6017"/>
              <a:ext cx="6018" cy="18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把异分母分数分别化成和原来分数相等的同分母的分数，叫做</a:t>
              </a:r>
              <a:r>
                <a:rPr lang="zh-CN" altLang="en-US" sz="2400" dirty="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  <a:sym typeface="+mn-ea"/>
                </a:rPr>
                <a:t>通分</a:t>
              </a:r>
              <a:r>
                <a:rPr lang="zh-CN" altLang="en-US" sz="2400" dirty="0">
                  <a:latin typeface="楷体" panose="02010609060101010101" charset="-122"/>
                  <a:ea typeface="楷体" panose="02010609060101010101" charset="-122"/>
                  <a:sym typeface="+mn-ea"/>
                </a:rPr>
                <a:t>。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53" grpId="0"/>
      <p:bldP spid="55" grpId="0"/>
      <p:bldP spid="56" grpId="0"/>
      <p:bldP spid="59" grpId="0"/>
      <p:bldP spid="64" grpId="0"/>
      <p:bldP spid="65" grpId="0"/>
      <p:bldP spid="66" grpId="0"/>
      <p:bldP spid="68" grpId="0"/>
      <p:bldP spid="73" grpId="0"/>
      <p:bldP spid="74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463" y="384175"/>
            <a:ext cx="350678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558" name="文本框 104"/>
          <p:cNvSpPr txBox="1">
            <a:spLocks noChangeArrowheads="1"/>
          </p:cNvSpPr>
          <p:nvPr/>
        </p:nvSpPr>
        <p:spPr bwMode="auto">
          <a:xfrm>
            <a:off x="1490663" y="2376488"/>
            <a:ext cx="9691687" cy="2554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异分母分数比较大小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要先通分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把异分母分数</a:t>
            </a:r>
          </a:p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化成同分母分数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再比较。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把异分母的分数化成和原来分数相等的同分母</a:t>
            </a:r>
          </a:p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的分数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叫做通分。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分数通分时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要先找两个分母的公倍数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即公分母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493713" y="-182563"/>
            <a:ext cx="4956176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ianxiang\Desktop\课件用图\3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93038" y="4159250"/>
            <a:ext cx="3171825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83800" y="4559300"/>
            <a:ext cx="229552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561513" y="3494088"/>
            <a:ext cx="1906587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4288790" y="3498215"/>
            <a:ext cx="1343660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再</a:t>
            </a: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</a:rPr>
              <a:t> 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36945" y="3493770"/>
            <a:ext cx="1343660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见</a:t>
            </a: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</a:rPr>
              <a:t>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  <p:bldP spid="3" grpId="6"/>
      <p:bldP spid="3" grpId="7"/>
      <p:bldP spid="3" grpId="8"/>
      <p:bldP spid="3" grpId="9"/>
      <p:bldP spid="3" grpId="10"/>
      <p:bldP spid="3" grpId="11"/>
      <p:bldP spid="3" grpId="12"/>
      <p:bldP spid="3" grpId="13"/>
      <p:bldP spid="3" grpId="14"/>
      <p:bldP spid="3" grpId="15"/>
      <p:bldP spid="3" grpId="16"/>
      <p:bldP spid="3" grpId="17"/>
      <p:bldP spid="3" grpId="18"/>
      <p:bldP spid="3" grpId="19"/>
      <p:bldP spid="3" grpId="20"/>
      <p:bldP spid="3" grpId="21"/>
      <p:bldP spid="3" grpId="22"/>
      <p:bldP spid="3" grpId="23"/>
      <p:bldP spid="3" grpId="24"/>
      <p:bldP spid="3" grpId="25"/>
      <p:bldP spid="3" grpId="26"/>
      <p:bldP spid="3" grpId="27"/>
      <p:bldP spid="3" grpId="28"/>
      <p:bldP spid="3" grpId="29"/>
      <p:bldP spid="3" grpId="30"/>
      <p:bldP spid="3" grpId="31"/>
      <p:bldP spid="3" grpId="32"/>
      <p:bldP spid="3" grpId="33"/>
      <p:bldP spid="3" grpId="34"/>
      <p:bldP spid="3" grpId="35"/>
      <p:bldP spid="3" grpId="36"/>
      <p:bldP spid="3" grpId="37"/>
      <p:bldP spid="3" grpId="38"/>
      <p:bldP spid="3" grpId="39"/>
      <p:bldP spid="3" grpId="40"/>
      <p:bldP spid="3" grpId="41"/>
      <p:bldP spid="3" grpId="42"/>
      <p:bldP spid="3" grpId="43"/>
      <p:bldP spid="3" grpId="44"/>
      <p:bldP spid="3" grpId="45"/>
      <p:bldP spid="3" grpId="46"/>
      <p:bldP spid="3" grpId="47"/>
      <p:bldP spid="3" grpId="48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宽屏</PresentationFormat>
  <Paragraphs>126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华文楷体</vt:lpstr>
      <vt:lpstr>华文隶书</vt:lpstr>
      <vt:lpstr>楷体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226</cp:revision>
  <dcterms:created xsi:type="dcterms:W3CDTF">2015-06-27T04:22:00Z</dcterms:created>
  <dcterms:modified xsi:type="dcterms:W3CDTF">2023-01-16T13:35:22Z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C83BF369CCD948699C2F1DDEC9D7EAB2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