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643" r:id="rId2"/>
    <p:sldId id="681" r:id="rId3"/>
    <p:sldId id="827" r:id="rId4"/>
    <p:sldId id="858" r:id="rId5"/>
    <p:sldId id="824" r:id="rId6"/>
    <p:sldId id="865" r:id="rId7"/>
    <p:sldId id="863" r:id="rId8"/>
    <p:sldId id="864" r:id="rId9"/>
    <p:sldId id="866" r:id="rId10"/>
    <p:sldId id="859" r:id="rId11"/>
    <p:sldId id="861" r:id="rId12"/>
    <p:sldId id="862" r:id="rId13"/>
    <p:sldId id="860" r:id="rId14"/>
    <p:sldId id="870" r:id="rId15"/>
    <p:sldId id="869" r:id="rId16"/>
    <p:sldId id="868" r:id="rId17"/>
    <p:sldId id="872" r:id="rId18"/>
    <p:sldId id="871" r:id="rId19"/>
    <p:sldId id="799" r:id="rId20"/>
    <p:sldId id="875" r:id="rId21"/>
    <p:sldId id="591" r:id="rId22"/>
    <p:sldId id="876" r:id="rId23"/>
    <p:sldId id="781" r:id="rId24"/>
    <p:sldId id="877" r:id="rId25"/>
    <p:sldId id="782" r:id="rId26"/>
    <p:sldId id="878" r:id="rId27"/>
    <p:sldId id="783" r:id="rId28"/>
    <p:sldId id="811" r:id="rId29"/>
    <p:sldId id="812" r:id="rId30"/>
    <p:sldId id="599" r:id="rId31"/>
    <p:sldId id="760" r:id="rId32"/>
    <p:sldId id="602" r:id="rId33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marL="0" lvl="0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lvl="1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lvl="2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lvl="3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lvl="4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lvl="5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lvl="6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lvl="7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lvl="8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3">
          <p15:clr>
            <a:srgbClr val="A4A3A4"/>
          </p15:clr>
        </p15:guide>
        <p15:guide id="2" pos="27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55" d="100"/>
          <a:sy n="155" d="100"/>
        </p:scale>
        <p:origin x="-354" y="-78"/>
      </p:cViewPr>
      <p:guideLst>
        <p:guide orient="horz" pos="1823"/>
        <p:guide pos="275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6" name="Rectangle 4"/>
          <p:cNvSpPr>
            <a:spLocks noGrp="1" noRot="1" noChangeAspect="1"/>
          </p:cNvSpPr>
          <p:nvPr>
            <p:ph type="sldImg" idx="6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7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38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5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67628" tIns="35243" rIns="67628" bIns="35243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6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7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8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9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custDataLst>
      <p:tags r:id="rId3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transition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4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135" algn="l"/>
        </a:tabLst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终止 1"/>
          <p:cNvSpPr/>
          <p:nvPr/>
        </p:nvSpPr>
        <p:spPr>
          <a:xfrm>
            <a:off x="1543130" y="1868805"/>
            <a:ext cx="6420326" cy="898684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6" name="文本框 1"/>
          <p:cNvSpPr>
            <a:spLocks noGrp="1"/>
          </p:cNvSpPr>
          <p:nvPr/>
        </p:nvSpPr>
        <p:spPr>
          <a:xfrm>
            <a:off x="1022271" y="685850"/>
            <a:ext cx="7212806" cy="630079"/>
          </a:xfrm>
          <a:prstGeom prst="rect">
            <a:avLst/>
          </a:prstGeom>
          <a:noFill/>
          <a:ln w="9525">
            <a:noFill/>
          </a:ln>
        </p:spPr>
        <p:txBody>
          <a:bodyPr wrap="square" lIns="101600" tIns="38100" rIns="76200" bIns="38100" anchor="t">
            <a:spAutoFit/>
          </a:bodyPr>
          <a:lstStyle/>
          <a:p>
            <a:pPr algn="ctr">
              <a:spcAft>
                <a:spcPts val="900"/>
              </a:spcAft>
            </a:pPr>
            <a:r>
              <a:rPr lang="zh-CN" altLang="en-US" sz="3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Module 10  Australia</a:t>
            </a:r>
          </a:p>
        </p:txBody>
      </p:sp>
      <p:sp>
        <p:nvSpPr>
          <p:cNvPr id="36867" name="文本框 3"/>
          <p:cNvSpPr txBox="1"/>
          <p:nvPr/>
        </p:nvSpPr>
        <p:spPr>
          <a:xfrm>
            <a:off x="1145381" y="1901184"/>
            <a:ext cx="6966585" cy="899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altLang="zh-CN" sz="27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+mn-ea"/>
              </a:rPr>
              <a:t>   Unit 1  I have some photos that I took in Australia last year.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17190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30"/>
          <p:cNvSpPr txBox="1"/>
          <p:nvPr/>
        </p:nvSpPr>
        <p:spPr>
          <a:xfrm>
            <a:off x="941785" y="904875"/>
            <a:ext cx="750094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19138" y="872729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12475" y="810427"/>
            <a:ext cx="6174683" cy="8072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Answer the questions. Use the pictures on the right and on the next page to help you.</a:t>
            </a:r>
          </a:p>
        </p:txBody>
      </p:sp>
      <p:sp>
        <p:nvSpPr>
          <p:cNvPr id="5128" name="Rectangle 16"/>
          <p:cNvSpPr/>
          <p:nvPr/>
        </p:nvSpPr>
        <p:spPr>
          <a:xfrm>
            <a:off x="719137" y="1746171"/>
            <a:ext cx="6209348" cy="25865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were the Olympic Games held in 2000?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largest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English­speaking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country in the southern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part of the world? </a:t>
            </a:r>
            <a:endParaRPr lang="zh-CN" altLang="en-US" dirty="0"/>
          </a:p>
          <a:p>
            <a:pPr>
              <a:lnSpc>
                <a:spcPct val="130000"/>
              </a:lnSpc>
            </a:pP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famous things can you see there?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30" name="Picture 22" descr="C:\Users\lenovo\Desktop\45_看图王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39439" y="1617822"/>
            <a:ext cx="1654493" cy="10253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14" descr="C:\Users\lenovo\Desktop\36016240211479048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67538" y="2767489"/>
            <a:ext cx="1597819" cy="11139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5" descr="C:\Users\lenovo\Desktop\1617111111794110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64531" y="3948589"/>
            <a:ext cx="2048351" cy="11225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064419" y="2191703"/>
            <a:ext cx="5050631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Olympic Games were held in Sydney in 2000.</a:t>
            </a:r>
          </a:p>
        </p:txBody>
      </p:sp>
      <p:sp>
        <p:nvSpPr>
          <p:cNvPr id="3" name="矩形 2"/>
          <p:cNvSpPr/>
          <p:nvPr/>
        </p:nvSpPr>
        <p:spPr>
          <a:xfrm>
            <a:off x="1064182" y="3110151"/>
            <a:ext cx="1497911" cy="42934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Australia.</a:t>
            </a:r>
            <a:endParaRPr lang="en-US" altLang="zh-CN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22045" y="3948589"/>
            <a:ext cx="4116229" cy="62245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Ayers Rock, the Sydney Opera House and the Great Barrier Reef.</a:t>
            </a:r>
          </a:p>
        </p:txBody>
      </p:sp>
      <p:pic>
        <p:nvPicPr>
          <p:cNvPr id="5" name="new_jh5_m10u1a1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49879" y="1153478"/>
            <a:ext cx="464344" cy="46434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3" dur="656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30"/>
          <p:cNvSpPr txBox="1"/>
          <p:nvPr/>
        </p:nvSpPr>
        <p:spPr>
          <a:xfrm>
            <a:off x="941785" y="904875"/>
            <a:ext cx="750094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19138" y="872729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2</a:t>
            </a:r>
          </a:p>
        </p:txBody>
      </p:sp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1415535" y="904638"/>
            <a:ext cx="6069806" cy="43767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Listen again and complete the sentences.</a:t>
            </a:r>
          </a:p>
        </p:txBody>
      </p:sp>
      <p:sp>
        <p:nvSpPr>
          <p:cNvPr id="9224" name="TextBox 12"/>
          <p:cNvSpPr txBox="1"/>
          <p:nvPr/>
        </p:nvSpPr>
        <p:spPr>
          <a:xfrm>
            <a:off x="1544479" y="1695927"/>
            <a:ext cx="6457950" cy="246990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country that Tony would like to visit is ________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2.   In Tony's opinion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Australia is famous for</a:t>
            </a:r>
            <a:b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_______________________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Ayers Rock is a huge rock in the________ of Australia.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Australia is __________ English­speaking country</a:t>
            </a:r>
            <a:b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in the southern part of the world.</a:t>
            </a:r>
            <a:endParaRPr lang="en-US" altLang="zh-CN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6260069" y="1762363"/>
            <a:ext cx="1225153" cy="3770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Australia</a:t>
            </a:r>
            <a:endParaRPr lang="en-US" altLang="zh-CN" sz="200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93106" y="2505313"/>
            <a:ext cx="2805113" cy="3770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2000 Olympic Games </a:t>
            </a:r>
            <a:endParaRPr lang="en-US" altLang="zh-CN" sz="200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8276" y="2931318"/>
            <a:ext cx="1163955" cy="37702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 </a:t>
            </a:r>
            <a:endParaRPr lang="en-US" altLang="zh-CN" sz="200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3215640" y="3299698"/>
            <a:ext cx="1178719" cy="68480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largest </a:t>
            </a:r>
            <a:endParaRPr lang="en-US" altLang="zh-CN" sz="200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ew_jh5_m10u1a1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60382" y="891540"/>
            <a:ext cx="464344" cy="46434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4" dur="656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402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30"/>
          <p:cNvSpPr txBox="1"/>
          <p:nvPr/>
        </p:nvSpPr>
        <p:spPr>
          <a:xfrm>
            <a:off x="941785" y="904875"/>
            <a:ext cx="750094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9592" y="690087"/>
            <a:ext cx="2373154" cy="43767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rtl="0" eaLnBrk="0" hangingPunct="0">
              <a:defRPr/>
            </a:pP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Tapescript</a:t>
            </a:r>
          </a:p>
        </p:txBody>
      </p:sp>
      <p:sp>
        <p:nvSpPr>
          <p:cNvPr id="10246" name="TextBox 10"/>
          <p:cNvSpPr txBox="1"/>
          <p:nvPr/>
        </p:nvSpPr>
        <p:spPr>
          <a:xfrm>
            <a:off x="1293972" y="1296829"/>
            <a:ext cx="6555581" cy="349018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altLang="zh-C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Jackson: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OK, homework. Has everyone decided which country you’d like to visit? Tony?</a:t>
            </a:r>
          </a:p>
          <a:p>
            <a:pPr>
              <a:lnSpc>
                <a:spcPct val="130000"/>
              </a:lnSpc>
            </a:pPr>
            <a:r>
              <a:rPr lang="en-US" altLang="zh-C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Tony: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the country that I’ve chosen is Australia.</a:t>
            </a:r>
          </a:p>
          <a:p>
            <a:pPr>
              <a:lnSpc>
                <a:spcPct val="130000"/>
              </a:lnSpc>
            </a:pPr>
            <a:r>
              <a:rPr lang="en-US" altLang="zh-CN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altLang="zh-C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Jackson: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Good, and what is Australia famous for?</a:t>
            </a:r>
          </a:p>
          <a:p>
            <a:pPr>
              <a:lnSpc>
                <a:spcPct val="130000"/>
              </a:lnSpc>
            </a:pPr>
            <a:r>
              <a:rPr lang="en-US" altLang="zh-C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Tony: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Well, the Olympic Games in 2000 were held in Sydney. </a:t>
            </a:r>
            <a:r>
              <a:rPr lang="en-US" altLang="zh-CN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that’s all.</a:t>
            </a:r>
          </a:p>
          <a:p>
            <a:pPr>
              <a:lnSpc>
                <a:spcPct val="130000"/>
              </a:lnSpc>
            </a:pPr>
            <a:r>
              <a:rPr lang="en-US" altLang="zh-C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altLang="zh-C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Jackson: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Well, in the </a:t>
            </a:r>
            <a:r>
              <a:rPr lang="en-US" altLang="zh-CN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country is a huge rock called Ayers Rock. And  something else to see is the Great Barrier Reef. </a:t>
            </a:r>
            <a:endParaRPr lang="en-US" altLang="zh-CN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new_jh5_m10u1a1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5979" y="663417"/>
            <a:ext cx="464344" cy="46434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56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30"/>
          <p:cNvSpPr txBox="1"/>
          <p:nvPr/>
        </p:nvSpPr>
        <p:spPr>
          <a:xfrm>
            <a:off x="941785" y="904875"/>
            <a:ext cx="750094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70" name="TextBox 10"/>
          <p:cNvSpPr txBox="1"/>
          <p:nvPr/>
        </p:nvSpPr>
        <p:spPr>
          <a:xfrm>
            <a:off x="1544479" y="1140143"/>
            <a:ext cx="6581775" cy="313932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Did you know Australia is the largest English-speaking country in the southern part of the world?</a:t>
            </a:r>
          </a:p>
          <a:p>
            <a:pPr>
              <a:lnSpc>
                <a:spcPct val="150000"/>
              </a:lnSpc>
            </a:pPr>
            <a:r>
              <a:rPr lang="en-US" altLang="zh-CN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Tony: 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No.</a:t>
            </a:r>
          </a:p>
          <a:p>
            <a:pPr>
              <a:lnSpc>
                <a:spcPct val="150000"/>
              </a:lnSpc>
            </a:pPr>
            <a:r>
              <a:rPr lang="en-US" altLang="zh-CN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Mr Jackson: 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OK. For homework, you must all choose  </a:t>
            </a:r>
          </a:p>
          <a:p>
            <a:pPr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a country that you’d like to visit. I’d like </a:t>
            </a:r>
          </a:p>
          <a:p>
            <a:pPr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you to imagine you’re there, and you’re </a:t>
            </a:r>
          </a:p>
          <a:p>
            <a:pPr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writing a letter to your parents back home.</a:t>
            </a:r>
            <a:endParaRPr lang="en-US" altLang="zh-CN" sz="19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30"/>
          <p:cNvSpPr txBox="1"/>
          <p:nvPr/>
        </p:nvSpPr>
        <p:spPr>
          <a:xfrm>
            <a:off x="941785" y="904875"/>
            <a:ext cx="750094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95814" y="760810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3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44396" y="761079"/>
            <a:ext cx="6174683" cy="51149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Listen and read.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607821" y="1272540"/>
            <a:ext cx="6182201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new_jh5_m10u1a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92855" y="796767"/>
            <a:ext cx="464344" cy="46434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58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30"/>
          <p:cNvSpPr txBox="1"/>
          <p:nvPr/>
        </p:nvSpPr>
        <p:spPr>
          <a:xfrm>
            <a:off x="941785" y="904875"/>
            <a:ext cx="750094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90" name="TextBox 10"/>
          <p:cNvSpPr txBox="1"/>
          <p:nvPr/>
        </p:nvSpPr>
        <p:spPr>
          <a:xfrm>
            <a:off x="794386" y="766762"/>
            <a:ext cx="5279231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Now complete the table. </a:t>
            </a:r>
            <a:r>
              <a:rPr lang="en-US" altLang="zh-CN"/>
              <a:t>  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45394" y="1232773"/>
          <a:ext cx="6336507" cy="3607118"/>
        </p:xfrm>
        <a:graphic>
          <a:graphicData uri="http://schemas.openxmlformats.org/drawingml/2006/table">
            <a:tbl>
              <a:tblPr/>
              <a:tblGrid>
                <a:gridCol w="1147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9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5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008">
                <a:tc gridSpan="4"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1900" b="0" kern="1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Facts about Australia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385">
                <a:tc>
                  <a:txBody>
                    <a:bodyPr/>
                    <a:lstStyle/>
                    <a:p>
                      <a:pPr algn="ctr"/>
                      <a:r>
                        <a:rPr lang="en-US" sz="1900" kern="120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Name</a:t>
                      </a:r>
                      <a:endParaRPr lang="en-US" altLang="en-US" sz="1900" kern="120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27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900" kern="100" baseline="0" smtClean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en-US" sz="1900" i="0" kern="100" smtClean="0">
                          <a:latin typeface="Times New Roman" panose="02020603050405020304"/>
                          <a:cs typeface="Courier New" panose="02070309020205020404"/>
                        </a:rPr>
                        <a:t>Sydney</a:t>
                      </a:r>
                      <a:r>
                        <a:rPr lang="en-US" sz="1900" i="0" kern="100" baseline="0" smtClean="0">
                          <a:latin typeface="宋体" panose="02010600030101010101" pitchFamily="2" charset="-122"/>
                          <a:cs typeface="Courier New" panose="02070309020205020404"/>
                        </a:rPr>
                        <a:t> </a:t>
                      </a:r>
                      <a:r>
                        <a:rPr lang="en-US" sz="1900" i="0" kern="100" smtClean="0">
                          <a:latin typeface="Times New Roman" panose="02020603050405020304"/>
                          <a:cs typeface="Courier New" panose="02070309020205020404"/>
                        </a:rPr>
                        <a:t>Opera</a:t>
                      </a:r>
                      <a:endParaRPr lang="zh-CN" altLang="en-US" sz="1900" i="0" kern="100" smtClean="0"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sz="1900" i="0" smtClean="0">
                          <a:latin typeface="Times New Roman" panose="02020603050405020304"/>
                          <a:ea typeface="宋体" panose="02010600030101010101" pitchFamily="2" charset="-122"/>
                        </a:rPr>
                        <a:t>   House</a:t>
                      </a:r>
                      <a:endParaRPr lang="zh-CN" altLang="en-US" sz="1900" i="0" smtClean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en-US" sz="1900" i="0" kern="100" smtClean="0">
                          <a:latin typeface="Times New Roman" panose="02020603050405020304"/>
                          <a:cs typeface="Courier New" panose="02070309020205020404"/>
                        </a:rPr>
                        <a:t>Great Barrier</a:t>
                      </a:r>
                      <a:endParaRPr lang="zh-CN" altLang="en-US" sz="1900" i="0" kern="100" smtClean="0"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sz="1900" i="0" smtClean="0">
                          <a:latin typeface="Times New Roman" panose="02020603050405020304"/>
                          <a:ea typeface="宋体" panose="02010600030101010101" pitchFamily="2" charset="-122"/>
                        </a:rPr>
                        <a:t>   Reef</a:t>
                      </a:r>
                      <a:endParaRPr lang="zh-CN" altLang="en-US" sz="1900" i="0" smtClean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365">
                <a:tc>
                  <a:txBody>
                    <a:bodyPr/>
                    <a:lstStyle/>
                    <a:p>
                      <a:pPr algn="ctr"/>
                      <a:r>
                        <a:rPr lang="en-US" sz="1900" kern="120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Location</a:t>
                      </a:r>
                      <a:endParaRPr lang="en-US" altLang="en-US" sz="1900" kern="120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27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900" kern="100" baseline="0" smtClean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27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i="0" smtClean="0">
                          <a:latin typeface="Times New Roman" panose="02020603050405020304"/>
                          <a:ea typeface="宋体" panose="02010600030101010101" pitchFamily="2" charset="-122"/>
                        </a:rPr>
                        <a:t>Sydney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27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900" kern="100" baseline="0" smtClean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marR="0" indent="12700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kern="120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Details</a:t>
                      </a:r>
                      <a:endParaRPr lang="zh-CN" altLang="en-US" sz="19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12700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sz="1900" b="0" kern="1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1900" i="0" kern="100" smtClean="0">
                          <a:latin typeface="Times New Roman" panose="02020603050405020304"/>
                          <a:cs typeface="Courier New" panose="02070309020205020404"/>
                        </a:rPr>
                        <a:t>a special</a:t>
                      </a:r>
                      <a:endParaRPr lang="zh-CN" altLang="en-US" sz="1900" i="0" kern="100" smtClean="0"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900" i="0" baseline="0" smtClean="0">
                          <a:latin typeface="Times New Roman" panose="02020603050405020304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en-US" sz="1900" i="0" smtClean="0">
                          <a:latin typeface="Times New Roman" panose="02020603050405020304"/>
                          <a:ea typeface="宋体" panose="02010600030101010101" pitchFamily="2" charset="-122"/>
                        </a:rPr>
                        <a:t>huge rock</a:t>
                      </a:r>
                      <a:endParaRPr lang="zh-CN" altLang="en-US" sz="1900" i="0" smtClean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27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900" kern="100" baseline="0" smtClean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127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900" kern="100" baseline="0" smtClean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127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900" kern="100" baseline="0" smtClean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127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900" kern="100" baseline="0" smtClean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27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900" kern="100" baseline="0" smtClean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4"/>
          <p:cNvSpPr txBox="1"/>
          <p:nvPr/>
        </p:nvSpPr>
        <p:spPr>
          <a:xfrm>
            <a:off x="2642711" y="1742123"/>
            <a:ext cx="762000" cy="6540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Ayers</a:t>
            </a:r>
          </a:p>
          <a:p>
            <a:r>
              <a:rPr lang="en-US" altLang="zh-CN" sz="19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Rock</a:t>
            </a:r>
            <a:endParaRPr lang="en-US" altLang="zh-CN" sz="1900" b="1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460070" y="2473881"/>
            <a:ext cx="1127522" cy="6540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</a:t>
            </a:r>
          </a:p>
          <a:p>
            <a:r>
              <a:rPr lang="en-US" altLang="zh-CN" sz="19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Australia</a:t>
            </a:r>
            <a:endParaRPr lang="en-US" altLang="zh-CN" sz="1900" b="1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8310" y="2474119"/>
            <a:ext cx="2207419" cy="65402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9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northeast coast </a:t>
            </a:r>
          </a:p>
          <a:p>
            <a:r>
              <a:rPr lang="en-US" altLang="zh-CN" sz="19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Australia</a:t>
            </a:r>
            <a:endParaRPr lang="en-US" altLang="zh-CN" sz="1900" b="1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3836194" y="3115627"/>
            <a:ext cx="1692116" cy="158966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9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a huge sailing boat with water on three sides</a:t>
            </a:r>
            <a:endParaRPr lang="en-US" altLang="zh-CN" sz="1900" b="1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5528310" y="3119437"/>
            <a:ext cx="2134553" cy="158966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9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great natural wonder and over 2,600 kilometres long</a:t>
            </a:r>
            <a:endParaRPr lang="en-US" altLang="zh-CN" sz="1900" b="1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30"/>
          <p:cNvSpPr txBox="1"/>
          <p:nvPr/>
        </p:nvSpPr>
        <p:spPr>
          <a:xfrm>
            <a:off x="941785" y="904875"/>
            <a:ext cx="750094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95814" y="760810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4</a:t>
            </a: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1544521" y="761286"/>
            <a:ext cx="4482703" cy="43767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questions.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1544479" y="1296829"/>
            <a:ext cx="7251859" cy="349234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 is Tony going to write about?</a:t>
            </a:r>
          </a:p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going to write a letter about Australia.</a:t>
            </a:r>
          </a:p>
          <a:p>
            <a:pPr>
              <a:lnSpc>
                <a:spcPct val="11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Why does Tony’s dad show his photos of Australia to Tony?</a:t>
            </a:r>
          </a:p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may help Tony.</a:t>
            </a:r>
          </a:p>
          <a:p>
            <a:pPr>
              <a:lnSpc>
                <a:spcPct val="11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Who are the people in some of the photos?</a:t>
            </a:r>
          </a:p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his Australian friends.</a:t>
            </a:r>
          </a:p>
          <a:p>
            <a:pPr>
              <a:lnSpc>
                <a:spcPct val="11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Why do many Australians speak English?</a:t>
            </a:r>
          </a:p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many Australians came from Britain.</a:t>
            </a:r>
          </a:p>
          <a:p>
            <a:pPr>
              <a:lnSpc>
                <a:spcPct val="11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What did Tony’s dad not like about Australia?</a:t>
            </a:r>
          </a:p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ants.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7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6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30"/>
          <p:cNvSpPr txBox="1"/>
          <p:nvPr/>
        </p:nvSpPr>
        <p:spPr>
          <a:xfrm>
            <a:off x="941785" y="904875"/>
            <a:ext cx="750094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95814" y="760810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5</a:t>
            </a:r>
          </a:p>
        </p:txBody>
      </p:sp>
      <p:sp>
        <p:nvSpPr>
          <p:cNvPr id="27650" name="Text Box 2"/>
          <p:cNvSpPr txBox="1"/>
          <p:nvPr/>
        </p:nvSpPr>
        <p:spPr>
          <a:xfrm>
            <a:off x="1544241" y="760810"/>
            <a:ext cx="6091238" cy="80724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passage with the correct </a:t>
            </a:r>
          </a:p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form of the words and expression in the box.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2389823" y="1669971"/>
          <a:ext cx="4363828" cy="752856"/>
        </p:xfrm>
        <a:graphic>
          <a:graphicData uri="http://schemas.openxmlformats.org/drawingml/2006/table">
            <a:tbl>
              <a:tblPr/>
              <a:tblGrid>
                <a:gridCol w="4363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295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en-US" sz="1900" b="0" kern="1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according to　ant　brush　central　diary　hat　hate　height　scissors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058228" y="2559368"/>
            <a:ext cx="7063740" cy="22852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>
                <a:latin typeface="Times New Roman" panose="02020603050405020304" pitchFamily="18" charset="0"/>
              </a:rPr>
              <a:t>Tony is going to write a letter about Australia. His dad helps him. He shows Tony some photos. Tony sees a photo of Ayers Rock in _________ Australia. Ayers Rock has a(n) _______ of 348 metres, and _____________ the local people, it is a magical place. Tony also sees some photos of sheep famers with special _____ to keep away flies. </a:t>
            </a:r>
          </a:p>
        </p:txBody>
      </p:sp>
      <p:sp>
        <p:nvSpPr>
          <p:cNvPr id="45074" name="TextBox 14"/>
          <p:cNvSpPr txBox="1"/>
          <p:nvPr/>
        </p:nvSpPr>
        <p:spPr>
          <a:xfrm>
            <a:off x="1220153" y="3312796"/>
            <a:ext cx="926306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endParaRPr lang="en-US" altLang="zh-CN" sz="19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8" name="TextBox 10"/>
          <p:cNvSpPr txBox="1"/>
          <p:nvPr/>
        </p:nvSpPr>
        <p:spPr>
          <a:xfrm>
            <a:off x="5432346" y="3312796"/>
            <a:ext cx="890588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endParaRPr lang="en-US" altLang="zh-CN" sz="19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9" name="TextBox 11"/>
          <p:cNvSpPr txBox="1"/>
          <p:nvPr/>
        </p:nvSpPr>
        <p:spPr>
          <a:xfrm>
            <a:off x="1692117" y="3658077"/>
            <a:ext cx="1389460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lang="en-US" altLang="zh-CN" sz="1900">
                <a:solidFill>
                  <a:schemeClr val="accent6"/>
                </a:solidFill>
              </a:rPr>
              <a:t> </a:t>
            </a:r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lang="en-US" altLang="zh-CN" sz="19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0" name="TextBox 12"/>
          <p:cNvSpPr txBox="1"/>
          <p:nvPr/>
        </p:nvSpPr>
        <p:spPr>
          <a:xfrm>
            <a:off x="5757387" y="4004549"/>
            <a:ext cx="631031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hats</a:t>
            </a:r>
            <a:endParaRPr lang="en-US" altLang="zh-CN" sz="19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30"/>
          <p:cNvSpPr txBox="1"/>
          <p:nvPr/>
        </p:nvSpPr>
        <p:spPr>
          <a:xfrm>
            <a:off x="941785" y="904875"/>
            <a:ext cx="750094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227297" y="1462564"/>
            <a:ext cx="6463189" cy="11772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>
                <a:latin typeface="Times New Roman" panose="02020603050405020304" pitchFamily="18" charset="0"/>
              </a:rPr>
              <a:t>The farmers use ________ to cut the wool off sheep. Tony’s dad says Tony can read his ______. He also says he ________ the _________ that he had to ________ off his clothes!</a:t>
            </a:r>
          </a:p>
        </p:txBody>
      </p:sp>
      <p:sp>
        <p:nvSpPr>
          <p:cNvPr id="46091" name="TextBox 13"/>
          <p:cNvSpPr txBox="1"/>
          <p:nvPr/>
        </p:nvSpPr>
        <p:spPr>
          <a:xfrm>
            <a:off x="3074194" y="1462564"/>
            <a:ext cx="931069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scissors</a:t>
            </a:r>
            <a:endParaRPr lang="en-US" altLang="zh-CN" sz="19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2" name="TextBox 14"/>
          <p:cNvSpPr txBox="1"/>
          <p:nvPr/>
        </p:nvSpPr>
        <p:spPr>
          <a:xfrm>
            <a:off x="4196715" y="1900714"/>
            <a:ext cx="750094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diary</a:t>
            </a:r>
            <a:endParaRPr lang="en-US" altLang="zh-CN" sz="19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3" name="TextBox 15"/>
          <p:cNvSpPr txBox="1"/>
          <p:nvPr/>
        </p:nvSpPr>
        <p:spPr>
          <a:xfrm>
            <a:off x="1544241" y="2245758"/>
            <a:ext cx="747713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hated</a:t>
            </a:r>
            <a:endParaRPr lang="en-US" altLang="zh-CN" sz="19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4" name="TextBox 16"/>
          <p:cNvSpPr txBox="1"/>
          <p:nvPr/>
        </p:nvSpPr>
        <p:spPr>
          <a:xfrm>
            <a:off x="3074194" y="2245758"/>
            <a:ext cx="646510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ants</a:t>
            </a:r>
            <a:endParaRPr lang="en-US" altLang="zh-CN" sz="19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5" name="TextBox 17"/>
          <p:cNvSpPr txBox="1"/>
          <p:nvPr/>
        </p:nvSpPr>
        <p:spPr>
          <a:xfrm>
            <a:off x="5619512" y="2245758"/>
            <a:ext cx="828675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brush</a:t>
            </a:r>
            <a:endParaRPr lang="en-US" altLang="zh-CN" sz="19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95814" y="760810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6</a:t>
            </a:r>
          </a:p>
        </p:txBody>
      </p:sp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1544241" y="690087"/>
            <a:ext cx="5238750" cy="80724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Say the sentences aloud and decide which intonation is most likely.</a:t>
            </a:r>
          </a:p>
        </p:txBody>
      </p:sp>
      <p:sp>
        <p:nvSpPr>
          <p:cNvPr id="69638" name="Text Box 8"/>
          <p:cNvSpPr txBox="1">
            <a:spLocks noChangeArrowheads="1"/>
          </p:cNvSpPr>
          <p:nvPr/>
        </p:nvSpPr>
        <p:spPr bwMode="auto">
          <a:xfrm>
            <a:off x="1736646" y="2021443"/>
            <a:ext cx="5670947" cy="136112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257175" indent="-257175">
              <a:spcBef>
                <a:spcPct val="50000"/>
              </a:spcBef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1. Here we go.</a:t>
            </a:r>
          </a:p>
          <a:p>
            <a:pPr marL="257175" indent="-257175">
              <a:spcBef>
                <a:spcPct val="50000"/>
              </a:spcBef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2. Yes, of course!</a:t>
            </a:r>
          </a:p>
          <a:p>
            <a:pPr marL="257175" indent="-257175">
              <a:spcBef>
                <a:spcPct val="50000"/>
              </a:spcBef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3. That’s really funny!</a:t>
            </a:r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>
            <a:off x="1736646" y="3773245"/>
            <a:ext cx="4752975" cy="39147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Now listen and repeat.</a:t>
            </a:r>
          </a:p>
        </p:txBody>
      </p:sp>
      <p:pic>
        <p:nvPicPr>
          <p:cNvPr id="2" name="new_jh5_m10u1a6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11993" y="3700463"/>
            <a:ext cx="464344" cy="46434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38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11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24" name="AutoShape 4" descr="90%"/>
          <p:cNvSpPr>
            <a:spLocks noChangeArrowheads="1"/>
          </p:cNvSpPr>
          <p:nvPr/>
        </p:nvSpPr>
        <p:spPr bwMode="auto">
          <a:xfrm>
            <a:off x="3246121" y="690563"/>
            <a:ext cx="2652236" cy="47958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68580" tIns="34290" rIns="68580" bIns="34290" anchor="ctr"/>
          <a:lstStyle/>
          <a:p>
            <a:pPr algn="ctr"/>
            <a:r>
              <a:rPr lang="en-US" altLang="zh-CN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 review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544367" y="1545144"/>
            <a:ext cx="2969038" cy="283923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我们这就看看</a:t>
            </a:r>
          </a:p>
          <a:p>
            <a:pPr algn="r"/>
            <a:r>
              <a:rPr lang="en-US" altLang="zh-CN" sz="20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中心的；在中间的</a:t>
            </a:r>
          </a:p>
          <a:p>
            <a:pPr algn="r"/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根据；按照；</a:t>
            </a:r>
          </a:p>
          <a:p>
            <a:pPr algn="r"/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据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所说</a:t>
            </a:r>
          </a:p>
          <a:p>
            <a:pPr algn="r"/>
            <a:r>
              <a:rPr lang="en-US" altLang="zh-CN" sz="20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神奇的；迷人的</a:t>
            </a:r>
          </a:p>
          <a:p>
            <a:pPr algn="r"/>
            <a:r>
              <a:rPr lang="zh-CN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高度；身高</a:t>
            </a:r>
          </a:p>
          <a:p>
            <a:pPr algn="r"/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帆船</a:t>
            </a:r>
          </a:p>
          <a:p>
            <a:pPr algn="r"/>
            <a:r>
              <a:rPr lang="en-US" altLang="zh-CN" sz="20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在东北的</a:t>
            </a:r>
          </a:p>
          <a:p>
            <a:pPr algn="r"/>
            <a:r>
              <a:rPr lang="zh-CN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羊；绵羊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005114" y="1545144"/>
            <a:ext cx="2511028" cy="277768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we go</a:t>
            </a:r>
          </a:p>
          <a:p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pPr>
              <a:lnSpc>
                <a:spcPct val="90000"/>
              </a:lnSpc>
            </a:pPr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</a:t>
            </a:r>
          </a:p>
          <a:p>
            <a:pPr>
              <a:lnSpc>
                <a:spcPct val="90000"/>
              </a:lnSpc>
            </a:pPr>
            <a:endParaRPr lang="en-US" altLang="zh-CN" sz="200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magical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sailing boat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sheep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95814" y="760810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7</a:t>
            </a:r>
          </a:p>
        </p:txBody>
      </p:sp>
      <p:sp>
        <p:nvSpPr>
          <p:cNvPr id="71682" name="Text Box 4"/>
          <p:cNvSpPr txBox="1">
            <a:spLocks noChangeArrowheads="1"/>
          </p:cNvSpPr>
          <p:nvPr/>
        </p:nvSpPr>
        <p:spPr bwMode="auto">
          <a:xfrm>
            <a:off x="1484471" y="761047"/>
            <a:ext cx="5775008" cy="11763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Think of a place you have visited. Make notes about the best things you have seen there.</a:t>
            </a:r>
          </a:p>
        </p:txBody>
      </p:sp>
      <p:sp>
        <p:nvSpPr>
          <p:cNvPr id="48139" name="TextBox 12"/>
          <p:cNvSpPr txBox="1"/>
          <p:nvPr/>
        </p:nvSpPr>
        <p:spPr>
          <a:xfrm>
            <a:off x="1599248" y="2115502"/>
            <a:ext cx="5545455" cy="206979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what it is called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where it is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what is special about it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visited?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Mount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Tai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33036" y="1449706"/>
            <a:ext cx="3129915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according to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根据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……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endParaRPr lang="zh-CN" altLang="en-US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43439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1</a:t>
            </a:r>
          </a:p>
        </p:txBody>
      </p:sp>
      <p:sp>
        <p:nvSpPr>
          <p:cNvPr id="3" name="矩形 2"/>
          <p:cNvSpPr/>
          <p:nvPr/>
        </p:nvSpPr>
        <p:spPr>
          <a:xfrm>
            <a:off x="1433036" y="1910239"/>
            <a:ext cx="6369368" cy="226215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</a:t>
            </a:r>
            <a:r>
              <a:rPr lang="zh-CN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一般可以引出表示原因或者参考等的状语。</a:t>
            </a:r>
            <a:endParaRPr lang="en-US" altLang="zh-CN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根据；按照 </a:t>
            </a:r>
          </a:p>
          <a:p>
            <a:pPr>
              <a:lnSpc>
                <a:spcPct val="150000"/>
              </a:lnSpc>
            </a:pPr>
            <a:r>
              <a:rPr lang="en-US" altLang="zh-CN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zh-CN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divided themselves into three groups according to their age. </a:t>
            </a:r>
          </a:p>
          <a:p>
            <a:pPr>
              <a:lnSpc>
                <a:spcPct val="150000"/>
              </a:lnSpc>
            </a:pP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他们按年龄把自己分成三组。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33036" y="1449706"/>
            <a:ext cx="3129915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according to </a:t>
            </a:r>
            <a:r>
              <a:rPr lang="zh-CN" altLang="en-US" b="1">
                <a:latin typeface="宋体" panose="02010600030101010101" pitchFamily="2" charset="-122"/>
                <a:sym typeface="+mn-ea"/>
              </a:rPr>
              <a:t>根据</a:t>
            </a:r>
            <a:r>
              <a:rPr lang="en-US" altLang="zh-CN" b="1">
                <a:latin typeface="宋体" panose="02010600030101010101" pitchFamily="2" charset="-122"/>
                <a:sym typeface="+mn-ea"/>
              </a:rPr>
              <a:t>……</a:t>
            </a:r>
            <a:endParaRPr lang="zh-CN" altLang="en-US">
              <a:latin typeface="宋体" panose="02010600030101010101" pitchFamily="2" charset="-122"/>
            </a:endParaRPr>
          </a:p>
          <a:p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43439" y="1490901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1</a:t>
            </a:r>
          </a:p>
        </p:txBody>
      </p:sp>
      <p:sp>
        <p:nvSpPr>
          <p:cNvPr id="15367" name="TextBox 14"/>
          <p:cNvSpPr txBox="1"/>
          <p:nvPr/>
        </p:nvSpPr>
        <p:spPr>
          <a:xfrm>
            <a:off x="1544479" y="1921193"/>
            <a:ext cx="6659880" cy="270073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00" dirty="0">
                <a:latin typeface="Times New Roman" panose="02020603050405020304" pitchFamily="18" charset="0"/>
              </a:rPr>
              <a:t>(2)</a:t>
            </a:r>
            <a:r>
              <a:rPr lang="zh-CN" altLang="en-US" sz="1900" dirty="0">
                <a:latin typeface="Times New Roman" panose="02020603050405020304" pitchFamily="18" charset="0"/>
              </a:rPr>
              <a:t>取决于</a:t>
            </a:r>
          </a:p>
          <a:p>
            <a:pPr>
              <a:lnSpc>
                <a:spcPct val="150000"/>
              </a:lnSpc>
            </a:pPr>
            <a:r>
              <a:rPr lang="en-US" altLang="zh-CN" sz="1900" b="1" dirty="0">
                <a:latin typeface="Times New Roman" panose="02020603050405020304" pitchFamily="18" charset="0"/>
              </a:rPr>
              <a:t>     </a:t>
            </a:r>
            <a:r>
              <a:rPr lang="en-US" altLang="zh-CN" sz="1900" b="1" dirty="0" err="1">
                <a:latin typeface="Times New Roman" panose="02020603050405020304" pitchFamily="18" charset="0"/>
              </a:rPr>
              <a:t>eg</a:t>
            </a:r>
            <a:r>
              <a:rPr lang="zh-CN" altLang="en-US" sz="1900" b="1" dirty="0">
                <a:latin typeface="Times New Roman" panose="02020603050405020304" pitchFamily="18" charset="0"/>
              </a:rPr>
              <a:t>：</a:t>
            </a:r>
            <a:r>
              <a:rPr lang="en-US" altLang="zh-CN" sz="1900" dirty="0">
                <a:latin typeface="Times New Roman" panose="02020603050405020304" pitchFamily="18" charset="0"/>
              </a:rPr>
              <a:t>We will go or we won't, according to circumstances. </a:t>
            </a:r>
            <a:endParaRPr lang="zh-CN" altLang="en-US" sz="19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900" dirty="0">
                <a:latin typeface="Times New Roman" panose="02020603050405020304" pitchFamily="18" charset="0"/>
              </a:rPr>
              <a:t>              我们或去或不去，都将视情况而定。</a:t>
            </a:r>
            <a:endParaRPr lang="en-US" altLang="zh-CN" sz="19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900" dirty="0">
                <a:latin typeface="Times New Roman" panose="02020603050405020304" pitchFamily="18" charset="0"/>
              </a:rPr>
              <a:t>(3)</a:t>
            </a:r>
            <a:r>
              <a:rPr lang="zh-CN" altLang="en-US" sz="1900" dirty="0">
                <a:latin typeface="Times New Roman" panose="02020603050405020304" pitchFamily="18" charset="0"/>
              </a:rPr>
              <a:t>据</a:t>
            </a:r>
            <a:r>
              <a:rPr lang="en-US" altLang="zh-CN" sz="1900" dirty="0">
                <a:latin typeface="Times New Roman" panose="02020603050405020304" pitchFamily="18" charset="0"/>
              </a:rPr>
              <a:t>……</a:t>
            </a:r>
            <a:r>
              <a:rPr lang="zh-CN" altLang="en-US" sz="1900" dirty="0">
                <a:latin typeface="Times New Roman" panose="02020603050405020304" pitchFamily="18" charset="0"/>
              </a:rPr>
              <a:t>所载；据</a:t>
            </a:r>
            <a:r>
              <a:rPr lang="en-US" altLang="zh-CN" sz="1900" dirty="0">
                <a:latin typeface="Times New Roman" panose="02020603050405020304" pitchFamily="18" charset="0"/>
              </a:rPr>
              <a:t>……</a:t>
            </a:r>
            <a:r>
              <a:rPr lang="zh-CN" altLang="en-US" sz="1900" dirty="0">
                <a:latin typeface="Times New Roman" panose="02020603050405020304" pitchFamily="18" charset="0"/>
              </a:rPr>
              <a:t>所说</a:t>
            </a:r>
          </a:p>
          <a:p>
            <a:pPr>
              <a:lnSpc>
                <a:spcPct val="150000"/>
              </a:lnSpc>
            </a:pPr>
            <a:r>
              <a:rPr lang="en-US" altLang="zh-CN" sz="1900" b="1" dirty="0">
                <a:latin typeface="Times New Roman" panose="02020603050405020304" pitchFamily="18" charset="0"/>
              </a:rPr>
              <a:t>     </a:t>
            </a:r>
            <a:r>
              <a:rPr lang="en-US" altLang="zh-CN" sz="1900" b="1" dirty="0" err="1">
                <a:latin typeface="Times New Roman" panose="02020603050405020304" pitchFamily="18" charset="0"/>
              </a:rPr>
              <a:t>eg</a:t>
            </a:r>
            <a:r>
              <a:rPr lang="zh-CN" altLang="en-US" sz="1900" b="1" dirty="0">
                <a:latin typeface="Times New Roman" panose="02020603050405020304" pitchFamily="18" charset="0"/>
              </a:rPr>
              <a:t>：</a:t>
            </a:r>
            <a:r>
              <a:rPr lang="en-US" altLang="zh-CN" sz="1900" dirty="0">
                <a:latin typeface="Times New Roman" panose="02020603050405020304" pitchFamily="18" charset="0"/>
              </a:rPr>
              <a:t>According to her, Grandfather called at noon yesterday. </a:t>
            </a:r>
            <a:endParaRPr lang="zh-CN" altLang="en-US" sz="19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900" dirty="0">
                <a:latin typeface="Times New Roman" panose="02020603050405020304" pitchFamily="18" charset="0"/>
              </a:rPr>
              <a:t>             据她说，祖父在昨天中午打电话了。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53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33036" y="1449706"/>
            <a:ext cx="2535555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height /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haɪt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高度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noProof="1">
              <a:solidFill>
                <a:schemeClr val="accent6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endParaRPr lang="zh-CN" altLang="en-US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12007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2</a:t>
            </a:r>
          </a:p>
        </p:txBody>
      </p:sp>
      <p:sp>
        <p:nvSpPr>
          <p:cNvPr id="17426" name="TextBox 18"/>
          <p:cNvSpPr txBox="1"/>
          <p:nvPr/>
        </p:nvSpPr>
        <p:spPr>
          <a:xfrm>
            <a:off x="2676525" y="1940957"/>
            <a:ext cx="3228975" cy="346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b="1">
                <a:latin typeface="Times New Roman" panose="02020603050405020304" pitchFamily="18" charset="0"/>
                <a:ea typeface="黑体" panose="02010609060101010101" charset="-122"/>
              </a:rPr>
              <a:t>辨析：</a:t>
            </a:r>
            <a:r>
              <a:rPr lang="en-US" altLang="zh-CN" b="1">
                <a:solidFill>
                  <a:schemeClr val="accent6"/>
                </a:solidFill>
                <a:latin typeface="Times New Roman" panose="02020603050405020304" pitchFamily="18" charset="0"/>
                <a:ea typeface="黑体" panose="02010609060101010101" charset="-122"/>
              </a:rPr>
              <a:t>high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charset="-122"/>
              </a:rPr>
              <a:t>, </a:t>
            </a:r>
            <a:r>
              <a:rPr lang="en-US" altLang="zh-CN" b="1">
                <a:solidFill>
                  <a:schemeClr val="accent6"/>
                </a:solidFill>
                <a:latin typeface="Times New Roman" panose="02020603050405020304" pitchFamily="18" charset="0"/>
                <a:ea typeface="黑体" panose="02010609060101010101" charset="-122"/>
              </a:rPr>
              <a:t>highly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charset="-122"/>
              </a:rPr>
              <a:t>与</a:t>
            </a:r>
            <a:r>
              <a:rPr lang="en-US" altLang="zh-CN" b="1">
                <a:solidFill>
                  <a:schemeClr val="accent6"/>
                </a:solidFill>
                <a:latin typeface="Times New Roman" panose="02020603050405020304" pitchFamily="18" charset="0"/>
                <a:ea typeface="黑体" panose="02010609060101010101" charset="-122"/>
              </a:rPr>
              <a:t>height</a:t>
            </a:r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42273" y="2347675"/>
          <a:ext cx="6535103" cy="2459832"/>
        </p:xfrm>
        <a:graphic>
          <a:graphicData uri="http://schemas.openxmlformats.org/drawingml/2006/table">
            <a:tbl>
              <a:tblPr/>
              <a:tblGrid>
                <a:gridCol w="978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2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2988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1800" kern="10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1800" kern="10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形容词</a:t>
                      </a:r>
                      <a:endParaRPr lang="en-US" altLang="zh-CN" sz="1800" kern="100" smtClean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1800" kern="10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或副词</a:t>
                      </a:r>
                      <a:endParaRPr lang="zh-CN" sz="1800" kern="100" smtClean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0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作形容词讲时，意为“高的”，修饰名词；作副词讲时，意为“在高处”，修饰动词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12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1800" kern="10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highly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1800" kern="10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副词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0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意为“高级地”，修饰动词或形容词。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1800" kern="10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height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1800" kern="10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名词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0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意为“高度”，常与介词</a:t>
                      </a:r>
                      <a:r>
                        <a:rPr lang="en-US" altLang="zh-CN" sz="1800" kern="10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zh-CN" altLang="en-US" sz="1800" kern="10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连用。</a:t>
                      </a:r>
                      <a:endParaRPr lang="zh-CN" sz="1800" kern="100" smtClean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4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33036" y="1449706"/>
            <a:ext cx="2535555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height /</a:t>
            </a:r>
            <a:r>
              <a:rPr lang="en-US" altLang="zh-CN" b="1" dirty="0" err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haɪt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/ </a:t>
            </a:r>
            <a:r>
              <a:rPr lang="en-US" altLang="zh-CN" b="1" i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高度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  <a:p>
            <a:endParaRPr lang="en-US" altLang="zh-CN" b="1" noProof="1">
              <a:solidFill>
                <a:schemeClr val="accent6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endParaRPr lang="zh-CN" altLang="en-US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12007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2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1544479" y="2070259"/>
            <a:ext cx="4804172" cy="20867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height</a:t>
            </a:r>
            <a:r>
              <a:rPr lang="zh-CN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常用的结构</a:t>
            </a:r>
          </a:p>
          <a:p>
            <a:pPr>
              <a:lnSpc>
                <a:spcPct val="15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(1) at a height of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的高度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(2) in height 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在高度上</a:t>
            </a:r>
          </a:p>
          <a:p>
            <a:pPr>
              <a:lnSpc>
                <a:spcPct val="13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(3) What’s the height of...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What's...height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的高度是多少？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03985" y="1334453"/>
            <a:ext cx="4568190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lie off 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稍离陆地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或他船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；稍离陆地等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noProof="1">
              <a:solidFill>
                <a:schemeClr val="accent6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334453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43439" y="1375649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3</a:t>
            </a:r>
          </a:p>
        </p:txBody>
      </p:sp>
      <p:sp>
        <p:nvSpPr>
          <p:cNvPr id="19" name="矩形 18"/>
          <p:cNvSpPr/>
          <p:nvPr/>
        </p:nvSpPr>
        <p:spPr>
          <a:xfrm>
            <a:off x="1599724" y="2050733"/>
            <a:ext cx="2315766" cy="42814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>
                <a:solidFill>
                  <a:schemeClr val="accent6"/>
                </a:solidFill>
                <a:latin typeface="Times New Roman" panose="02020603050405020304" pitchFamily="18" charset="0"/>
                <a:ea typeface="黑体" panose="02010609060101010101" charset="-122"/>
              </a:rPr>
              <a:t>lie</a:t>
            </a:r>
            <a:r>
              <a:rPr lang="zh-CN" altLang="en-US">
                <a:solidFill>
                  <a:schemeClr val="accent6"/>
                </a:solidFill>
                <a:latin typeface="Times New Roman" panose="02020603050405020304" pitchFamily="18" charset="0"/>
                <a:ea typeface="黑体" panose="02010609060101010101" charset="-122"/>
              </a:rPr>
              <a:t>＋介词的用法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44479" y="2698433"/>
          <a:ext cx="5877878" cy="1234440"/>
        </p:xfrm>
        <a:graphic>
          <a:graphicData uri="http://schemas.openxmlformats.org/drawingml/2006/table">
            <a:tbl>
              <a:tblPr/>
              <a:tblGrid>
                <a:gridCol w="1415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2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444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1800" b="0" kern="1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lie off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表示</a:t>
                      </a:r>
                      <a:r>
                        <a:rPr lang="en-US" altLang="zh-CN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zh-CN" altLang="en-US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海</a:t>
                      </a:r>
                      <a:r>
                        <a:rPr lang="en-US" altLang="zh-CN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zh-CN" altLang="en-US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稍离陆地</a:t>
                      </a:r>
                      <a:r>
                        <a:rPr lang="en-US" altLang="zh-CN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或他船</a:t>
                      </a:r>
                      <a:r>
                        <a:rPr lang="en-US" altLang="zh-CN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altLang="en-US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；稍离</a:t>
                      </a:r>
                      <a:r>
                        <a:rPr lang="en-US" altLang="zh-CN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陆地等</a:t>
                      </a:r>
                      <a:r>
                        <a:rPr lang="en-US" altLang="zh-CN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indent="127000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1800" b="1" kern="100" baseline="0" err="1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zh-CN" altLang="en-US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It lies off the northeast coast of Australia.</a:t>
                      </a:r>
                      <a:r>
                        <a:rPr lang="zh-CN" altLang="en-US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它在澳大利亚东北海岸不远处。</a:t>
                      </a:r>
                      <a:endParaRPr lang="zh-CN" sz="1800" kern="100" baseline="0" smtClean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03985" y="1334453"/>
            <a:ext cx="4568190" cy="38528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lie off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稍离陆地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或他船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；稍离陆地等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noProof="1">
              <a:solidFill>
                <a:schemeClr val="accent6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334453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43439" y="1375649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3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614488" y="1719025"/>
          <a:ext cx="5445919" cy="3206115"/>
        </p:xfrm>
        <a:graphic>
          <a:graphicData uri="http://schemas.openxmlformats.org/drawingml/2006/table">
            <a:tbl>
              <a:tblPr/>
              <a:tblGrid>
                <a:gridCol w="815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0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870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en-US" sz="1800" b="0" kern="1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lie to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表示位于</a:t>
                      </a:r>
                      <a:r>
                        <a:rPr lang="en-US" altLang="zh-CN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……(</a:t>
                      </a:r>
                      <a:r>
                        <a:rPr lang="zh-CN" altLang="en-US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某范围之外且不接壤</a:t>
                      </a:r>
                      <a:r>
                        <a:rPr lang="en-US" altLang="zh-CN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indent="127000" algn="l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1800" b="1" kern="100" baseline="0" err="1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zh-CN" altLang="en-US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Japan lies to the east of China.</a:t>
                      </a:r>
                    </a:p>
                    <a:p>
                      <a:pPr indent="127000" algn="l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日本在中国以东。</a:t>
                      </a:r>
                      <a:endParaRPr lang="zh-CN" sz="1800" kern="100" baseline="0" smtClean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705">
                <a:tc>
                  <a:txBody>
                    <a:bodyPr/>
                    <a:lstStyle/>
                    <a:p>
                      <a:pPr marL="0" marR="0" indent="127000" algn="ctr" defTabSz="457200" rtl="0" eaLnBrk="1" fontAlgn="auto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kern="1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lie on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2700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表示位于</a:t>
                      </a:r>
                      <a:r>
                        <a:rPr lang="en-US" altLang="zh-CN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……(</a:t>
                      </a:r>
                      <a:r>
                        <a:rPr lang="zh-CN" altLang="en-US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某范围之外且与之接壤</a:t>
                      </a:r>
                      <a:r>
                        <a:rPr lang="en-US" altLang="zh-CN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12700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kern="100" baseline="0" err="1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zh-CN" altLang="en-US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India lies on the southwest of China.</a:t>
                      </a:r>
                    </a:p>
                    <a:p>
                      <a:pPr marL="0" marR="0" indent="12700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印度位于中国的西南。</a:t>
                      </a:r>
                      <a:endParaRPr lang="zh-CN" sz="1800" kern="100" baseline="0" smtClean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705">
                <a:tc>
                  <a:txBody>
                    <a:bodyPr/>
                    <a:lstStyle/>
                    <a:p>
                      <a:pPr marL="0" marR="0" indent="127000" algn="ctr" defTabSz="457200" rtl="0" eaLnBrk="1" fontAlgn="auto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kern="1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lie in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2700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表示位于</a:t>
                      </a:r>
                      <a:r>
                        <a:rPr lang="en-US" altLang="zh-CN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……(</a:t>
                      </a:r>
                      <a:r>
                        <a:rPr lang="zh-CN" altLang="en-US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某范围内</a:t>
                      </a:r>
                      <a:r>
                        <a:rPr lang="en-US" altLang="zh-CN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12700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kern="100" baseline="0" err="1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zh-CN" altLang="en-US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Changchun lies in the northeast of China.</a:t>
                      </a:r>
                      <a:br>
                        <a:rPr lang="en-US" altLang="zh-CN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</a:br>
                      <a:r>
                        <a:rPr lang="en-US" altLang="zh-CN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zh-CN" altLang="en-US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长春位于中国的东北部。</a:t>
                      </a:r>
                      <a:endParaRPr lang="zh-CN" sz="1800" kern="100" baseline="0" smtClean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33036" y="1449706"/>
            <a:ext cx="3303270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keep the flies away 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赶走苍蝇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noProof="1">
              <a:solidFill>
                <a:schemeClr val="accent6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12007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4</a:t>
            </a:r>
          </a:p>
        </p:txBody>
      </p:sp>
      <p:sp>
        <p:nvSpPr>
          <p:cNvPr id="19" name="矩形 18"/>
          <p:cNvSpPr/>
          <p:nvPr/>
        </p:nvSpPr>
        <p:spPr>
          <a:xfrm>
            <a:off x="1631157" y="2065973"/>
            <a:ext cx="5605939" cy="23498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keep sb./sth. Away  </a:t>
            </a:r>
            <a:r>
              <a:rPr lang="zh-CN" altLang="en-US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使某人</a:t>
            </a:r>
            <a:r>
              <a:rPr lang="en-US" altLang="zh-CN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某物离开</a:t>
            </a:r>
          </a:p>
          <a:p>
            <a:pPr>
              <a:lnSpc>
                <a:spcPct val="130000"/>
              </a:lnSpc>
            </a:pPr>
            <a:r>
              <a:rPr lang="en-US" altLang="zh-CN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keep sb./sth. away from sth.</a:t>
            </a:r>
            <a:r>
              <a:rPr lang="zh-CN" altLang="en-US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使某人</a:t>
            </a:r>
            <a:r>
              <a:rPr lang="en-US" altLang="zh-CN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某物远离某物</a:t>
            </a:r>
          </a:p>
          <a:p>
            <a:pPr>
              <a:lnSpc>
                <a:spcPct val="130000"/>
              </a:lnSpc>
            </a:pPr>
            <a:r>
              <a:rPr lang="en-US" altLang="zh-CN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keep away from...  </a:t>
            </a:r>
            <a:r>
              <a:rPr lang="zh-CN" altLang="en-US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远离</a:t>
            </a:r>
            <a:r>
              <a:rPr lang="en-US" altLang="zh-CN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>
              <a:lnSpc>
                <a:spcPct val="130000"/>
              </a:lnSpc>
            </a:pPr>
            <a:r>
              <a:rPr lang="en-US" altLang="zh-CN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Her illness kept her away from </a:t>
            </a:r>
            <a:b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   work for several weeks.</a:t>
            </a:r>
          </a:p>
          <a:p>
            <a:pPr>
              <a:lnSpc>
                <a:spcPct val="130000"/>
              </a:lnSpc>
            </a:pP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    她病得好几周都上不了班。</a:t>
            </a:r>
            <a:endParaRPr lang="en-US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33037" y="1449706"/>
            <a:ext cx="3034189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scissors /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'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ɪ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ə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z/ </a:t>
            </a:r>
            <a:r>
              <a: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剪刀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en-US" altLang="zh-CN" b="1" noProof="1">
              <a:solidFill>
                <a:schemeClr val="accent6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12007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5</a:t>
            </a:r>
          </a:p>
        </p:txBody>
      </p:sp>
      <p:sp>
        <p:nvSpPr>
          <p:cNvPr id="3" name="TextBox 18"/>
          <p:cNvSpPr txBox="1"/>
          <p:nvPr/>
        </p:nvSpPr>
        <p:spPr>
          <a:xfrm>
            <a:off x="1463517" y="2066925"/>
            <a:ext cx="5613559" cy="226215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在英语中，有些名词，如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scissors, jeans, glasses, chopsticks, trousers, shoes, gloves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等，是由两部分构成的物体，所以常用复数形式；表示数量时，常用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en-US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数目＋</a:t>
            </a:r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pair(s) of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。但此短语作主语时，要根据</a:t>
            </a:r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</a:t>
            </a:r>
            <a:r>
              <a:rPr lang="zh-CN" altLang="en-US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的单复数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来</a:t>
            </a:r>
            <a:r>
              <a:rPr lang="zh-CN" altLang="en-US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决定谓语动词的形式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33036" y="1449706"/>
            <a:ext cx="2535555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at the time </a:t>
            </a:r>
            <a:r>
              <a:rPr lang="zh-CN" altLang="en-US" b="1">
                <a:latin typeface="宋体" panose="02010600030101010101" pitchFamily="2" charset="-122"/>
                <a:sym typeface="+mn-ea"/>
              </a:rPr>
              <a:t>那时</a:t>
            </a:r>
            <a:endParaRPr lang="en-US" altLang="zh-CN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endParaRPr lang="en-US" altLang="zh-CN" b="1" noProof="1">
              <a:solidFill>
                <a:schemeClr val="accent6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12007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6</a:t>
            </a:r>
          </a:p>
        </p:txBody>
      </p:sp>
      <p:sp>
        <p:nvSpPr>
          <p:cNvPr id="20498" name="TextBox 18"/>
          <p:cNvSpPr txBox="1"/>
          <p:nvPr/>
        </p:nvSpPr>
        <p:spPr>
          <a:xfrm>
            <a:off x="1483281" y="1865471"/>
            <a:ext cx="1577578" cy="46935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>
                <a:solidFill>
                  <a:schemeClr val="accent6"/>
                </a:solidFill>
                <a:latin typeface="宋体" panose="02010600030101010101" pitchFamily="2" charset="-122"/>
              </a:rPr>
              <a:t>辨析</a:t>
            </a:r>
            <a:r>
              <a:rPr lang="zh-CN" altLang="en-US" sz="2000" b="1">
                <a:solidFill>
                  <a:schemeClr val="accent6"/>
                </a:solidFill>
                <a:latin typeface="Times New Roman" panose="02020603050405020304" pitchFamily="18" charset="0"/>
                <a:ea typeface="黑体" panose="02010609060101010101" charset="-122"/>
              </a:rPr>
              <a:t>：</a:t>
            </a: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09663" y="2351961"/>
          <a:ext cx="7008496" cy="2424303"/>
        </p:xfrm>
        <a:graphic>
          <a:graphicData uri="http://schemas.openxmlformats.org/drawingml/2006/table">
            <a:tbl>
              <a:tblPr/>
              <a:tblGrid>
                <a:gridCol w="114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6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493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US" sz="1900" b="0" kern="1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at the time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19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那时。多用在句子的开头或末尾，句子一般用一  般过去时。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1900" b="1" kern="100" baseline="0" err="1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zh-CN" altLang="en-US" sz="19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9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This was a wise decision at the time.</a:t>
                      </a:r>
                      <a:r>
                        <a:rPr lang="zh-CN" altLang="en-US" sz="19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这在当时是一个明智的决定。</a:t>
                      </a:r>
                      <a:endParaRPr lang="zh-CN" sz="1900" kern="100" baseline="0" smtClean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4415">
                <a:tc>
                  <a:txBody>
                    <a:bodyPr/>
                    <a:lstStyle/>
                    <a:p>
                      <a:pPr marL="0" marR="0" indent="12700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900" b="0" kern="1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at that time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9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altLang="zh-CN" sz="19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at the time</a:t>
                      </a:r>
                      <a:r>
                        <a:rPr lang="zh-CN" altLang="en-US" sz="19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意思和用法相近，也用于一般过去时。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900" b="1" kern="100" baseline="0" err="1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zh-CN" altLang="en-US" sz="19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9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 was very poor at that time.</a:t>
                      </a:r>
                      <a:r>
                        <a:rPr lang="zh-CN" altLang="en-US" sz="19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那时他很穷。</a:t>
                      </a:r>
                      <a:endParaRPr lang="zh-CN" sz="1900" kern="100" baseline="0" smtClean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150995" y="933926"/>
          <a:ext cx="3967163" cy="1426464"/>
        </p:xfrm>
        <a:graphic>
          <a:graphicData uri="http://schemas.openxmlformats.org/drawingml/2006/table">
            <a:tbl>
              <a:tblPr/>
              <a:tblGrid>
                <a:gridCol w="887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6464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1800" b="0" kern="1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at this time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意思为“这个时候”。</a:t>
                      </a:r>
                      <a:endParaRPr lang="en-US" altLang="zh-CN" sz="1800" kern="100" baseline="0" smtClean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1800" b="1" kern="100" baseline="0" err="1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zh-CN" altLang="en-US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 was walking in the street at this time last Friday.  </a:t>
                      </a:r>
                      <a:r>
                        <a:rPr lang="zh-CN" altLang="en-US" sz="1800" kern="100" baseline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上个星期五的这个时候我正在街上走。</a:t>
                      </a:r>
                      <a:endParaRPr lang="zh-CN" sz="1800" kern="100" baseline="0" smtClean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4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24" name="AutoShape 4" descr="90%"/>
          <p:cNvSpPr>
            <a:spLocks noChangeArrowheads="1"/>
          </p:cNvSpPr>
          <p:nvPr/>
        </p:nvSpPr>
        <p:spPr bwMode="auto">
          <a:xfrm>
            <a:off x="3246121" y="690563"/>
            <a:ext cx="2652236" cy="47958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68580" tIns="34290" rIns="68580" bIns="34290" anchor="ctr"/>
          <a:lstStyle/>
          <a:p>
            <a:pPr algn="ctr"/>
            <a:r>
              <a:rPr lang="en-US" altLang="zh-CN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 review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601759" y="1565434"/>
            <a:ext cx="2824116" cy="277768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zh-CN" sz="20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帽子</a:t>
            </a:r>
          </a:p>
          <a:p>
            <a:pPr algn="r">
              <a:lnSpc>
                <a:spcPct val="110000"/>
              </a:lnSpc>
            </a:pPr>
            <a:r>
              <a:rPr lang="en-US" altLang="zh-CN" sz="20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使保持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某种状态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r">
              <a:lnSpc>
                <a:spcPct val="11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记录；存储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信息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>
              <a:lnSpc>
                <a:spcPct val="11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避开；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不靠近</a:t>
            </a:r>
          </a:p>
          <a:p>
            <a:pPr algn="r">
              <a:lnSpc>
                <a:spcPct val="110000"/>
              </a:lnSpc>
            </a:pPr>
            <a:r>
              <a:rPr lang="en-US" altLang="zh-CN" sz="20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苍蝇</a:t>
            </a:r>
          </a:p>
          <a:p>
            <a:pPr algn="r">
              <a:lnSpc>
                <a:spcPct val="110000"/>
              </a:lnSpc>
            </a:pPr>
            <a:r>
              <a:rPr lang="en-US" altLang="zh-CN" sz="20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复数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剪刀</a:t>
            </a:r>
          </a:p>
          <a:p>
            <a:pPr algn="r">
              <a:lnSpc>
                <a:spcPct val="110000"/>
              </a:lnSpc>
            </a:pP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把某物从某物上剪掉</a:t>
            </a:r>
          </a:p>
          <a:p>
            <a:pPr algn="r">
              <a:lnSpc>
                <a:spcPct val="110000"/>
              </a:lnSpc>
            </a:pPr>
            <a:r>
              <a:rPr lang="en-US" altLang="zh-CN" sz="20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羊毛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708208" y="1565434"/>
            <a:ext cx="3148489" cy="271612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</a:t>
            </a:r>
          </a:p>
          <a:p>
            <a:pPr>
              <a:lnSpc>
                <a:spcPct val="110000"/>
              </a:lnSpc>
            </a:pPr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</a:t>
            </a:r>
          </a:p>
          <a:p>
            <a:pPr>
              <a:lnSpc>
                <a:spcPct val="110000"/>
              </a:lnSpc>
            </a:pPr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sb./ sth. away</a:t>
            </a:r>
          </a:p>
          <a:p>
            <a:pPr>
              <a:lnSpc>
                <a:spcPct val="110000"/>
              </a:lnSpc>
            </a:pPr>
            <a:endParaRPr lang="en-US" altLang="zh-CN" sz="200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</a:t>
            </a:r>
          </a:p>
          <a:p>
            <a:pPr>
              <a:lnSpc>
                <a:spcPct val="110000"/>
              </a:lnSpc>
            </a:pPr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scissors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 sth. off sth.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wool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当堂小练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5546" name="矩形 12"/>
          <p:cNvSpPr/>
          <p:nvPr/>
        </p:nvSpPr>
        <p:spPr>
          <a:xfrm>
            <a:off x="544354" y="785337"/>
            <a:ext cx="5285742" cy="103874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zh-CN" altLang="zh-CN" sz="21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sym typeface="+mn-ea"/>
              </a:rPr>
              <a:t>一、</a:t>
            </a:r>
            <a:r>
              <a:rPr lang="zh-CN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sym typeface="+mn-ea"/>
              </a:rPr>
              <a:t>根据句意及首字母或汉语提示完成句子</a:t>
            </a:r>
            <a:endParaRPr lang="en-US" altLang="zh-CN" sz="21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endParaRPr lang="en-US" altLang="zh-CN" sz="2100" b="1" noProof="1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5" name="TextBox 17"/>
          <p:cNvSpPr txBox="1"/>
          <p:nvPr/>
        </p:nvSpPr>
        <p:spPr>
          <a:xfrm>
            <a:off x="1157287" y="1494472"/>
            <a:ext cx="7630478" cy="364902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bought a pair of</a:t>
            </a:r>
            <a:r>
              <a:rPr lang="zh-CN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（剪刀）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yesterday.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keep an English 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     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day.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You‘ll always see plenty of </a:t>
            </a:r>
            <a:r>
              <a:rPr lang="zh-CN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（蚂蚁）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the heavy rain comes.</a:t>
            </a:r>
            <a:b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．（中考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宁波）“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Jackie is of medium 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Jackie is neither tall nor short.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5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．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The place is so </a:t>
            </a:r>
            <a:r>
              <a:rPr lang="en-US" altLang="zh-CN" sz="2000" u="sng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                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（迷人的） 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that all of us are fond of it.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20"/>
          <p:cNvSpPr txBox="1"/>
          <p:nvPr/>
        </p:nvSpPr>
        <p:spPr>
          <a:xfrm>
            <a:off x="3380899" y="1612582"/>
            <a:ext cx="983456" cy="3770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ea typeface="黑体" panose="02010609060101010101" charset="-122"/>
              </a:rPr>
              <a:t>scissors</a:t>
            </a:r>
          </a:p>
        </p:txBody>
      </p:sp>
      <p:sp>
        <p:nvSpPr>
          <p:cNvPr id="5" name="矩形 21"/>
          <p:cNvSpPr/>
          <p:nvPr/>
        </p:nvSpPr>
        <p:spPr>
          <a:xfrm>
            <a:off x="4364355" y="1981200"/>
            <a:ext cx="681038" cy="46935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iary</a:t>
            </a:r>
            <a:endParaRPr lang="en-US" altLang="zh-CN" sz="20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22"/>
          <p:cNvSpPr/>
          <p:nvPr/>
        </p:nvSpPr>
        <p:spPr>
          <a:xfrm>
            <a:off x="4436746" y="2491502"/>
            <a:ext cx="550472" cy="37702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ants</a:t>
            </a:r>
            <a:endParaRPr lang="en-US" altLang="zh-CN" sz="20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23"/>
          <p:cNvSpPr/>
          <p:nvPr/>
        </p:nvSpPr>
        <p:spPr>
          <a:xfrm>
            <a:off x="5581889" y="3394710"/>
            <a:ext cx="1034579" cy="37702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zh-CN" altLang="en-US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zh-CN" altLang="en-US" sz="20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4" name="矩形 14"/>
          <p:cNvSpPr/>
          <p:nvPr/>
        </p:nvSpPr>
        <p:spPr>
          <a:xfrm>
            <a:off x="3240882" y="4270772"/>
            <a:ext cx="948016" cy="37702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magical</a:t>
            </a:r>
            <a:endParaRPr lang="en-US" altLang="zh-CN" sz="20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4916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当堂小练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" name="文本框 1"/>
          <p:cNvSpPr txBox="1"/>
          <p:nvPr/>
        </p:nvSpPr>
        <p:spPr>
          <a:xfrm>
            <a:off x="607695" y="848678"/>
            <a:ext cx="3660297" cy="45704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b="1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sym typeface="+mn-ea"/>
              </a:rPr>
              <a:t>二</a:t>
            </a:r>
            <a:r>
              <a:rPr lang="zh-CN" altLang="zh-CN" sz="2100" b="1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sym typeface="+mn-ea"/>
              </a:rPr>
              <a:t>、用所给词的适当形式填空</a:t>
            </a:r>
          </a:p>
        </p:txBody>
      </p:sp>
      <p:sp>
        <p:nvSpPr>
          <p:cNvPr id="52234" name="TextBox 15"/>
          <p:cNvSpPr txBox="1">
            <a:spLocks noChangeArrowheads="1"/>
          </p:cNvSpPr>
          <p:nvPr/>
        </p:nvSpPr>
        <p:spPr bwMode="auto">
          <a:xfrm>
            <a:off x="1059656" y="1023938"/>
            <a:ext cx="7328535" cy="3850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342900">
              <a:lnSpc>
                <a:spcPct val="130000"/>
              </a:lnSpc>
              <a:buFontTx/>
              <a:defRPr/>
            </a:pP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　　　　　　　　　　　　　　</a:t>
            </a:r>
          </a:p>
          <a:p>
            <a:pPr defTabSz="342900">
              <a:lnSpc>
                <a:spcPct val="130000"/>
              </a:lnSpc>
              <a:buFontTx/>
              <a:defRPr/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易错题</a:t>
            </a:r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Lots of</a:t>
            </a:r>
            <a:r>
              <a:rPr lang="en-US" altLang="zh-CN" sz="19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sheep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are at the foot of  the hill.</a:t>
            </a:r>
          </a:p>
          <a:p>
            <a:pPr defTabSz="342900">
              <a:lnSpc>
                <a:spcPct val="130000"/>
              </a:lnSpc>
              <a:buFontTx/>
              <a:defRPr/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The biggest supermarket is in the</a:t>
            </a:r>
            <a:r>
              <a:rPr lang="en-US" altLang="zh-CN" sz="19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of Liaocheng.</a:t>
            </a:r>
          </a:p>
          <a:p>
            <a:pPr marL="342900" indent="-342900" defTabSz="342900">
              <a:lnSpc>
                <a:spcPct val="130000"/>
              </a:lnSpc>
              <a:buFontTx/>
              <a:buAutoNum type="arabicPeriod" startAt="8"/>
              <a:defRPr/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Tom</a:t>
            </a:r>
            <a:r>
              <a:rPr lang="en-US" altLang="zh-CN" sz="19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hate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ants climbing up his body and </a:t>
            </a:r>
            <a:b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giving him some bites.</a:t>
            </a:r>
          </a:p>
          <a:p>
            <a:pPr marL="342900" indent="-342900" defTabSz="342900">
              <a:lnSpc>
                <a:spcPct val="130000"/>
              </a:lnSpc>
              <a:buFontTx/>
              <a:defRPr/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．（模拟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扬州）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Have you read the book</a:t>
            </a:r>
            <a:r>
              <a:rPr lang="en-US" altLang="zh-CN" sz="19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900" i="1">
                <a:latin typeface="Times New Roman" panose="02020603050405020304" pitchFamily="18" charset="0"/>
                <a:cs typeface="Times New Roman" panose="02020603050405020304" pitchFamily="18" charset="0"/>
              </a:rPr>
              <a:t>Gone with the Wind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？ </a:t>
            </a:r>
          </a:p>
          <a:p>
            <a:pPr marL="342900" indent="-342900" defTabSz="342900">
              <a:lnSpc>
                <a:spcPct val="130000"/>
              </a:lnSpc>
              <a:buFontTx/>
              <a:defRPr/>
            </a:pPr>
            <a:r>
              <a:rPr lang="en-US" altLang="zh-CN" sz="19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10</a:t>
            </a:r>
            <a:r>
              <a:rPr lang="zh-CN" altLang="en-US" sz="19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．</a:t>
            </a:r>
            <a:r>
              <a:rPr lang="en-US" altLang="zh-CN" sz="19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He showed me some photos that he</a:t>
            </a:r>
            <a:r>
              <a:rPr lang="en-US" altLang="zh-CN" sz="1900" u="sng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            </a:t>
            </a:r>
            <a:r>
              <a:rPr lang="zh-CN" altLang="en-US" sz="19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（</a:t>
            </a:r>
            <a:r>
              <a:rPr lang="en-US" altLang="zh-CN" sz="19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take</a:t>
            </a:r>
            <a:r>
              <a:rPr lang="zh-CN" altLang="en-US" sz="19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）</a:t>
            </a:r>
            <a:r>
              <a:rPr lang="en-US" altLang="zh-CN" sz="19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/>
            </a:r>
            <a:br>
              <a:rPr lang="en-US" altLang="zh-CN" sz="19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</a:br>
            <a:r>
              <a:rPr lang="en-US" altLang="zh-CN" sz="19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in Australia last year.</a:t>
            </a:r>
            <a:endParaRPr lang="en-US" altLang="zh-CN" sz="190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342900" indent="-342900" defTabSz="342900">
              <a:lnSpc>
                <a:spcPct val="130000"/>
              </a:lnSpc>
              <a:buFontTx/>
              <a:defRPr/>
            </a:pPr>
            <a:endParaRPr lang="en-US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6" name="矩形 16"/>
          <p:cNvSpPr/>
          <p:nvPr/>
        </p:nvSpPr>
        <p:spPr>
          <a:xfrm>
            <a:off x="3630454" y="1369219"/>
            <a:ext cx="1040606" cy="46935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sheep</a:t>
            </a:r>
            <a:endParaRPr lang="en-US" altLang="zh-CN" sz="20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7" name="矩形 17"/>
          <p:cNvSpPr/>
          <p:nvPr/>
        </p:nvSpPr>
        <p:spPr>
          <a:xfrm>
            <a:off x="4821793" y="1768792"/>
            <a:ext cx="763671" cy="37702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endParaRPr lang="en-US" altLang="zh-CN" sz="20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17"/>
          <p:cNvSpPr/>
          <p:nvPr/>
        </p:nvSpPr>
        <p:spPr>
          <a:xfrm>
            <a:off x="2158604" y="2137410"/>
            <a:ext cx="664284" cy="37702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hates</a:t>
            </a:r>
            <a:endParaRPr lang="en-US" altLang="zh-CN" sz="20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57575" y="2925842"/>
            <a:ext cx="749244" cy="37702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endParaRPr lang="en-US" altLang="zh-CN" sz="20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0" name="矩形 22"/>
          <p:cNvSpPr/>
          <p:nvPr/>
        </p:nvSpPr>
        <p:spPr>
          <a:xfrm>
            <a:off x="5098019" y="3682841"/>
            <a:ext cx="593752" cy="37702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took</a:t>
            </a:r>
            <a:endParaRPr lang="en-US" altLang="zh-CN" sz="20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6" grpId="0"/>
      <p:bldP spid="49167" grpId="0"/>
      <p:bldP spid="21" grpId="0"/>
      <p:bldP spid="22" grpId="0"/>
      <p:bldP spid="5019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7644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课堂小结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流程图: 过程 1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" name="矩形: 圆角 10"/>
          <p:cNvSpPr txBox="1"/>
          <p:nvPr/>
        </p:nvSpPr>
        <p:spPr>
          <a:xfrm>
            <a:off x="1098233" y="1998345"/>
            <a:ext cx="7000875" cy="17383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spPr>
        <p:txBody>
          <a:bodyPr lIns="45720" tIns="34290" rIns="45720" bIns="34290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b="1" noProof="1">
                <a:solidFill>
                  <a:sysClr val="windowText" lastClr="000000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Key Phrases</a:t>
            </a:r>
            <a:endParaRPr lang="zh-CN" altLang="zh-CN" noProof="1">
              <a:solidFill>
                <a:sysClr val="windowText" lastClr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marL="171450" lvl="1" indent="-171450" defTabSz="666750" fontAlgn="auto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en-US" altLang="en-US" sz="1500" noProof="1">
                <a:solidFill>
                  <a:sysClr val="windowText" lastClr="000000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keep a diary,</a:t>
            </a:r>
          </a:p>
          <a:p>
            <a:pPr marL="171450" lvl="1" indent="-171450" defTabSz="666750" fontAlgn="auto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en-US" altLang="en-US" sz="1500" noProof="1">
                <a:solidFill>
                  <a:sysClr val="windowText" lastClr="000000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according to, </a:t>
            </a:r>
          </a:p>
          <a:p>
            <a:pPr marL="171450" lvl="1" indent="-171450" defTabSz="666750" fontAlgn="auto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en-US" altLang="en-US" sz="1500" noProof="1">
                <a:solidFill>
                  <a:sysClr val="windowText" lastClr="000000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keep sb/sth away, </a:t>
            </a:r>
          </a:p>
          <a:p>
            <a:pPr marL="171450" lvl="1" indent="-171450" defTabSz="666750" fontAlgn="auto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en-US" altLang="en-US" sz="1500" noProof="1">
                <a:solidFill>
                  <a:sysClr val="windowText" lastClr="000000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cut off, </a:t>
            </a:r>
          </a:p>
          <a:p>
            <a:pPr marL="171450" lvl="1" indent="-171450" defTabSz="666750" fontAlgn="auto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en-US" altLang="en-US" sz="1500" noProof="1">
                <a:solidFill>
                  <a:sysClr val="windowText" lastClr="000000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brush sth off sth.</a:t>
            </a:r>
          </a:p>
        </p:txBody>
      </p:sp>
      <p:sp>
        <p:nvSpPr>
          <p:cNvPr id="5" name="矩形: 圆角 12"/>
          <p:cNvSpPr txBox="1"/>
          <p:nvPr/>
        </p:nvSpPr>
        <p:spPr>
          <a:xfrm>
            <a:off x="1091089" y="3860007"/>
            <a:ext cx="7015639" cy="9453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spPr>
        <p:txBody>
          <a:bodyPr lIns="45720" tIns="34290" rIns="45720" bIns="34290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b="1" noProof="1">
                <a:solidFill>
                  <a:sysClr val="windowText" lastClr="000000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Key sentences</a:t>
            </a:r>
            <a:endParaRPr lang="zh-CN" altLang="zh-CN" noProof="1">
              <a:solidFill>
                <a:sysClr val="windowText" lastClr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marL="171450" lvl="1" indent="-171450" defTabSz="666750" fontAlgn="auto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en-US" altLang="zh-CN" sz="1500" noProof="1">
                <a:solidFill>
                  <a:sysClr val="windowText" lastClr="000000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The farmers use seissors to cut the wool off sheep.</a:t>
            </a:r>
          </a:p>
          <a:p>
            <a:pPr marL="171450" lvl="1" indent="-171450" defTabSz="666750" fontAlgn="auto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en-US" altLang="zh-CN" sz="1500" noProof="1">
                <a:solidFill>
                  <a:sysClr val="windowText" lastClr="000000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According to the local people,it's a special and magical place.</a:t>
            </a:r>
          </a:p>
        </p:txBody>
      </p:sp>
      <p:sp>
        <p:nvSpPr>
          <p:cNvPr id="7" name="矩形: 圆角 12"/>
          <p:cNvSpPr txBox="1"/>
          <p:nvPr/>
        </p:nvSpPr>
        <p:spPr>
          <a:xfrm>
            <a:off x="1076801" y="848202"/>
            <a:ext cx="7029450" cy="10263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spPr>
        <p:txBody>
          <a:bodyPr lIns="45720" tIns="34290" rIns="45720" bIns="34290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b="1" noProof="1">
                <a:solidFill>
                  <a:sysClr val="windowText" lastClr="000000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Key words</a:t>
            </a:r>
          </a:p>
          <a:p>
            <a:pPr marL="0" lvl="1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noProof="1">
                <a:solidFill>
                  <a:sysClr val="windowText" lastClr="000000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magical, height, sailing, sailing boat, sheep, wool, ant, fly, hat, scissors, diary, central, hate, </a:t>
            </a:r>
            <a:r>
              <a:rPr lang="en-US" altLang="en-US" dirty="0">
                <a:solidFill>
                  <a:sysClr val="windowText" lastClr="000000"/>
                </a:solidFill>
                <a:latin typeface="Times New Roman" panose="02020603050405020304"/>
                <a:ea typeface="微软雅黑" panose="020B0503020204020204" charset="-122"/>
                <a:cs typeface="+mn-ea"/>
                <a:sym typeface="+mn-ea"/>
              </a:rPr>
              <a:t>brush</a:t>
            </a:r>
            <a:endParaRPr lang="en-US" altLang="zh-CN" noProof="1">
              <a:solidFill>
                <a:sysClr val="windowText" lastClr="000000"/>
              </a:solidFill>
              <a:latin typeface="Times New Roman" panose="02020603050405020304"/>
              <a:ea typeface="微软雅黑" panose="020B0503020204020204" charset="-122"/>
              <a:cs typeface="+mn-ea"/>
            </a:endParaRPr>
          </a:p>
        </p:txBody>
      </p:sp>
      <p:pic>
        <p:nvPicPr>
          <p:cNvPr id="8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9401175" y="9229725"/>
            <a:ext cx="276225" cy="200025"/>
          </a:xfrm>
          <a:prstGeom prst="cube">
            <a:avLst/>
          </a:prstGeom>
        </p:spPr>
      </p:pic>
    </p:spTree>
  </p:cSld>
  <p:clrMapOvr>
    <a:masterClrMapping/>
  </p:clrMapOvr>
  <p:transition spd="med" advClick="0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24" name="AutoShape 4" descr="90%"/>
          <p:cNvSpPr>
            <a:spLocks noChangeArrowheads="1"/>
          </p:cNvSpPr>
          <p:nvPr/>
        </p:nvSpPr>
        <p:spPr bwMode="auto">
          <a:xfrm>
            <a:off x="3246121" y="690563"/>
            <a:ext cx="2652236" cy="47958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68580" tIns="34290" rIns="68580" bIns="34290" anchor="ctr"/>
          <a:lstStyle/>
          <a:p>
            <a:pPr algn="ctr"/>
            <a:r>
              <a:rPr lang="en-US" altLang="zh-CN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 review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884045" y="1593483"/>
            <a:ext cx="2507903" cy="2746906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r">
              <a:spcBef>
                <a:spcPct val="10000"/>
              </a:spcBef>
            </a:pPr>
            <a:r>
              <a:rPr lang="en-US" altLang="zh-CN" sz="20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日记；日记薄</a:t>
            </a:r>
          </a:p>
          <a:p>
            <a:pPr algn="r">
              <a:spcBef>
                <a:spcPct val="10000"/>
              </a:spcBef>
            </a:pP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写日记</a:t>
            </a:r>
          </a:p>
          <a:p>
            <a:pPr algn="r">
              <a:spcBef>
                <a:spcPct val="10000"/>
              </a:spcBef>
            </a:pPr>
            <a:r>
              <a:rPr lang="zh-CN" altLang="en-US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憎恨；讨厌</a:t>
            </a:r>
          </a:p>
          <a:p>
            <a:pPr algn="r">
              <a:spcBef>
                <a:spcPct val="10000"/>
              </a:spcBef>
            </a:pPr>
            <a:r>
              <a:rPr lang="zh-CN" altLang="en-US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蚂蚁</a:t>
            </a:r>
          </a:p>
          <a:p>
            <a:pPr algn="r">
              <a:spcBef>
                <a:spcPct val="10000"/>
              </a:spcBef>
            </a:pPr>
            <a:r>
              <a:rPr lang="zh-CN" altLang="en-US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用刷子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刷</a:t>
            </a:r>
          </a:p>
          <a:p>
            <a:pPr algn="r">
              <a:spcBef>
                <a:spcPct val="10000"/>
              </a:spcBef>
            </a:pP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把某物从某物上</a:t>
            </a:r>
          </a:p>
          <a:p>
            <a:pPr algn="r">
              <a:spcBef>
                <a:spcPct val="10000"/>
              </a:spcBef>
            </a:pP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刷掉</a:t>
            </a:r>
          </a:p>
          <a:p>
            <a:pPr algn="r">
              <a:spcBef>
                <a:spcPct val="10000"/>
              </a:spcBef>
            </a:pP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那时；在那段时间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962381" y="1593471"/>
            <a:ext cx="2970610" cy="2746906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diary</a:t>
            </a:r>
          </a:p>
          <a:p>
            <a:pPr>
              <a:spcBef>
                <a:spcPct val="10000"/>
              </a:spcBef>
            </a:pPr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keep a diary</a:t>
            </a:r>
          </a:p>
          <a:p>
            <a:pPr>
              <a:spcBef>
                <a:spcPct val="10000"/>
              </a:spcBef>
            </a:pPr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hate</a:t>
            </a:r>
          </a:p>
          <a:p>
            <a:pPr>
              <a:spcBef>
                <a:spcPct val="10000"/>
              </a:spcBef>
            </a:pPr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</a:t>
            </a:r>
          </a:p>
          <a:p>
            <a:pPr>
              <a:spcBef>
                <a:spcPct val="10000"/>
              </a:spcBef>
            </a:pPr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brush</a:t>
            </a:r>
          </a:p>
          <a:p>
            <a:pPr>
              <a:spcBef>
                <a:spcPct val="10000"/>
              </a:spcBef>
            </a:pPr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brush sth. off sth.</a:t>
            </a:r>
          </a:p>
          <a:p>
            <a:pPr>
              <a:spcBef>
                <a:spcPct val="10000"/>
              </a:spcBef>
            </a:pPr>
            <a:endParaRPr lang="en-US" altLang="zh-CN" sz="200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10000"/>
              </a:spcBef>
            </a:pPr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the time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30"/>
          <p:cNvSpPr txBox="1"/>
          <p:nvPr/>
        </p:nvSpPr>
        <p:spPr>
          <a:xfrm>
            <a:off x="941785" y="904875"/>
            <a:ext cx="750094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95350" y="864870"/>
            <a:ext cx="7353300" cy="4724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600" b="1" dirty="0">
                <a:latin typeface="Times New Roman" panose="02020603050405020304" pitchFamily="18" charset="0"/>
              </a:rPr>
              <a:t>Can you tell us some famous things in Australia?</a:t>
            </a:r>
          </a:p>
        </p:txBody>
      </p:sp>
      <p:pic>
        <p:nvPicPr>
          <p:cNvPr id="17414" name="Picture 6" descr="01300000044935124278614099386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942023" y="1828801"/>
            <a:ext cx="3086100" cy="1965722"/>
          </a:xfrm>
          <a:prstGeom prst="rect">
            <a:avLst/>
          </a:prstGeom>
          <a:noFill/>
        </p:spPr>
      </p:pic>
      <p:pic>
        <p:nvPicPr>
          <p:cNvPr id="17413" name="Picture 5" descr="tm_1271990348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813935" y="1828800"/>
            <a:ext cx="3181350" cy="1965484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692116" y="3886676"/>
            <a:ext cx="1843088" cy="563166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68580" tIns="34290" rIns="68580" bIns="3429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7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Ayers Rock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966335" y="3886439"/>
            <a:ext cx="3028950" cy="5631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7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Great Barrier Reef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30"/>
          <p:cNvSpPr txBox="1"/>
          <p:nvPr/>
        </p:nvSpPr>
        <p:spPr>
          <a:xfrm>
            <a:off x="941785" y="904875"/>
            <a:ext cx="750094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362" name="Picture 2" descr="20120315130344-434426619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347085" y="690563"/>
            <a:ext cx="2449830" cy="3178969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99248" y="4099084"/>
            <a:ext cx="5945029" cy="45577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1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The Olympic Games in 2000 were held in Sydney.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30"/>
          <p:cNvSpPr txBox="1"/>
          <p:nvPr/>
        </p:nvSpPr>
        <p:spPr>
          <a:xfrm>
            <a:off x="941785" y="904875"/>
            <a:ext cx="750094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942037" y="690726"/>
            <a:ext cx="6286500" cy="807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Australia is the largest English-speaking country in the southern part of the world.</a:t>
            </a:r>
          </a:p>
        </p:txBody>
      </p:sp>
      <p:pic>
        <p:nvPicPr>
          <p:cNvPr id="16386" name="Picture 2" descr="图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42037" y="1653227"/>
            <a:ext cx="5653088" cy="2857500"/>
          </a:xfrm>
          <a:prstGeom prst="rect">
            <a:avLst/>
          </a:prstGeo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984096" y="2702882"/>
            <a:ext cx="1600200" cy="807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This is Australia.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44493" y="4198783"/>
            <a:ext cx="3771900" cy="438582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Canberra is the capital.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30"/>
          <p:cNvSpPr txBox="1"/>
          <p:nvPr/>
        </p:nvSpPr>
        <p:spPr>
          <a:xfrm>
            <a:off x="941785" y="904875"/>
            <a:ext cx="750094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434" name="Picture 2" descr="20109101284080208914_681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942023" y="2126456"/>
            <a:ext cx="3937159" cy="2349818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347788" y="1603058"/>
            <a:ext cx="3248501" cy="43858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b="1">
                <a:solidFill>
                  <a:schemeClr val="accent6"/>
                </a:solidFill>
                <a:latin typeface="Times New Roman" panose="02020603050405020304" pitchFamily="18" charset="0"/>
              </a:rPr>
              <a:t>The Sydney Opera House</a:t>
            </a:r>
          </a:p>
        </p:txBody>
      </p:sp>
      <p:pic>
        <p:nvPicPr>
          <p:cNvPr id="18438" name="Picture 6" descr="42a98226cffc1e177b9fb6c64b90f603738de9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66899" y="904875"/>
            <a:ext cx="2463641" cy="1506855"/>
          </a:xfrm>
          <a:prstGeom prst="rect">
            <a:avLst/>
          </a:prstGeo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355431" y="2590324"/>
            <a:ext cx="30861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969340" y="506535"/>
            <a:ext cx="1369606" cy="43858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68580" tIns="34290" rIns="68580" bIns="3429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b="1">
                <a:solidFill>
                  <a:schemeClr val="accent6"/>
                </a:solidFill>
                <a:latin typeface="Times New Roman" panose="02020603050405020304" pitchFamily="18" charset="0"/>
              </a:rPr>
              <a:t>Gold Coast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30"/>
          <p:cNvSpPr txBox="1"/>
          <p:nvPr/>
        </p:nvSpPr>
        <p:spPr>
          <a:xfrm>
            <a:off x="941785" y="904875"/>
            <a:ext cx="750094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9459" name="Picture 3" descr="Koala1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251585" y="971551"/>
            <a:ext cx="2872264" cy="2930366"/>
          </a:xfrm>
          <a:prstGeom prst="rect">
            <a:avLst/>
          </a:prstGeom>
          <a:noFill/>
        </p:spPr>
      </p:pic>
      <p:pic>
        <p:nvPicPr>
          <p:cNvPr id="19463" name="Picture 7" descr="袋鼠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8220" y="971551"/>
            <a:ext cx="2738438" cy="2930366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307908" y="3901917"/>
            <a:ext cx="759619" cy="45577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68580" tIns="34290" rIns="68580" bIns="3429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100" b="1">
                <a:solidFill>
                  <a:schemeClr val="accent6"/>
                </a:solidFill>
                <a:latin typeface="Times New Roman" panose="02020603050405020304" pitchFamily="18" charset="0"/>
              </a:rPr>
              <a:t>koala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603081" y="3901917"/>
            <a:ext cx="1213485" cy="45577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68580" tIns="34290" rIns="68580" bIns="3429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100" b="1">
                <a:solidFill>
                  <a:schemeClr val="accent6"/>
                </a:solidFill>
                <a:latin typeface="Times New Roman" panose="02020603050405020304" pitchFamily="18" charset="0"/>
              </a:rPr>
              <a:t>kangaroo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9a1be1f4-6056-459b-8627-6bc8348fb8db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e721faa1-1bc6-4e17-9382-e08944a1f92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3f6cf374-83bc-466f-9919-a00e85490688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4cd9518b-3585-4faf-9be9-18bfa1b72c99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59e1ab4-f709-4723-b1f0-df1d31670409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39eac268-982e-4ddb-a5b1-bfeff8845c1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1902</Words>
  <Application>Microsoft Office PowerPoint</Application>
  <PresentationFormat>全屏显示(16:9)</PresentationFormat>
  <Paragraphs>368</Paragraphs>
  <Slides>32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黑体</vt:lpstr>
      <vt:lpstr>宋体</vt:lpstr>
      <vt:lpstr>微软雅黑</vt:lpstr>
      <vt:lpstr>Arial</vt:lpstr>
      <vt:lpstr>Cambria Math</vt:lpstr>
      <vt:lpstr>Courier New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2021-03-15T14:34:00Z</cp:lastPrinted>
  <dcterms:created xsi:type="dcterms:W3CDTF">2021-03-15T14:34:00Z</dcterms:created>
  <dcterms:modified xsi:type="dcterms:W3CDTF">2023-01-16T13:35:33Z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4701052AB3F24D75AF1E36ED1335BD84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