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3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u14A.sw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u14A_2d.swf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u14A_2d.swf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/>
          <p:nvPr/>
        </p:nvSpPr>
        <p:spPr>
          <a:xfrm>
            <a:off x="1007534" y="1033721"/>
            <a:ext cx="102743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 </a:t>
            </a:r>
            <a:r>
              <a:rPr lang="en-US" altLang="zh-CN" sz="4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14</a:t>
            </a:r>
          </a:p>
          <a:p>
            <a:pPr algn="ctr"/>
            <a:r>
              <a:rPr lang="en-US" altLang="zh-CN" sz="4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</a:t>
            </a:r>
            <a:r>
              <a:rPr lang="en-US" altLang="zh-CN" sz="4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remember meeting all of you in Grade 7.</a:t>
            </a:r>
            <a:endParaRPr lang="zh-CN" altLang="en-US" sz="4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3" name="TextBox 2"/>
          <p:cNvSpPr txBox="1"/>
          <p:nvPr/>
        </p:nvSpPr>
        <p:spPr>
          <a:xfrm>
            <a:off x="4751918" y="4527551"/>
            <a:ext cx="2785533" cy="5024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R·</a:t>
            </a:r>
            <a:r>
              <a:rPr lang="zh-CN" altLang="en-US" sz="26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九年级下册</a:t>
            </a:r>
          </a:p>
        </p:txBody>
      </p:sp>
      <p:sp>
        <p:nvSpPr>
          <p:cNvPr id="5124" name="矩形 3"/>
          <p:cNvSpPr/>
          <p:nvPr/>
        </p:nvSpPr>
        <p:spPr>
          <a:xfrm>
            <a:off x="4235472" y="3564467"/>
            <a:ext cx="4011098" cy="66710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Section A  </a:t>
            </a:r>
            <a:r>
              <a:rPr lang="zh-CN" altLang="en-US" sz="3735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3735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735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课时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03871" y="4337051"/>
            <a:ext cx="10274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5900567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0" name="矩形 2"/>
          <p:cNvSpPr/>
          <p:nvPr/>
        </p:nvSpPr>
        <p:spPr>
          <a:xfrm>
            <a:off x="510117" y="1441453"/>
            <a:ext cx="10916322" cy="211859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3465" b="1" i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Sarah</a:t>
            </a:r>
            <a:r>
              <a:rPr lang="en-US" altLang="zh-CN" sz="34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Me, too. And I remember meeting all of you in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Grade 7. And we’ve been good friends ever since,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haven’t we, Frank?</a:t>
            </a:r>
            <a:endParaRPr lang="en-US" altLang="zh-CN" sz="346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61" name="矩形 4"/>
          <p:cNvSpPr/>
          <p:nvPr/>
        </p:nvSpPr>
        <p:spPr>
          <a:xfrm>
            <a:off x="510117" y="3577168"/>
            <a:ext cx="11460638" cy="145206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zh-CN" sz="3465" b="1" i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Frank: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Yeah! I’ve enjoyed every year of junior high school.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3465" b="1" i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Peter: 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And we’re all going to miss this place. </a:t>
            </a:r>
            <a:endParaRPr lang="zh-CN" altLang="en-US" sz="346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250" y="463903"/>
            <a:ext cx="8397519" cy="5269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6" name="TextBox 4">
            <a:hlinkClick r:id="rId2" action="ppaction://hlinkfile"/>
          </p:cNvPr>
          <p:cNvSpPr txBox="1"/>
          <p:nvPr/>
        </p:nvSpPr>
        <p:spPr>
          <a:xfrm>
            <a:off x="4152900" y="5941485"/>
            <a:ext cx="4032251" cy="62555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点击画面 播放视频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7533" y="836086"/>
            <a:ext cx="10560051" cy="52970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doing a school survey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survey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还可作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动词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，意为“测量土地；调查；勘测”。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例：勘探者爬上土丘去勘测周围的土地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explorers climbed a mound to survey the  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land around 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them.    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509" name="矩形 1"/>
          <p:cNvSpPr/>
          <p:nvPr/>
        </p:nvSpPr>
        <p:spPr>
          <a:xfrm>
            <a:off x="1111253" y="260351"/>
            <a:ext cx="4065537" cy="7486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Language points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14967" y="2565400"/>
          <a:ext cx="10170161" cy="1438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613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3" marR="121923" marT="60934" marB="60934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1923" marR="121923" marT="60934" marB="60934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3" marR="121923" marT="60934" marB="60934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3" marR="121923" marT="60934" marB="60934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3" marR="121923" marT="60934" marB="609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8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3" marR="121923" marT="60934" marB="60934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3" marR="121923" marT="60934" marB="60934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3" marR="121923" marT="60934" marB="60934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3" marR="121923" marT="60934" marB="60934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3" marR="121923" marT="60934" marB="609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矩形 3"/>
          <p:cNvSpPr/>
          <p:nvPr/>
        </p:nvSpPr>
        <p:spPr>
          <a:xfrm>
            <a:off x="1166284" y="3257552"/>
            <a:ext cx="1661032" cy="66710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735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735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survey</a:t>
            </a:r>
            <a:endParaRPr lang="zh-CN" altLang="en-US" sz="3735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2" name="矩形 5"/>
          <p:cNvSpPr/>
          <p:nvPr/>
        </p:nvSpPr>
        <p:spPr>
          <a:xfrm>
            <a:off x="3043768" y="2764369"/>
            <a:ext cx="142058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过去式</a:t>
            </a:r>
            <a:endParaRPr lang="zh-CN" altLang="en-US" sz="3200" b="1" dirty="0">
              <a:solidFill>
                <a:srgbClr val="0000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14363" name="矩形 8"/>
          <p:cNvSpPr/>
          <p:nvPr/>
        </p:nvSpPr>
        <p:spPr>
          <a:xfrm>
            <a:off x="4665134" y="2764369"/>
            <a:ext cx="183255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过去分词</a:t>
            </a:r>
            <a:endParaRPr lang="zh-CN" altLang="en-US" sz="3200" b="1" dirty="0">
              <a:solidFill>
                <a:srgbClr val="0000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14364" name="矩形 9"/>
          <p:cNvSpPr/>
          <p:nvPr/>
        </p:nvSpPr>
        <p:spPr>
          <a:xfrm>
            <a:off x="6650567" y="2764369"/>
            <a:ext cx="183255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现在分词</a:t>
            </a:r>
            <a:endParaRPr lang="zh-CN" altLang="en-US" sz="3200" b="1" dirty="0">
              <a:solidFill>
                <a:srgbClr val="0000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14365" name="矩形 10"/>
          <p:cNvSpPr/>
          <p:nvPr/>
        </p:nvSpPr>
        <p:spPr>
          <a:xfrm>
            <a:off x="8602133" y="2764369"/>
            <a:ext cx="2656496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第三人称单数</a:t>
            </a:r>
          </a:p>
        </p:txBody>
      </p:sp>
      <p:sp>
        <p:nvSpPr>
          <p:cNvPr id="6" name="矩形 7"/>
          <p:cNvSpPr/>
          <p:nvPr/>
        </p:nvSpPr>
        <p:spPr>
          <a:xfrm>
            <a:off x="2840569" y="3344335"/>
            <a:ext cx="175881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surveyed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703234" y="3340101"/>
            <a:ext cx="175881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surveyed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489701" y="3340101"/>
            <a:ext cx="189507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surveying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033934" y="3340101"/>
            <a:ext cx="1508746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surveys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362" grpId="0"/>
      <p:bldP spid="14363" grpId="0"/>
      <p:bldP spid="14364" grpId="0"/>
      <p:bldP spid="1436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7053" y="946151"/>
            <a:ext cx="11233151" cy="36830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did homework carefully to meet the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standards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of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strict teacher               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standard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意为“标准；水平”</a:t>
            </a:r>
            <a:r>
              <a:rPr kumimoji="0" lang="zh-CN" altLang="en-US" sz="346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6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常用短语：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high/low standa</a:t>
            </a:r>
            <a:r>
              <a:rPr kumimoji="0" lang="en-US" altLang="zh-CN" sz="3465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rd</a:t>
            </a:r>
            <a:r>
              <a:rPr kumimoji="0" lang="en-US" altLang="zh-CN" sz="346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高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低标准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                     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meet/reach a standard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达到某一标准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例句：我们的老师在班上对我们确立了很高的标准。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     Our teacher sets very high standards on us in the class.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6" name="WordArt 10"/>
          <p:cNvSpPr>
            <a:spLocks noTextEdit="1"/>
          </p:cNvSpPr>
          <p:nvPr/>
        </p:nvSpPr>
        <p:spPr>
          <a:xfrm>
            <a:off x="2237317" y="886884"/>
            <a:ext cx="7287683" cy="853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8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EB4E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Memories &amp; Experiences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27051" y="2207684"/>
            <a:ext cx="11482916" cy="3517900"/>
            <a:chOff x="454593" y="1743190"/>
            <a:chExt cx="8612143" cy="2639428"/>
          </a:xfrm>
        </p:grpSpPr>
        <p:sp>
          <p:nvSpPr>
            <p:cNvPr id="21658" name="Text Box 3"/>
            <p:cNvSpPr txBox="1"/>
            <p:nvPr/>
          </p:nvSpPr>
          <p:spPr>
            <a:xfrm>
              <a:off x="454593" y="1867824"/>
              <a:ext cx="4857864" cy="20390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42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—What do you remember </a:t>
              </a:r>
            </a:p>
            <a:p>
              <a:r>
                <a:rPr lang="en-US" altLang="zh-CN" sz="42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doing?</a:t>
              </a:r>
            </a:p>
            <a:p>
              <a:r>
                <a:rPr lang="en-US" altLang="zh-CN" sz="42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—I remember _________</a:t>
              </a:r>
            </a:p>
            <a:p>
              <a:r>
                <a:rPr lang="en-US" altLang="zh-CN" sz="42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_________.</a:t>
              </a: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410512" y="1743190"/>
              <a:ext cx="3656224" cy="263942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8586" name="WordArt 15"/>
          <p:cNvSpPr>
            <a:spLocks noTextEdit="1"/>
          </p:cNvSpPr>
          <p:nvPr/>
        </p:nvSpPr>
        <p:spPr>
          <a:xfrm rot="-1151143">
            <a:off x="7698317" y="3431117"/>
            <a:ext cx="4002616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8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66"/>
                </a:solidFill>
                <a:latin typeface="Ebrima" panose="02000000000000000000" charset="0"/>
                <a:ea typeface="Ebrima" panose="02000000000000000000" charset="0"/>
              </a:rPr>
              <a:t>Memory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4176184" y="3621617"/>
            <a:ext cx="2190749" cy="74866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2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being a</a:t>
            </a:r>
          </a:p>
        </p:txBody>
      </p:sp>
      <p:sp>
        <p:nvSpPr>
          <p:cNvPr id="8" name="Text Box 14"/>
          <p:cNvSpPr txBox="1"/>
          <p:nvPr/>
        </p:nvSpPr>
        <p:spPr>
          <a:xfrm>
            <a:off x="1200151" y="4356100"/>
            <a:ext cx="2978149" cy="74866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2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volunteer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90501" y="1938867"/>
            <a:ext cx="11637433" cy="2908300"/>
            <a:chOff x="76816" y="1087893"/>
            <a:chExt cx="8727333" cy="218134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6816" y="1087893"/>
              <a:ext cx="3400015" cy="218134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582" name="Text Box 6"/>
            <p:cNvSpPr txBox="1"/>
            <p:nvPr/>
          </p:nvSpPr>
          <p:spPr>
            <a:xfrm>
              <a:off x="3500438" y="1160634"/>
              <a:ext cx="5303711" cy="20383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42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— What do you remember </a:t>
              </a:r>
            </a:p>
            <a:p>
              <a:r>
                <a:rPr lang="en-US" altLang="zh-CN" sz="42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doing?</a:t>
              </a:r>
            </a:p>
            <a:p>
              <a:r>
                <a:rPr lang="en-US" altLang="zh-CN" sz="42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—I remember ___________</a:t>
              </a:r>
            </a:p>
            <a:p>
              <a:r>
                <a:rPr lang="en-US" altLang="zh-CN" sz="42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_________________.</a:t>
              </a:r>
            </a:p>
          </p:txBody>
        </p:sp>
      </p:grpSp>
      <p:sp>
        <p:nvSpPr>
          <p:cNvPr id="19509" name="WordArt 15"/>
          <p:cNvSpPr>
            <a:spLocks noTextEdit="1"/>
          </p:cNvSpPr>
          <p:nvPr/>
        </p:nvSpPr>
        <p:spPr>
          <a:xfrm rot="-1151143">
            <a:off x="423334" y="2694517"/>
            <a:ext cx="4002617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8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66"/>
                </a:solidFill>
                <a:latin typeface="Ebrima" panose="02000000000000000000" charset="0"/>
                <a:ea typeface="Ebrima" panose="02000000000000000000" charset="0"/>
              </a:rPr>
              <a:t>Memory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232400" y="3333751"/>
            <a:ext cx="6595533" cy="1408757"/>
            <a:chOff x="3857253" y="1963043"/>
            <a:chExt cx="4946873" cy="1057190"/>
          </a:xfrm>
        </p:grpSpPr>
        <p:sp>
          <p:nvSpPr>
            <p:cNvPr id="22585" name="Text Box 17"/>
            <p:cNvSpPr txBox="1"/>
            <p:nvPr/>
          </p:nvSpPr>
          <p:spPr>
            <a:xfrm>
              <a:off x="3857253" y="2458403"/>
              <a:ext cx="3929062" cy="5618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4265" b="1" dirty="0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to school every day</a:t>
              </a:r>
            </a:p>
          </p:txBody>
        </p:sp>
        <p:sp>
          <p:nvSpPr>
            <p:cNvPr id="22586" name="Text Box 7"/>
            <p:cNvSpPr txBox="1"/>
            <p:nvPr/>
          </p:nvSpPr>
          <p:spPr>
            <a:xfrm>
              <a:off x="6089501" y="1963043"/>
              <a:ext cx="2714625" cy="5618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4265" b="1" dirty="0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riding a bike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0069" y="1509184"/>
            <a:ext cx="11842751" cy="3517900"/>
            <a:chOff x="83295" y="1131590"/>
            <a:chExt cx="8880500" cy="26394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3295" y="1131590"/>
              <a:ext cx="4001715" cy="263942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606" name="Rectangle 2"/>
            <p:cNvSpPr/>
            <p:nvPr/>
          </p:nvSpPr>
          <p:spPr>
            <a:xfrm>
              <a:off x="4053733" y="1380602"/>
              <a:ext cx="4910062" cy="20390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42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—What have you learned</a:t>
              </a:r>
            </a:p>
            <a:p>
              <a:r>
                <a:rPr lang="en-US" altLang="zh-CN" sz="42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in the three years?</a:t>
              </a:r>
            </a:p>
            <a:p>
              <a:r>
                <a:rPr lang="en-US" altLang="zh-CN" sz="42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—I have learned</a:t>
              </a:r>
            </a:p>
            <a:p>
              <a:r>
                <a:rPr lang="en-US" altLang="zh-CN" sz="42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_________________.</a:t>
              </a:r>
            </a:p>
          </p:txBody>
        </p:sp>
      </p:grpSp>
      <p:sp>
        <p:nvSpPr>
          <p:cNvPr id="20533" name="WordArt 15"/>
          <p:cNvSpPr>
            <a:spLocks noTextEdit="1"/>
          </p:cNvSpPr>
          <p:nvPr/>
        </p:nvSpPr>
        <p:spPr>
          <a:xfrm rot="507653">
            <a:off x="639234" y="2901951"/>
            <a:ext cx="4112684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8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66"/>
                </a:solidFill>
                <a:latin typeface="Ebrima" panose="02000000000000000000" charset="0"/>
                <a:ea typeface="Ebrima" panose="02000000000000000000" charset="0"/>
              </a:rPr>
              <a:t>Experience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6000751" y="3816351"/>
            <a:ext cx="5143500" cy="74866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2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foreign language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51845" y="1914479"/>
            <a:ext cx="4577152" cy="3212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 Box 19"/>
          <p:cNvSpPr txBox="1"/>
          <p:nvPr/>
        </p:nvSpPr>
        <p:spPr>
          <a:xfrm>
            <a:off x="683684" y="2040467"/>
            <a:ext cx="6949016" cy="298030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26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—What do you remember </a:t>
            </a:r>
          </a:p>
          <a:p>
            <a:pPr>
              <a:lnSpc>
                <a:spcPct val="110000"/>
              </a:lnSpc>
            </a:pPr>
            <a:r>
              <a:rPr lang="en-US" altLang="zh-CN" sz="42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about junior high school?</a:t>
            </a:r>
          </a:p>
          <a:p>
            <a:pPr>
              <a:lnSpc>
                <a:spcPct val="110000"/>
              </a:lnSpc>
            </a:pPr>
            <a:r>
              <a:rPr lang="en-US" altLang="zh-CN" sz="426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—I have _______________</a:t>
            </a:r>
          </a:p>
          <a:p>
            <a:pPr>
              <a:lnSpc>
                <a:spcPct val="110000"/>
              </a:lnSpc>
            </a:pPr>
            <a:r>
              <a:rPr lang="en-US" altLang="zh-CN" sz="42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____________________.</a:t>
            </a:r>
          </a:p>
        </p:txBody>
      </p:sp>
      <p:sp>
        <p:nvSpPr>
          <p:cNvPr id="4" name="Text Box 20"/>
          <p:cNvSpPr txBox="1"/>
          <p:nvPr/>
        </p:nvSpPr>
        <p:spPr>
          <a:xfrm>
            <a:off x="2772834" y="3452284"/>
            <a:ext cx="4552951" cy="74866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2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improved English</a:t>
            </a:r>
          </a:p>
        </p:txBody>
      </p:sp>
      <p:sp>
        <p:nvSpPr>
          <p:cNvPr id="5" name="Text Box 21"/>
          <p:cNvSpPr txBox="1"/>
          <p:nvPr/>
        </p:nvSpPr>
        <p:spPr>
          <a:xfrm>
            <a:off x="1155702" y="4161367"/>
            <a:ext cx="5797551" cy="74866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2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with the help of Ms. Li</a:t>
            </a:r>
          </a:p>
        </p:txBody>
      </p:sp>
      <p:sp>
        <p:nvSpPr>
          <p:cNvPr id="21660" name="WordArt 15"/>
          <p:cNvSpPr>
            <a:spLocks noTextEdit="1"/>
          </p:cNvSpPr>
          <p:nvPr/>
        </p:nvSpPr>
        <p:spPr>
          <a:xfrm rot="1352413">
            <a:off x="7848601" y="3009900"/>
            <a:ext cx="4112684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8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66"/>
                </a:solidFill>
                <a:latin typeface="Ebrima" panose="02000000000000000000" charset="0"/>
                <a:ea typeface="Ebrima" panose="02000000000000000000" charset="0"/>
              </a:rPr>
              <a:t>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3" name="TextBox 19"/>
          <p:cNvSpPr txBox="1"/>
          <p:nvPr/>
        </p:nvSpPr>
        <p:spPr>
          <a:xfrm>
            <a:off x="6351" y="2084919"/>
            <a:ext cx="12192000" cy="2143664"/>
          </a:xfrm>
          <a:prstGeom prst="rect">
            <a:avLst/>
          </a:prstGeom>
          <a:gradFill rotWithShape="0">
            <a:gsLst>
              <a:gs pos="0">
                <a:srgbClr val="FBEAC7">
                  <a:alpha val="100000"/>
                </a:srgbClr>
              </a:gs>
              <a:gs pos="17999">
                <a:srgbClr val="FEE7F2">
                  <a:alpha val="100000"/>
                </a:srgbClr>
              </a:gs>
              <a:gs pos="36000">
                <a:srgbClr val="FAC77D">
                  <a:alpha val="100000"/>
                </a:srgbClr>
              </a:gs>
              <a:gs pos="61000">
                <a:srgbClr val="FBA97D">
                  <a:alpha val="100000"/>
                </a:srgbClr>
              </a:gs>
              <a:gs pos="82001">
                <a:srgbClr val="FBD49C">
                  <a:alpha val="100000"/>
                </a:srgbClr>
              </a:gs>
              <a:gs pos="100000">
                <a:srgbClr val="FEE7F2">
                  <a:alpha val="100000"/>
                </a:srgbClr>
              </a:gs>
            </a:gsLst>
            <a:lin ang="2700000"/>
            <a:tileRect/>
          </a:gradFill>
          <a:ln w="9525">
            <a:noFill/>
          </a:ln>
        </p:spPr>
        <p:txBody>
          <a:bodyPr anchor="t">
            <a:spAutoFit/>
          </a:bodyPr>
          <a:lstStyle/>
          <a:p>
            <a:pPr algn="just"/>
            <a:r>
              <a:rPr lang="en-US" altLang="zh-CN" sz="48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</a:t>
            </a:r>
            <a:r>
              <a:rPr lang="en-US" altLang="zh-CN" sz="4265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4265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What do you remember                    </a:t>
            </a:r>
          </a:p>
          <a:p>
            <a:pPr algn="just"/>
            <a:r>
              <a:rPr lang="en-US" altLang="zh-CN" sz="4265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from junior high school?</a:t>
            </a:r>
          </a:p>
          <a:p>
            <a:pPr algn="just"/>
            <a:r>
              <a:rPr lang="en-US" altLang="zh-CN" sz="4265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</a:t>
            </a:r>
            <a:r>
              <a:rPr lang="en-US" altLang="zh-CN" sz="4265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4265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 remember </a:t>
            </a:r>
            <a:r>
              <a:rPr lang="en-US" altLang="zh-CN" sz="4265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4265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4265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54" name="WordArt 15"/>
          <p:cNvSpPr>
            <a:spLocks noTextEdit="1"/>
          </p:cNvSpPr>
          <p:nvPr/>
        </p:nvSpPr>
        <p:spPr>
          <a:xfrm rot="-1151143">
            <a:off x="52918" y="2660910"/>
            <a:ext cx="4002617" cy="9656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4800" b="1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Memories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00" name="Group 2"/>
          <p:cNvGrpSpPr/>
          <p:nvPr/>
        </p:nvGrpSpPr>
        <p:grpSpPr>
          <a:xfrm>
            <a:off x="201084" y="645585"/>
            <a:ext cx="1056216" cy="863600"/>
            <a:chOff x="397" y="210"/>
            <a:chExt cx="499" cy="408"/>
          </a:xfrm>
        </p:grpSpPr>
        <p:sp>
          <p:nvSpPr>
            <p:cNvPr id="27801" name="Oval 3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7802" name="Text Box 4"/>
            <p:cNvSpPr txBox="1"/>
            <p:nvPr/>
          </p:nvSpPr>
          <p:spPr>
            <a:xfrm>
              <a:off x="397" y="234"/>
              <a:ext cx="499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265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1c</a:t>
              </a:r>
            </a:p>
          </p:txBody>
        </p:sp>
      </p:grpSp>
      <p:sp>
        <p:nvSpPr>
          <p:cNvPr id="27803" name="矩形 5"/>
          <p:cNvSpPr/>
          <p:nvPr/>
        </p:nvSpPr>
        <p:spPr>
          <a:xfrm>
            <a:off x="1092201" y="543985"/>
            <a:ext cx="10204451" cy="1126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List some memories and experiences from junior high school. Share your lists with your partner. 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92967" y="1797051"/>
            <a:ext cx="6121400" cy="10138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20226" tIns="62653" rIns="120226" bIns="6265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Memories and experiences</a:t>
            </a:r>
          </a:p>
        </p:txBody>
      </p:sp>
      <p:sp>
        <p:nvSpPr>
          <p:cNvPr id="7" name="AutoShape 4"/>
          <p:cNvSpPr/>
          <p:nvPr/>
        </p:nvSpPr>
        <p:spPr>
          <a:xfrm>
            <a:off x="1394884" y="2857502"/>
            <a:ext cx="9601200" cy="3621617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remember...                                          </a:t>
            </a:r>
          </a:p>
          <a:p>
            <a:pPr algn="ctr">
              <a:lnSpc>
                <a:spcPct val="130000"/>
              </a:lnSpc>
            </a:pP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scoring two goals in a raw during a soccer</a:t>
            </a:r>
          </a:p>
          <a:p>
            <a:pPr algn="ctr">
              <a:lnSpc>
                <a:spcPct val="130000"/>
              </a:lnSpc>
            </a:pP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competition.                                                  </a:t>
            </a:r>
          </a:p>
          <a:p>
            <a:pPr algn="ctr">
              <a:lnSpc>
                <a:spcPct val="130000"/>
              </a:lnSpc>
            </a:pP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</a:t>
            </a:r>
            <a:b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 </a:t>
            </a:r>
            <a:endParaRPr lang="zh-CN" altLang="en-US" sz="346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 Box 58"/>
          <p:cNvSpPr txBox="1"/>
          <p:nvPr/>
        </p:nvSpPr>
        <p:spPr>
          <a:xfrm>
            <a:off x="2351617" y="4919135"/>
            <a:ext cx="8737600" cy="15292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putting a plastic snake into a classmate’s </a:t>
            </a:r>
          </a:p>
          <a:p>
            <a:pPr>
              <a:lnSpc>
                <a:spcPct val="125000"/>
              </a:lnSpc>
            </a:pP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schoolbag.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1" name="Rectangle 387"/>
          <p:cNvSpPr/>
          <p:nvPr/>
        </p:nvSpPr>
        <p:spPr>
          <a:xfrm>
            <a:off x="482734" y="343304"/>
            <a:ext cx="4313767" cy="682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Lead-in</a:t>
            </a:r>
          </a:p>
        </p:txBody>
      </p:sp>
      <p:sp>
        <p:nvSpPr>
          <p:cNvPr id="7222" name="矩形 4"/>
          <p:cNvSpPr/>
          <p:nvPr/>
        </p:nvSpPr>
        <p:spPr>
          <a:xfrm>
            <a:off x="1540934" y="1028701"/>
            <a:ext cx="9260417" cy="124187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Junior high school days are going to be over. </a:t>
            </a:r>
          </a:p>
          <a:p>
            <a:pPr algn="ctr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you have any special memories?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39618" y="2179746"/>
            <a:ext cx="6702743" cy="4145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矩形 5"/>
          <p:cNvSpPr/>
          <p:nvPr/>
        </p:nvSpPr>
        <p:spPr>
          <a:xfrm>
            <a:off x="9061453" y="3043769"/>
            <a:ext cx="227658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Deskmate</a:t>
            </a:r>
            <a:r>
              <a:rPr lang="en-US" altLang="zh-CN" sz="24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r>
              <a:rPr lang="en-US" altLang="zh-CN" sz="24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5" name="矩形 10"/>
          <p:cNvSpPr/>
          <p:nvPr/>
        </p:nvSpPr>
        <p:spPr>
          <a:xfrm>
            <a:off x="994833" y="2940053"/>
            <a:ext cx="198778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Teacher ? </a:t>
            </a:r>
            <a:endParaRPr lang="zh-CN" altLang="en-US" sz="3200" dirty="0">
              <a:solidFill>
                <a:srgbClr val="FF33C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56" name="矩形 11"/>
          <p:cNvSpPr/>
          <p:nvPr/>
        </p:nvSpPr>
        <p:spPr>
          <a:xfrm>
            <a:off x="9273117" y="3862918"/>
            <a:ext cx="167706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Friend</a:t>
            </a:r>
            <a:r>
              <a:rPr lang="en-US" altLang="zh-CN" sz="24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? </a:t>
            </a:r>
            <a:endParaRPr lang="zh-CN" altLang="en-US" sz="2400" b="1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7" name="矩形 12"/>
          <p:cNvSpPr/>
          <p:nvPr/>
        </p:nvSpPr>
        <p:spPr>
          <a:xfrm>
            <a:off x="1013884" y="3661834"/>
            <a:ext cx="166423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school</a:t>
            </a:r>
            <a:r>
              <a:rPr lang="en-US" altLang="zh-CN" sz="24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? </a:t>
            </a:r>
            <a:endParaRPr lang="zh-CN" altLang="en-US" sz="2400" b="1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" name="矩形 13"/>
          <p:cNvSpPr/>
          <p:nvPr/>
        </p:nvSpPr>
        <p:spPr>
          <a:xfrm>
            <a:off x="1109133" y="4495802"/>
            <a:ext cx="135806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book</a:t>
            </a:r>
            <a:r>
              <a:rPr lang="en-US" altLang="zh-CN" sz="24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 </a:t>
            </a:r>
            <a:endParaRPr lang="zh-CN" altLang="en-US" sz="2400" b="1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9" name="矩形 14"/>
          <p:cNvSpPr/>
          <p:nvPr/>
        </p:nvSpPr>
        <p:spPr>
          <a:xfrm>
            <a:off x="9795934" y="4493686"/>
            <a:ext cx="59503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endParaRPr lang="zh-CN" altLang="en-US" sz="3200" b="1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57" grpId="0"/>
      <p:bldP spid="2058" grpId="0"/>
      <p:bldP spid="20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2827867" y="787402"/>
            <a:ext cx="6121400" cy="11747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20226" tIns="62653" rIns="120226" bIns="6265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Memories and experiences</a:t>
            </a:r>
          </a:p>
        </p:txBody>
      </p:sp>
      <p:sp>
        <p:nvSpPr>
          <p:cNvPr id="3" name="AutoShape 4"/>
          <p:cNvSpPr/>
          <p:nvPr/>
        </p:nvSpPr>
        <p:spPr>
          <a:xfrm>
            <a:off x="1295400" y="2084917"/>
            <a:ext cx="9601200" cy="3621616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have...                                                  </a:t>
            </a:r>
          </a:p>
          <a:p>
            <a:pPr algn="ctr">
              <a:lnSpc>
                <a:spcPct val="130000"/>
              </a:lnSpc>
            </a:pP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learned to play the keyboard in music class.      </a:t>
            </a:r>
          </a:p>
          <a:p>
            <a:pPr algn="ctr">
              <a:lnSpc>
                <a:spcPct val="130000"/>
              </a:lnSpc>
            </a:pP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</a:t>
            </a:r>
            <a:b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 </a:t>
            </a:r>
            <a:endParaRPr lang="zh-CN" altLang="en-US" sz="346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Text Box 22"/>
          <p:cNvSpPr txBox="1"/>
          <p:nvPr/>
        </p:nvSpPr>
        <p:spPr>
          <a:xfrm>
            <a:off x="1968500" y="3835401"/>
            <a:ext cx="9146117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learned to play basketball with my friends.</a:t>
            </a:r>
          </a:p>
        </p:txBody>
      </p:sp>
      <p:sp>
        <p:nvSpPr>
          <p:cNvPr id="5" name="Text Box 23"/>
          <p:cNvSpPr txBox="1"/>
          <p:nvPr/>
        </p:nvSpPr>
        <p:spPr>
          <a:xfrm>
            <a:off x="2639485" y="4531785"/>
            <a:ext cx="7393516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known how to cook a simple meal.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8" name="矩形 1"/>
          <p:cNvSpPr/>
          <p:nvPr/>
        </p:nvSpPr>
        <p:spPr>
          <a:xfrm>
            <a:off x="1212853" y="560917"/>
            <a:ext cx="4065537" cy="7486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Language points</a:t>
            </a:r>
          </a:p>
        </p:txBody>
      </p:sp>
      <p:pic>
        <p:nvPicPr>
          <p:cNvPr id="29749" name="Picture 3" descr="一级栏目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77286" y="325967"/>
            <a:ext cx="1113367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85852" y="1509185"/>
            <a:ext cx="10212917" cy="415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378200" algn="l"/>
              </a:tabLst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 learned to play the keyboard in music class.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78200" algn="l"/>
              </a:tabLst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learn 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为及物动词，意为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学习；学会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”，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后接名词、代词或动词不定式。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78200" algn="l"/>
              </a:tabLst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相关短语：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learn to do </a:t>
            </a:r>
            <a:r>
              <a:rPr kumimoji="0" lang="en-US" altLang="zh-CN" sz="346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sth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  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学会做某事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78200" algn="l"/>
              </a:tabLst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            learn from sb.     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向某人学习   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78200" algn="l"/>
              </a:tabLst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            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learn about </a:t>
            </a:r>
            <a:r>
              <a:rPr kumimoji="0" lang="en-US" altLang="zh-CN" sz="346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sth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 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了解；知道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2" name="Group 2"/>
          <p:cNvGrpSpPr/>
          <p:nvPr/>
        </p:nvGrpSpPr>
        <p:grpSpPr>
          <a:xfrm>
            <a:off x="717551" y="645585"/>
            <a:ext cx="1056216" cy="863600"/>
            <a:chOff x="385" y="210"/>
            <a:chExt cx="499" cy="408"/>
          </a:xfrm>
        </p:grpSpPr>
        <p:sp>
          <p:nvSpPr>
            <p:cNvPr id="30773" name="Oval 3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74" name="Text Box 4"/>
            <p:cNvSpPr txBox="1"/>
            <p:nvPr/>
          </p:nvSpPr>
          <p:spPr>
            <a:xfrm>
              <a:off x="385" y="210"/>
              <a:ext cx="499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265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2a</a:t>
              </a:r>
            </a:p>
          </p:txBody>
        </p:sp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79034" y="404285"/>
            <a:ext cx="960543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Listen to the conversation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.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Check (✔) the facts you hear. </a:t>
            </a:r>
          </a:p>
        </p:txBody>
      </p:sp>
      <p:sp>
        <p:nvSpPr>
          <p:cNvPr id="30776" name="Text Box 4"/>
          <p:cNvSpPr txBox="1"/>
          <p:nvPr/>
        </p:nvSpPr>
        <p:spPr>
          <a:xfrm>
            <a:off x="912285" y="1706034"/>
            <a:ext cx="10655300" cy="457548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 </a:t>
            </a: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Someone didn</a:t>
            </a: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t like P.E.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 </a:t>
            </a: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Someone was advised to take a break from </a:t>
            </a:r>
            <a:endParaRPr lang="en-US" altLang="zh-CN" sz="37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running by a teacher.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 </a:t>
            </a: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Someone had a health problem.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 </a:t>
            </a: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Someone joined the school band.</a:t>
            </a:r>
            <a:endParaRPr lang="en-US" altLang="zh-CN" sz="37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 Someone liked Mr. Hunt’s teaching methods</a:t>
            </a:r>
            <a:endParaRPr lang="zh-CN" altLang="en-US" sz="373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92769" y="1725084"/>
            <a:ext cx="766233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4265" dirty="0">
                <a:solidFill>
                  <a:srgbClr val="FF33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✔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92769" y="2590800"/>
            <a:ext cx="766233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4265" dirty="0">
                <a:solidFill>
                  <a:srgbClr val="FF33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96" name="Group 2"/>
          <p:cNvGrpSpPr/>
          <p:nvPr/>
        </p:nvGrpSpPr>
        <p:grpSpPr>
          <a:xfrm>
            <a:off x="615951" y="620185"/>
            <a:ext cx="1056216" cy="793750"/>
            <a:chOff x="431" y="210"/>
            <a:chExt cx="499" cy="375"/>
          </a:xfrm>
        </p:grpSpPr>
        <p:sp>
          <p:nvSpPr>
            <p:cNvPr id="31897" name="Oval 3"/>
            <p:cNvSpPr/>
            <p:nvPr/>
          </p:nvSpPr>
          <p:spPr>
            <a:xfrm>
              <a:off x="474" y="210"/>
              <a:ext cx="365" cy="364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1898" name="Text Box 4"/>
            <p:cNvSpPr txBox="1"/>
            <p:nvPr/>
          </p:nvSpPr>
          <p:spPr>
            <a:xfrm>
              <a:off x="431" y="231"/>
              <a:ext cx="499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265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2b</a:t>
              </a:r>
            </a:p>
          </p:txBody>
        </p:sp>
      </p:grpSp>
      <p:sp>
        <p:nvSpPr>
          <p:cNvPr id="31899" name="Text Box 5"/>
          <p:cNvSpPr txBox="1"/>
          <p:nvPr/>
        </p:nvSpPr>
        <p:spPr>
          <a:xfrm>
            <a:off x="1386418" y="427569"/>
            <a:ext cx="9605433" cy="126188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Listen again. Match each question with the name of the person.</a:t>
            </a:r>
            <a:endParaRPr lang="en-US" altLang="zh-CN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1111253" y="1701800"/>
          <a:ext cx="9984106" cy="4963795"/>
        </p:xfrm>
        <a:graphic>
          <a:graphicData uri="http://schemas.openxmlformats.org/drawingml/2006/table">
            <a:tbl>
              <a:tblPr/>
              <a:tblGrid>
                <a:gridCol w="729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280">
                <a:tc>
                  <a:txBody>
                    <a:bodyPr/>
                    <a:lstStyle/>
                    <a:p>
                      <a:pPr marL="0" marR="0" lvl="0" indent="0" algn="ctr" defTabSz="7918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6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Question</a:t>
                      </a:r>
                    </a:p>
                  </a:txBody>
                  <a:tcPr marL="121911" marR="121911" marT="60973" marB="6097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18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6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Answer</a:t>
                      </a:r>
                    </a:p>
                  </a:txBody>
                  <a:tcPr marL="121911" marR="121911" marT="60973" marB="6097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marL="0" marR="0" lvl="0" indent="0" algn="l" defTabSz="7918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6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zh-CN" altLang="en-US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altLang="en-US" sz="306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Who wants to study medicine?</a:t>
                      </a:r>
                    </a:p>
                  </a:txBody>
                  <a:tcPr marL="121911" marR="121911" marT="60973" marB="6097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18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a. Luke </a:t>
                      </a:r>
                    </a:p>
                  </a:txBody>
                  <a:tcPr marL="121911" marR="121911" marT="60973" marB="6097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4785">
                <a:tc>
                  <a:txBody>
                    <a:bodyPr/>
                    <a:lstStyle/>
                    <a:p>
                      <a:pPr marL="0" marR="0" lvl="0" indent="0" algn="l" defTabSz="7918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6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 Who told someone to take a </a:t>
                      </a:r>
                    </a:p>
                    <a:p>
                      <a:pPr marL="0" marR="0" lvl="0" indent="0" algn="l" defTabSz="7918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break from running?</a:t>
                      </a:r>
                    </a:p>
                  </a:txBody>
                  <a:tcPr marL="121911" marR="121911" marT="60973" marB="6097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18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b. Brian</a:t>
                      </a:r>
                    </a:p>
                  </a:txBody>
                  <a:tcPr marL="121911" marR="121911" marT="60973" marB="6097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790">
                <a:tc>
                  <a:txBody>
                    <a:bodyPr/>
                    <a:lstStyle/>
                    <a:p>
                      <a:pPr marL="0" marR="0" lvl="0" indent="0" algn="l" defTabSz="7918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6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 Who hurt his or her knee?</a:t>
                      </a:r>
                    </a:p>
                  </a:txBody>
                  <a:tcPr marL="121911" marR="121911" marT="60973" marB="6097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18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c. Mr. Hunt</a:t>
                      </a:r>
                    </a:p>
                  </a:txBody>
                  <a:tcPr marL="121911" marR="121911" marT="60973" marB="6097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4785">
                <a:tc>
                  <a:txBody>
                    <a:bodyPr/>
                    <a:lstStyle/>
                    <a:p>
                      <a:pPr marL="0" marR="0" lvl="0" indent="0" algn="l" defTabSz="7918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6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____4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 Who thinks the That’s Life </a:t>
                      </a:r>
                    </a:p>
                    <a:p>
                      <a:pPr marL="0" marR="0" lvl="0" indent="0" algn="l" defTabSz="7918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concert is the best memory?</a:t>
                      </a:r>
                    </a:p>
                  </a:txBody>
                  <a:tcPr marL="121911" marR="121911" marT="60973" marB="6097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18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d. Lisa</a:t>
                      </a:r>
                    </a:p>
                  </a:txBody>
                  <a:tcPr marL="121911" marR="121911" marT="60973" marB="6097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44084" y="2307169"/>
            <a:ext cx="4826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0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zh-CN" altLang="en-US" sz="4000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8317" y="3045886"/>
            <a:ext cx="4826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0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zh-CN" altLang="en-US" sz="4000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56785" y="4389969"/>
            <a:ext cx="484716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0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zh-CN" altLang="en-US" sz="4000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44084" y="5063069"/>
            <a:ext cx="4826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0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zh-CN" altLang="en-US" sz="4000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910169" y="3365501"/>
            <a:ext cx="10657417" cy="6383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514350" indent="-514350">
              <a:lnSpc>
                <a:spcPct val="95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What do they think of their life in junior high? </a:t>
            </a:r>
            <a:endParaRPr lang="en-US" altLang="zh-CN" sz="373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361018" y="2440518"/>
            <a:ext cx="10303933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has been fun though a lot of hard work. 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22" name="Rectangle 2"/>
          <p:cNvSpPr/>
          <p:nvPr/>
        </p:nvSpPr>
        <p:spPr>
          <a:xfrm>
            <a:off x="910169" y="958852"/>
            <a:ext cx="10062633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Listen and answer the following questions.</a:t>
            </a:r>
            <a:endParaRPr lang="zh-CN" altLang="en-US" sz="373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61018" y="3858684"/>
            <a:ext cx="10369549" cy="181665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Because he gave clear instructions and he was fine when the students got hurt.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0168" y="1780117"/>
            <a:ext cx="7393517" cy="7158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Why is the P.E. teacher great?</a:t>
            </a:r>
            <a:r>
              <a:rPr lang="en-US" altLang="zh-CN" sz="4265" b="1" dirty="0"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5951" y="3475567"/>
            <a:ext cx="11521016" cy="118442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What is Lisa going to do after she graduates from   </a:t>
            </a:r>
          </a:p>
          <a:p>
            <a:pPr>
              <a:lnSpc>
                <a:spcPct val="95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junior high?</a:t>
            </a:r>
            <a:endParaRPr lang="en-US" altLang="zh-CN" sz="373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168400" y="2501902"/>
            <a:ext cx="10424584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By writing a letter to them.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168402" y="4872568"/>
            <a:ext cx="10384367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go to senior high and then university. 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5951" y="1337733"/>
            <a:ext cx="11328400" cy="118442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How did they invite the band That’s Life to play at   </a:t>
            </a:r>
          </a:p>
          <a:p>
            <a:pPr>
              <a:lnSpc>
                <a:spcPct val="95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their school? </a:t>
            </a:r>
            <a:endParaRPr lang="en-US" altLang="zh-CN" sz="373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8953" y="1534585"/>
            <a:ext cx="11368617" cy="38969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3375" marR="0" lvl="0" indent="-333375" algn="just" defTabSz="914400" rtl="0" eaLnBrk="0" fontAlgn="base" latinLnBrk="0" hangingPunct="0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Lisa:  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So Brian, here we are at the end of junior high.</a:t>
            </a:r>
            <a:endParaRPr kumimoji="0" lang="zh-CN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33375" marR="0" lvl="0" indent="-333375" algn="just" defTabSz="914400" rtl="0" eaLnBrk="0" fontAlgn="base" latinLnBrk="0" hangingPunct="0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Brian:  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Yeah, I’m so happy I don’t have to do P.E. again.</a:t>
            </a:r>
            <a:endParaRPr kumimoji="0" lang="zh-CN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33375" marR="0" lvl="0" indent="-333375" algn="just" defTabSz="914400" rtl="0" eaLnBrk="0" fontAlgn="base" latinLnBrk="0" hangingPunct="0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kumimoji="0" lang="en-US" altLang="zh-CN" sz="346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Lisa:  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Oh, Brian! But we did have a great P.E. teacher.   	      </a:t>
            </a:r>
          </a:p>
          <a:p>
            <a:pPr marL="333375" marR="0" lvl="0" indent="-333375" algn="just" defTabSz="914400" rtl="0" eaLnBrk="0" fontAlgn="base" latinLnBrk="0" hangingPunct="0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 He gave us really clear instructions so that we’d   </a:t>
            </a:r>
          </a:p>
          <a:p>
            <a:pPr marL="333375" marR="0" lvl="0" indent="-333375" algn="just" defTabSz="914400" rtl="0" eaLnBrk="0" fontAlgn="base" latinLnBrk="0" hangingPunct="0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 be safe when playing sports.</a:t>
            </a:r>
            <a:endParaRPr kumimoji="0" lang="zh-CN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33375" marR="0" lvl="0" indent="-333375" algn="just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 </a:t>
            </a:r>
            <a:endParaRPr kumimoji="0" lang="zh-CN" altLang="zh-CN" sz="24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970" name="文本框 1"/>
          <p:cNvSpPr txBox="1"/>
          <p:nvPr/>
        </p:nvSpPr>
        <p:spPr>
          <a:xfrm>
            <a:off x="584201" y="836085"/>
            <a:ext cx="2207684" cy="66710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73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听力原文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2" name="矩形 1"/>
          <p:cNvSpPr/>
          <p:nvPr/>
        </p:nvSpPr>
        <p:spPr>
          <a:xfrm>
            <a:off x="1153585" y="1316567"/>
            <a:ext cx="10223500" cy="40915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33375" indent="-333375" algn="just" eaLnBrk="0" hangingPunct="0">
              <a:lnSpc>
                <a:spcPct val="150000"/>
              </a:lnSpc>
            </a:pPr>
            <a:r>
              <a:rPr lang="en-US" altLang="zh-CN" sz="346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Brian: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Yeah, I remember Mr. Hunt was kind when </a:t>
            </a:r>
          </a:p>
          <a:p>
            <a:pPr marL="333375" indent="-333375" algn="just" eaLnBrk="0" hangingPunct="0">
              <a:lnSpc>
                <a:spcPct val="150000"/>
              </a:lnSpc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I hurt my knee. He told me to take a break    </a:t>
            </a:r>
          </a:p>
          <a:p>
            <a:pPr marL="333375" indent="-333375" algn="just" eaLnBrk="0" hangingPunct="0">
              <a:lnSpc>
                <a:spcPct val="150000"/>
              </a:lnSpc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from running.</a:t>
            </a:r>
            <a:endParaRPr lang="zh-CN" altLang="zh-CN" sz="346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33375" indent="-333375" algn="just" eaLnBrk="0" hangingPunct="0">
              <a:lnSpc>
                <a:spcPct val="150000"/>
              </a:lnSpc>
            </a:pPr>
            <a:r>
              <a:rPr lang="en-US" altLang="zh-CN" sz="346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  Lisa: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What about you, Luke? Do you have any  </a:t>
            </a:r>
          </a:p>
          <a:p>
            <a:pPr marL="333375" indent="-333375" algn="just" eaLnBrk="0" hangingPunct="0">
              <a:lnSpc>
                <a:spcPct val="150000"/>
              </a:lnSpc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special memories?</a:t>
            </a:r>
            <a:endParaRPr lang="zh-CN" altLang="zh-CN" sz="346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6" name="矩形 1"/>
          <p:cNvSpPr/>
          <p:nvPr/>
        </p:nvSpPr>
        <p:spPr>
          <a:xfrm>
            <a:off x="971553" y="1663700"/>
            <a:ext cx="10272183" cy="32916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33375" indent="-333375" algn="just" eaLnBrk="0" hangingPunct="0">
              <a:lnSpc>
                <a:spcPct val="150000"/>
              </a:lnSpc>
            </a:pPr>
            <a:r>
              <a:rPr lang="en-US" altLang="zh-CN" sz="346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Luke: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My best memory is when That’s Life played       	  at school. Remember we wrote a letter to the 	  band about our dream of hearing them play, 	  and they offered to come?</a:t>
            </a:r>
            <a:endParaRPr lang="zh-CN" altLang="zh-CN" sz="346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0" name="矩形 2"/>
          <p:cNvSpPr/>
          <p:nvPr/>
        </p:nvSpPr>
        <p:spPr>
          <a:xfrm>
            <a:off x="1200151" y="1028701"/>
            <a:ext cx="9791700" cy="489133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33375" indent="-333375" algn="just" eaLnBrk="0" hangingPunct="0">
              <a:lnSpc>
                <a:spcPct val="150000"/>
              </a:lnSpc>
            </a:pPr>
            <a:r>
              <a:rPr lang="en-US" altLang="zh-CN" sz="346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Lisa: 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Yeah, that was so cool. Don’t you think that 	 junior high has been fun?</a:t>
            </a:r>
            <a:endParaRPr lang="zh-CN" altLang="zh-CN" sz="346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33375" indent="-333375" algn="just" eaLnBrk="0" hangingPunct="0">
              <a:lnSpc>
                <a:spcPct val="150000"/>
              </a:lnSpc>
            </a:pPr>
            <a:r>
              <a:rPr lang="en-US" altLang="zh-CN" sz="346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Luke: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Yes</a:t>
            </a:r>
            <a:r>
              <a:rPr lang="en-US" altLang="zh-CN" sz="3465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and a lot of hard work, too! What are 	  you going to do after you graduate, Lisa?</a:t>
            </a:r>
          </a:p>
          <a:p>
            <a:pPr marL="333375" indent="-333375" algn="just" eaLnBrk="0" hangingPunct="0">
              <a:lnSpc>
                <a:spcPct val="150000"/>
              </a:lnSpc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46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Lisa: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I want to go to senior high and then 	university, so I can study medicine.</a:t>
            </a:r>
            <a:endParaRPr lang="zh-CN" altLang="zh-CN" sz="346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3" y="1221319"/>
            <a:ext cx="7171268" cy="4853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7247468" y="3647017"/>
            <a:ext cx="4944533" cy="74866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265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Making a new friend</a:t>
            </a:r>
            <a:endParaRPr lang="zh-CN" altLang="en-US" sz="4265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9548" y="590551"/>
            <a:ext cx="9129184" cy="5154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446868" y="5816600"/>
            <a:ext cx="7969251" cy="74866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265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Having an interesting P.E lesson</a:t>
            </a:r>
            <a:endParaRPr lang="zh-CN" altLang="en-US" sz="4265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82799" y="990600"/>
            <a:ext cx="7605184" cy="566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2927353" y="211667"/>
            <a:ext cx="7969249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265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Reading in the classroom</a:t>
            </a:r>
            <a:endParaRPr lang="zh-CN" altLang="en-US" sz="4265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64" name="Group 2"/>
          <p:cNvGrpSpPr/>
          <p:nvPr/>
        </p:nvGrpSpPr>
        <p:grpSpPr>
          <a:xfrm>
            <a:off x="937684" y="505885"/>
            <a:ext cx="1056216" cy="863600"/>
            <a:chOff x="385" y="210"/>
            <a:chExt cx="499" cy="408"/>
          </a:xfrm>
        </p:grpSpPr>
        <p:sp>
          <p:nvSpPr>
            <p:cNvPr id="39065" name="Oval 3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9066" name="Text Box 4"/>
            <p:cNvSpPr txBox="1"/>
            <p:nvPr/>
          </p:nvSpPr>
          <p:spPr>
            <a:xfrm>
              <a:off x="385" y="210"/>
              <a:ext cx="499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265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2c</a:t>
              </a:r>
            </a:p>
          </p:txBody>
        </p:sp>
      </p:grpSp>
      <p:sp>
        <p:nvSpPr>
          <p:cNvPr id="39067" name="Text Box 5"/>
          <p:cNvSpPr txBox="1"/>
          <p:nvPr/>
        </p:nvSpPr>
        <p:spPr>
          <a:xfrm>
            <a:off x="1898652" y="313269"/>
            <a:ext cx="8837083" cy="126188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Role-play a conversation in your group </a:t>
            </a:r>
          </a:p>
          <a:p>
            <a:pPr>
              <a:lnSpc>
                <a:spcPct val="95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using the information in 2a and 2b. </a:t>
            </a:r>
            <a:endParaRPr lang="en-US" altLang="zh-CN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3"/>
          <p:cNvSpPr/>
          <p:nvPr/>
        </p:nvSpPr>
        <p:spPr>
          <a:xfrm>
            <a:off x="8688918" y="4199467"/>
            <a:ext cx="2569633" cy="1191684"/>
          </a:xfrm>
          <a:prstGeom prst="wedgeEllipseCallout">
            <a:avLst>
              <a:gd name="adj1" fmla="val -56722"/>
              <a:gd name="adj2" fmla="val 42227"/>
            </a:avLst>
          </a:prstGeom>
          <a:solidFill>
            <a:srgbClr val="CCFFFF"/>
          </a:solidFill>
          <a:ln w="28575" cap="flat" cmpd="sng">
            <a:solidFill>
              <a:srgbClr val="70A8D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26" tIns="62653" rIns="120226" bIns="62653"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465" b="1" dirty="0">
                <a:solidFill>
                  <a:srgbClr val="000000"/>
                </a:solidFill>
                <a:latin typeface="Times New Roman" panose="02020603050405020304" pitchFamily="18" charset="0"/>
                <a:ea typeface="C-KT" pitchFamily="65" charset="-122"/>
              </a:rPr>
              <a:t>Yeah, he...</a:t>
            </a:r>
          </a:p>
        </p:txBody>
      </p:sp>
      <p:sp>
        <p:nvSpPr>
          <p:cNvPr id="7" name="AutoShape 4"/>
          <p:cNvSpPr/>
          <p:nvPr/>
        </p:nvSpPr>
        <p:spPr>
          <a:xfrm>
            <a:off x="601133" y="2294469"/>
            <a:ext cx="4224867" cy="1885951"/>
          </a:xfrm>
          <a:prstGeom prst="cloudCallout">
            <a:avLst>
              <a:gd name="adj1" fmla="val 35907"/>
              <a:gd name="adj2" fmla="val 63292"/>
            </a:avLst>
          </a:prstGeom>
          <a:solidFill>
            <a:srgbClr val="CCFFFF"/>
          </a:solidFill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0226" tIns="62653" rIns="120226" bIns="62653"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3465" b="1" dirty="0">
                <a:solidFill>
                  <a:srgbClr val="000000"/>
                </a:solidFill>
                <a:latin typeface="Times New Roman" panose="02020603050405020304" pitchFamily="18" charset="0"/>
                <a:ea typeface="C-KT" pitchFamily="65" charset="-122"/>
              </a:rPr>
              <a:t> </a:t>
            </a:r>
            <a:r>
              <a:rPr lang="en-US" altLang="zh-CN" sz="3465" b="1" dirty="0">
                <a:solidFill>
                  <a:srgbClr val="000000"/>
                </a:solidFill>
                <a:latin typeface="Times New Roman" panose="02020603050405020304" pitchFamily="18" charset="0"/>
                <a:ea typeface="C-KT" pitchFamily="65" charset="-122"/>
              </a:rPr>
              <a:t>    </a:t>
            </a:r>
            <a:r>
              <a:rPr lang="zh-CN" altLang="en-US" sz="3465" b="1" dirty="0">
                <a:solidFill>
                  <a:srgbClr val="000000"/>
                </a:solidFill>
                <a:latin typeface="Times New Roman" panose="02020603050405020304" pitchFamily="18" charset="0"/>
                <a:ea typeface="C-KT" pitchFamily="65" charset="-122"/>
              </a:rPr>
              <a:t>Do you remember </a:t>
            </a:r>
          </a:p>
          <a:p>
            <a:pPr algn="ctr"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3465" b="1" dirty="0">
                <a:solidFill>
                  <a:srgbClr val="000000"/>
                </a:solidFill>
                <a:latin typeface="Times New Roman" panose="02020603050405020304" pitchFamily="18" charset="0"/>
                <a:ea typeface="C-KT" pitchFamily="65" charset="-122"/>
              </a:rPr>
              <a:t>Mr. Hunt? </a:t>
            </a:r>
          </a:p>
        </p:txBody>
      </p:sp>
      <p:sp>
        <p:nvSpPr>
          <p:cNvPr id="8" name="AutoShape 5"/>
          <p:cNvSpPr/>
          <p:nvPr/>
        </p:nvSpPr>
        <p:spPr>
          <a:xfrm>
            <a:off x="4826000" y="1581153"/>
            <a:ext cx="6529917" cy="2305049"/>
          </a:xfrm>
          <a:prstGeom prst="wedgeRoundRectCallout">
            <a:avLst>
              <a:gd name="adj1" fmla="val -31255"/>
              <a:gd name="adj2" fmla="val 65343"/>
              <a:gd name="adj3" fmla="val 16667"/>
            </a:avLst>
          </a:prstGeom>
          <a:solidFill>
            <a:srgbClr val="CCFFFF"/>
          </a:solidFill>
          <a:ln w="2857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26" tIns="62653" rIns="120226" bIns="62653" anchor="ctr"/>
          <a:lstStyle/>
          <a:p>
            <a:pPr algn="ctr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3465" b="1" dirty="0">
                <a:solidFill>
                  <a:srgbClr val="000000"/>
                </a:solidFill>
                <a:latin typeface="Times New Roman" panose="02020603050405020304" pitchFamily="18" charset="0"/>
                <a:ea typeface="C-KT" pitchFamily="65" charset="-122"/>
              </a:rPr>
              <a:t>Of course! He’s a great teacher. </a:t>
            </a:r>
            <a:endParaRPr lang="en-US" altLang="zh-CN" sz="3465" b="1" dirty="0">
              <a:solidFill>
                <a:srgbClr val="000000"/>
              </a:solidFill>
              <a:latin typeface="Times New Roman" panose="02020603050405020304" pitchFamily="18" charset="0"/>
              <a:ea typeface="C-KT" pitchFamily="65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3465" b="1" dirty="0">
                <a:solidFill>
                  <a:srgbClr val="000000"/>
                </a:solidFill>
                <a:latin typeface="Times New Roman" panose="02020603050405020304" pitchFamily="18" charset="0"/>
                <a:ea typeface="C-KT" pitchFamily="65" charset="-122"/>
              </a:rPr>
              <a:t>He gave really clear </a:t>
            </a:r>
            <a:r>
              <a:rPr lang="zh-CN" altLang="en-US" sz="3465" b="1" dirty="0">
                <a:solidFill>
                  <a:srgbClr val="FF0000"/>
                </a:solidFill>
                <a:latin typeface="Times New Roman" panose="02020603050405020304" pitchFamily="18" charset="0"/>
                <a:ea typeface="C-KT" pitchFamily="65" charset="-122"/>
              </a:rPr>
              <a:t>instructions</a:t>
            </a:r>
            <a:r>
              <a:rPr lang="zh-CN" altLang="en-US" sz="3465" b="1" dirty="0">
                <a:solidFill>
                  <a:srgbClr val="000000"/>
                </a:solidFill>
                <a:latin typeface="Times New Roman" panose="02020603050405020304" pitchFamily="18" charset="0"/>
                <a:ea typeface="C-KT" pitchFamily="65" charset="-122"/>
              </a:rPr>
              <a:t> </a:t>
            </a:r>
            <a:endParaRPr lang="en-US" altLang="zh-CN" sz="3465" b="1" dirty="0">
              <a:solidFill>
                <a:srgbClr val="000000"/>
              </a:solidFill>
              <a:latin typeface="Times New Roman" panose="02020603050405020304" pitchFamily="18" charset="0"/>
              <a:ea typeface="C-KT" pitchFamily="65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3465" b="1" dirty="0">
                <a:solidFill>
                  <a:srgbClr val="000000"/>
                </a:solidFill>
                <a:latin typeface="Times New Roman" panose="02020603050405020304" pitchFamily="18" charset="0"/>
                <a:ea typeface="C-KT" pitchFamily="65" charset="-122"/>
              </a:rPr>
              <a:t>              during P.E. Class.</a:t>
            </a:r>
            <a:r>
              <a:rPr lang="en-US" altLang="zh-CN" sz="3465" b="1" dirty="0">
                <a:solidFill>
                  <a:srgbClr val="000000"/>
                </a:solidFill>
                <a:latin typeface="Times New Roman" panose="02020603050405020304" pitchFamily="18" charset="0"/>
                <a:ea typeface="C-KT" pitchFamily="65" charset="-122"/>
              </a:rPr>
              <a:t>                    </a:t>
            </a:r>
            <a:endParaRPr lang="zh-CN" altLang="en-US" sz="3465" b="1" dirty="0">
              <a:solidFill>
                <a:srgbClr val="000000"/>
              </a:solidFill>
              <a:latin typeface="Times New Roman" panose="02020603050405020304" pitchFamily="18" charset="0"/>
              <a:ea typeface="C-KT" pitchFamily="65" charset="-122"/>
            </a:endParaRPr>
          </a:p>
        </p:txBody>
      </p:sp>
      <p:pic>
        <p:nvPicPr>
          <p:cNvPr id="9" name="Picture 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68" y="4180417"/>
            <a:ext cx="4472517" cy="2364316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905933" y="2554819"/>
          <a:ext cx="10566400" cy="20339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9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439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5" marR="121915" marT="60998" marB="60998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5" marR="121915" marT="60998" marB="60998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5" marR="121915" marT="60998" marB="60998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510">
                <a:tc>
                  <a:txBody>
                    <a:bodyPr/>
                    <a:lstStyle/>
                    <a:p>
                      <a:endParaRPr lang="zh-CN" altLang="en-US" sz="3465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15" marR="121915" marT="60998" marB="60998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5" marR="121915" marT="60998" marB="60998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5" marR="121915" marT="60998" marB="609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719668" y="601135"/>
            <a:ext cx="9696451" cy="78207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2.He gave really clear instructions during P.E. 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9217" y="4677833"/>
            <a:ext cx="8832851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例：你必须注意这些指示。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   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You must attend to these instructions.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394202" y="2705100"/>
            <a:ext cx="7050583" cy="646404"/>
            <a:chOff x="3295593" y="2028100"/>
            <a:chExt cx="5288243" cy="484880"/>
          </a:xfrm>
        </p:grpSpPr>
        <p:sp>
          <p:nvSpPr>
            <p:cNvPr id="40025" name="矩形 15"/>
            <p:cNvSpPr/>
            <p:nvPr/>
          </p:nvSpPr>
          <p:spPr>
            <a:xfrm>
              <a:off x="3295593" y="2028100"/>
              <a:ext cx="1809735" cy="4692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3465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指示；命令</a:t>
              </a:r>
              <a:endParaRPr lang="zh-CN" altLang="en-US" sz="2400" dirty="0"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0026" name="矩形 17"/>
            <p:cNvSpPr/>
            <p:nvPr/>
          </p:nvSpPr>
          <p:spPr>
            <a:xfrm>
              <a:off x="5771365" y="2043738"/>
              <a:ext cx="2812471" cy="4692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3465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讲授，指导，教学</a:t>
              </a:r>
              <a:endParaRPr lang="zh-CN" altLang="en-US" sz="2400" dirty="0"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549653" y="3532719"/>
            <a:ext cx="4311649" cy="99565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9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常可接动词不定式或</a:t>
            </a:r>
            <a:r>
              <a:rPr lang="en-US" altLang="zh-CN" sz="29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that   </a:t>
            </a:r>
          </a:p>
          <a:p>
            <a:r>
              <a:rPr lang="en-US" altLang="zh-CN" sz="29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9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从句作定语或同位语</a:t>
            </a:r>
          </a:p>
        </p:txBody>
      </p:sp>
      <p:sp>
        <p:nvSpPr>
          <p:cNvPr id="21" name="矩形 20"/>
          <p:cNvSpPr/>
          <p:nvPr/>
        </p:nvSpPr>
        <p:spPr>
          <a:xfrm>
            <a:off x="8147052" y="3524253"/>
            <a:ext cx="2768707" cy="99565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9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其后常与介词</a:t>
            </a:r>
            <a:r>
              <a:rPr lang="en-US" altLang="zh-CN" sz="29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</a:t>
            </a:r>
          </a:p>
          <a:p>
            <a:r>
              <a:rPr lang="zh-CN" altLang="en-US" sz="29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搭配使用</a:t>
            </a:r>
          </a:p>
        </p:txBody>
      </p:sp>
      <p:sp>
        <p:nvSpPr>
          <p:cNvPr id="25" name="矩形 24"/>
          <p:cNvSpPr/>
          <p:nvPr/>
        </p:nvSpPr>
        <p:spPr>
          <a:xfrm>
            <a:off x="1540933" y="3676652"/>
            <a:ext cx="1146468" cy="66710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735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用法</a:t>
            </a:r>
          </a:p>
        </p:txBody>
      </p:sp>
      <p:sp>
        <p:nvSpPr>
          <p:cNvPr id="26" name="矩形 25"/>
          <p:cNvSpPr/>
          <p:nvPr/>
        </p:nvSpPr>
        <p:spPr>
          <a:xfrm>
            <a:off x="1625600" y="2683934"/>
            <a:ext cx="1146468" cy="66710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735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12284" y="1439333"/>
          <a:ext cx="10560053" cy="1104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88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5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450">
                <a:tc rowSpan="2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7" marR="121907" marT="60960" marB="60960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7" marR="121907" marT="60960" marB="60960"/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07" marR="121907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7" marR="121907" marT="60960" marB="60960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7" marR="121907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102785" y="1720852"/>
            <a:ext cx="2908300" cy="62555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instruction</a:t>
            </a:r>
            <a:endParaRPr lang="zh-CN" altLang="en-US" sz="2400" b="1" dirty="0">
              <a:solidFill>
                <a:srgbClr val="FFFFFF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50834" y="1392767"/>
            <a:ext cx="1967205" cy="62555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46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可数名词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22733" y="1365251"/>
            <a:ext cx="2412840" cy="62555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46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不可数名词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57701" y="1905000"/>
            <a:ext cx="2430474" cy="62555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instructions</a:t>
            </a:r>
            <a:endParaRPr lang="zh-CN" altLang="en-US" sz="2400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14785" y="1985433"/>
            <a:ext cx="2257349" cy="62555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46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instruction</a:t>
            </a:r>
            <a:endParaRPr lang="zh-CN" altLang="en-US" sz="2400" dirty="0">
              <a:solidFill>
                <a:srgbClr val="0000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20" grpId="0"/>
      <p:bldP spid="21" grpId="0"/>
      <p:bldP spid="25" grpId="0"/>
      <p:bldP spid="26" grpId="0"/>
      <p:bldP spid="3" grpId="0"/>
      <p:bldP spid="6" grpId="0"/>
      <p:bldP spid="8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7052" y="740834"/>
            <a:ext cx="11233149" cy="52111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相关短语：</a:t>
            </a:r>
            <a:endParaRPr lang="en-US" altLang="zh-CN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follow the instructions  </a:t>
            </a:r>
            <a:r>
              <a:rPr lang="zh-CN" altLang="en-US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遵守指示</a:t>
            </a:r>
            <a:endParaRPr lang="en-US" altLang="zh-CN" sz="346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ignore/carry one’s instruction  </a:t>
            </a:r>
            <a:r>
              <a:rPr lang="zh-CN" altLang="en-US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忽视</a:t>
            </a: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执行某人的命令</a:t>
            </a:r>
            <a:endParaRPr lang="en-US" altLang="zh-CN" sz="346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on/under sb.’s instructions  </a:t>
            </a:r>
            <a:r>
              <a:rPr lang="zh-CN" altLang="en-US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遵照某人的指示</a:t>
            </a:r>
            <a:endParaRPr lang="en-US" altLang="zh-CN" sz="346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例：我接到指示讲话要简短。</a:t>
            </a:r>
            <a:endParaRPr lang="en-US" altLang="zh-CN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I am under instructions to keep my speech short.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例：你应该遵循做蛋糕的说明。</a:t>
            </a:r>
            <a:endParaRPr lang="en-US" altLang="zh-CN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You should follow the instructions for making  a cake.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36" name="Group 2"/>
          <p:cNvGrpSpPr/>
          <p:nvPr/>
        </p:nvGrpSpPr>
        <p:grpSpPr>
          <a:xfrm>
            <a:off x="605369" y="601134"/>
            <a:ext cx="1056217" cy="863600"/>
            <a:chOff x="397" y="210"/>
            <a:chExt cx="499" cy="408"/>
          </a:xfrm>
        </p:grpSpPr>
        <p:sp>
          <p:nvSpPr>
            <p:cNvPr id="42137" name="Oval 3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2138" name="Text Box 4"/>
            <p:cNvSpPr txBox="1"/>
            <p:nvPr/>
          </p:nvSpPr>
          <p:spPr>
            <a:xfrm>
              <a:off x="397" y="234"/>
              <a:ext cx="499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265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2d</a:t>
              </a:r>
            </a:p>
          </p:txBody>
        </p:sp>
      </p:grpSp>
      <p:sp>
        <p:nvSpPr>
          <p:cNvPr id="42139" name="Text Box 9"/>
          <p:cNvSpPr/>
          <p:nvPr/>
        </p:nvSpPr>
        <p:spPr>
          <a:xfrm>
            <a:off x="1559984" y="357717"/>
            <a:ext cx="9728200" cy="1322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Listen to the conversation, then complete the chart.</a:t>
            </a:r>
            <a:endParaRPr lang="zh-CN" altLang="en-US" sz="4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32886" y="1678517"/>
          <a:ext cx="11031856" cy="45548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8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405">
                <a:tc>
                  <a:txBody>
                    <a:bodyPr/>
                    <a:lstStyle/>
                    <a:p>
                      <a:pPr algn="ctr"/>
                      <a:endParaRPr lang="zh-CN" altLang="en-US" sz="3465" b="1" dirty="0">
                        <a:solidFill>
                          <a:schemeClr val="tx1"/>
                        </a:solidFill>
                      </a:endParaRPr>
                    </a:p>
                  </a:txBody>
                  <a:tcPr marL="121925" marR="121925" marT="60913" marB="609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CN" sz="4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121925" marR="121925" marT="60913" marB="609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121925" marR="121925" marT="60913" marB="609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4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121925" marR="121925" marT="60913" marB="609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2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42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Clara</a:t>
                      </a:r>
                      <a:endParaRPr lang="zh-CN" altLang="en-US" sz="4265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121925" marR="121925" marT="60913" marB="609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465" b="1" dirty="0">
                        <a:solidFill>
                          <a:schemeClr val="tx1"/>
                        </a:solidFill>
                      </a:endParaRPr>
                    </a:p>
                  </a:txBody>
                  <a:tcPr marL="121925" marR="121925" marT="60913" marB="609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465" b="1" dirty="0">
                        <a:solidFill>
                          <a:schemeClr val="tx1"/>
                        </a:solidFill>
                      </a:endParaRPr>
                    </a:p>
                  </a:txBody>
                  <a:tcPr marL="121925" marR="121925" marT="60913" marB="609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465" b="1" dirty="0">
                        <a:solidFill>
                          <a:schemeClr val="tx1"/>
                        </a:solidFill>
                      </a:endParaRPr>
                    </a:p>
                  </a:txBody>
                  <a:tcPr marL="121925" marR="121925" marT="60913" marB="609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1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465" b="1" dirty="0">
                        <a:solidFill>
                          <a:schemeClr val="tx1"/>
                        </a:solidFill>
                      </a:endParaRPr>
                    </a:p>
                  </a:txBody>
                  <a:tcPr marL="121925" marR="121925" marT="60913" marB="609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465" b="1" dirty="0">
                        <a:solidFill>
                          <a:schemeClr val="tx1"/>
                        </a:solidFill>
                      </a:endParaRPr>
                    </a:p>
                  </a:txBody>
                  <a:tcPr marL="121925" marR="121925" marT="60913" marB="609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465" b="1" dirty="0">
                        <a:solidFill>
                          <a:schemeClr val="tx1"/>
                        </a:solidFill>
                      </a:endParaRPr>
                    </a:p>
                  </a:txBody>
                  <a:tcPr marL="121925" marR="121925" marT="60913" marB="609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0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2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Judy</a:t>
                      </a:r>
                      <a:r>
                        <a:rPr lang="en-US" altLang="zh-CN" sz="3465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3465" b="1" dirty="0">
                        <a:solidFill>
                          <a:schemeClr val="tx1"/>
                        </a:solidFill>
                      </a:endParaRPr>
                    </a:p>
                  </a:txBody>
                  <a:tcPr marL="121925" marR="121925" marT="60913" marB="609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465" b="1" dirty="0">
                        <a:solidFill>
                          <a:schemeClr val="tx1"/>
                        </a:solidFill>
                      </a:endParaRPr>
                    </a:p>
                  </a:txBody>
                  <a:tcPr marL="121925" marR="121925" marT="60913" marB="609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465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3465" b="1" dirty="0">
                        <a:solidFill>
                          <a:schemeClr val="tx1"/>
                        </a:solidFill>
                      </a:endParaRPr>
                    </a:p>
                  </a:txBody>
                  <a:tcPr marL="121925" marR="121925" marT="60913" marB="609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465" b="1" dirty="0">
                        <a:solidFill>
                          <a:schemeClr val="tx1"/>
                        </a:solidFill>
                      </a:endParaRPr>
                    </a:p>
                  </a:txBody>
                  <a:tcPr marL="121925" marR="121925" marT="60913" marB="609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41"/>
          <p:cNvSpPr/>
          <p:nvPr/>
        </p:nvSpPr>
        <p:spPr>
          <a:xfrm>
            <a:off x="2535769" y="2870202"/>
            <a:ext cx="2571751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Ms</a:t>
            </a: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Lee</a:t>
            </a:r>
          </a:p>
        </p:txBody>
      </p:sp>
      <p:sp>
        <p:nvSpPr>
          <p:cNvPr id="13" name="Rectangle 38"/>
          <p:cNvSpPr/>
          <p:nvPr/>
        </p:nvSpPr>
        <p:spPr>
          <a:xfrm>
            <a:off x="4957233" y="2829986"/>
            <a:ext cx="1720851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math</a:t>
            </a:r>
          </a:p>
        </p:txBody>
      </p:sp>
      <p:sp>
        <p:nvSpPr>
          <p:cNvPr id="14" name="Rectangle 45"/>
          <p:cNvSpPr/>
          <p:nvPr/>
        </p:nvSpPr>
        <p:spPr>
          <a:xfrm>
            <a:off x="7029451" y="2726267"/>
            <a:ext cx="4701116" cy="101194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patient, helped her to work out the answers</a:t>
            </a:r>
          </a:p>
        </p:txBody>
      </p:sp>
      <p:sp>
        <p:nvSpPr>
          <p:cNvPr id="16" name="Rectangle 42"/>
          <p:cNvSpPr/>
          <p:nvPr/>
        </p:nvSpPr>
        <p:spPr>
          <a:xfrm>
            <a:off x="2544233" y="3602569"/>
            <a:ext cx="2305051" cy="14052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Mr.</a:t>
            </a:r>
            <a:r>
              <a:rPr lang="en-US" altLang="zh-CN" sz="4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Brown</a:t>
            </a:r>
          </a:p>
        </p:txBody>
      </p:sp>
      <p:sp>
        <p:nvSpPr>
          <p:cNvPr id="17" name="Rectangle 39"/>
          <p:cNvSpPr/>
          <p:nvPr/>
        </p:nvSpPr>
        <p:spPr>
          <a:xfrm>
            <a:off x="4785784" y="3985685"/>
            <a:ext cx="1622560" cy="66710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science</a:t>
            </a:r>
          </a:p>
        </p:txBody>
      </p:sp>
      <p:sp>
        <p:nvSpPr>
          <p:cNvPr id="18" name="Rectangle 46"/>
          <p:cNvSpPr/>
          <p:nvPr/>
        </p:nvSpPr>
        <p:spPr>
          <a:xfrm>
            <a:off x="7040034" y="3924300"/>
            <a:ext cx="4701117" cy="101194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took the time to explain things clearly</a:t>
            </a:r>
          </a:p>
        </p:txBody>
      </p:sp>
      <p:sp>
        <p:nvSpPr>
          <p:cNvPr id="19" name="Rectangle 43"/>
          <p:cNvSpPr/>
          <p:nvPr/>
        </p:nvSpPr>
        <p:spPr>
          <a:xfrm>
            <a:off x="2461685" y="5037669"/>
            <a:ext cx="2207683" cy="1241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Ms. Griffin</a:t>
            </a:r>
          </a:p>
        </p:txBody>
      </p:sp>
      <p:sp>
        <p:nvSpPr>
          <p:cNvPr id="20" name="Rectangle 40"/>
          <p:cNvSpPr/>
          <p:nvPr/>
        </p:nvSpPr>
        <p:spPr>
          <a:xfrm>
            <a:off x="4785785" y="5336119"/>
            <a:ext cx="2389716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English</a:t>
            </a:r>
          </a:p>
        </p:txBody>
      </p:sp>
      <p:sp>
        <p:nvSpPr>
          <p:cNvPr id="21" name="Rectangle 47"/>
          <p:cNvSpPr/>
          <p:nvPr/>
        </p:nvSpPr>
        <p:spPr>
          <a:xfrm>
            <a:off x="8022167" y="5060953"/>
            <a:ext cx="2715684" cy="1143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encouraged</a:t>
            </a:r>
          </a:p>
          <a:p>
            <a:pPr>
              <a:lnSpc>
                <a:spcPct val="80000"/>
              </a:lnSpc>
            </a:pPr>
            <a:r>
              <a:rPr lang="en-US" altLang="zh-CN" sz="4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 a 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60" name="Text Box 9"/>
          <p:cNvSpPr/>
          <p:nvPr/>
        </p:nvSpPr>
        <p:spPr>
          <a:xfrm>
            <a:off x="624417" y="452969"/>
            <a:ext cx="6525683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Role-play the conversation.</a:t>
            </a:r>
            <a:endParaRPr lang="zh-CN" altLang="en-US" sz="4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ext Box 9"/>
          <p:cNvSpPr/>
          <p:nvPr/>
        </p:nvSpPr>
        <p:spPr>
          <a:xfrm>
            <a:off x="383118" y="1464735"/>
            <a:ext cx="11425767" cy="411304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21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Judy: Which teachers will you miss the </a:t>
            </a:r>
          </a:p>
          <a:p>
            <a:pPr>
              <a:lnSpc>
                <a:spcPts val="21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most after junior high school, Clara?   </a:t>
            </a:r>
          </a:p>
          <a:p>
            <a:pPr>
              <a:lnSpc>
                <a:spcPts val="21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Clara: Ms. Lee and Mr. Brown. </a:t>
            </a:r>
          </a:p>
          <a:p>
            <a:pPr>
              <a:lnSpc>
                <a:spcPts val="21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Judy: I know that Ms. Lee was always patient with you </a:t>
            </a:r>
          </a:p>
          <a:p>
            <a:pPr>
              <a:lnSpc>
                <a:spcPts val="21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in math class. She helped you to work out the    </a:t>
            </a:r>
          </a:p>
          <a:p>
            <a:pPr>
              <a:lnSpc>
                <a:spcPts val="21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answers yourself no matter how difficult they were.</a:t>
            </a:r>
          </a:p>
          <a:p>
            <a:pPr>
              <a:lnSpc>
                <a:spcPts val="21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Clara: Yes, and Mr. Brown guided me to do a lot better in </a:t>
            </a:r>
          </a:p>
          <a:p>
            <a:pPr>
              <a:lnSpc>
                <a:spcPts val="21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science. He always took the time to explain things to </a:t>
            </a:r>
          </a:p>
        </p:txBody>
      </p:sp>
      <p:pic>
        <p:nvPicPr>
          <p:cNvPr id="43162" name="Picture 2" descr="E:\2016春下【胡长海】\文科\英语\上课课件\resource\U14\jpg\A_2d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28101" y="1143000"/>
            <a:ext cx="2675467" cy="200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对话气泡: 圆角矩形 13"/>
          <p:cNvSpPr/>
          <p:nvPr/>
        </p:nvSpPr>
        <p:spPr>
          <a:xfrm>
            <a:off x="8970434" y="2300817"/>
            <a:ext cx="1824567" cy="696384"/>
          </a:xfrm>
          <a:prstGeom prst="wedgeRoundRectCallout">
            <a:avLst>
              <a:gd name="adj1" fmla="val -37354"/>
              <a:gd name="adj2" fmla="val 96064"/>
              <a:gd name="adj3" fmla="val 16667"/>
            </a:avLst>
          </a:prstGeom>
          <a:solidFill>
            <a:srgbClr val="FCDDC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有耐心</a:t>
            </a:r>
          </a:p>
        </p:txBody>
      </p:sp>
      <p:sp>
        <p:nvSpPr>
          <p:cNvPr id="18" name="对话气泡: 圆角矩形 17"/>
          <p:cNvSpPr/>
          <p:nvPr/>
        </p:nvSpPr>
        <p:spPr>
          <a:xfrm>
            <a:off x="5664200" y="3477684"/>
            <a:ext cx="1983317" cy="696384"/>
          </a:xfrm>
          <a:prstGeom prst="wedgeRoundRectCallout">
            <a:avLst>
              <a:gd name="adj1" fmla="val -37354"/>
              <a:gd name="adj2" fmla="val 96064"/>
              <a:gd name="adj3" fmla="val 16667"/>
            </a:avLst>
          </a:prstGeom>
          <a:solidFill>
            <a:srgbClr val="FCDDC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无论怎么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……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8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/>
          <p:nvPr/>
        </p:nvSpPr>
        <p:spPr>
          <a:xfrm>
            <a:off x="249769" y="766234"/>
            <a:ext cx="11713633" cy="537134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me clearly Whenever I couldn’t understand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anything. Who will you miss?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Judy: Ms. Griffin. She encouraged me in English class. She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always told me, “You can do it!” Because of her, I put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in more effort and my exam scores doubled.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Clara: Shall we get each of them a card and gift to say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thank you?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Judy: Good idea. Let’s go shopping tomorrow!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8274051" y="3469217"/>
            <a:ext cx="1534584" cy="469900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对话气泡: 圆角矩形 5"/>
          <p:cNvSpPr/>
          <p:nvPr/>
        </p:nvSpPr>
        <p:spPr>
          <a:xfrm>
            <a:off x="10234086" y="3657602"/>
            <a:ext cx="960967" cy="563033"/>
          </a:xfrm>
          <a:prstGeom prst="wedgeRoundRectCallout">
            <a:avLst>
              <a:gd name="adj1" fmla="val -83442"/>
              <a:gd name="adj2" fmla="val -29329"/>
              <a:gd name="adj3" fmla="val 16667"/>
            </a:avLst>
          </a:prstGeom>
          <a:solidFill>
            <a:srgbClr val="FCDDC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翻倍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ldLvl="0" animBg="1"/>
      <p:bldP spid="6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895601" y="666661"/>
            <a:ext cx="6567593" cy="4861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10" name="TextBox 4">
            <a:hlinkClick r:id="rId2" action="ppaction://hlinkfile"/>
          </p:cNvPr>
          <p:cNvSpPr txBox="1"/>
          <p:nvPr/>
        </p:nvSpPr>
        <p:spPr>
          <a:xfrm>
            <a:off x="4176185" y="5734052"/>
            <a:ext cx="4032249" cy="62555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点击画面 播放视频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32" name="Text Box 2"/>
          <p:cNvSpPr txBox="1"/>
          <p:nvPr/>
        </p:nvSpPr>
        <p:spPr>
          <a:xfrm>
            <a:off x="706969" y="1202268"/>
            <a:ext cx="10765367" cy="4891339"/>
          </a:xfrm>
          <a:prstGeom prst="rect">
            <a:avLst/>
          </a:prstGeom>
          <a:gradFill rotWithShape="0">
            <a:gsLst>
              <a:gs pos="0">
                <a:srgbClr val="FFEFD1">
                  <a:alpha val="100000"/>
                </a:srgbClr>
              </a:gs>
              <a:gs pos="64999">
                <a:srgbClr val="F0EBD5">
                  <a:alpha val="100000"/>
                </a:srgbClr>
              </a:gs>
              <a:gs pos="100000">
                <a:srgbClr val="D1C39F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Judy and Clara are talking about their junior high school life. Clara says she will miss Ms. Lee and Mr. Brown the most because Ms. Lee _____ always ___________ her in math class. And Mr. Brown always _____ the time __________ things to her clearly ________ he couldn’t understand anything. Judy will miss Ms. Griffin because she encouraged her in English class, and Judy’s exam _______ doubled. They will _____ each of them a card and gift to say thank you.</a:t>
            </a:r>
          </a:p>
        </p:txBody>
      </p:sp>
      <p:sp>
        <p:nvSpPr>
          <p:cNvPr id="3" name="Text Box 5"/>
          <p:cNvSpPr txBox="1"/>
          <p:nvPr/>
        </p:nvSpPr>
        <p:spPr>
          <a:xfrm>
            <a:off x="7152217" y="2307167"/>
            <a:ext cx="1344083" cy="6248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was</a:t>
            </a:r>
          </a:p>
        </p:txBody>
      </p:sp>
      <p:sp>
        <p:nvSpPr>
          <p:cNvPr id="4" name="Text Box 6"/>
          <p:cNvSpPr txBox="1"/>
          <p:nvPr/>
        </p:nvSpPr>
        <p:spPr>
          <a:xfrm>
            <a:off x="719667" y="2724152"/>
            <a:ext cx="2690284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patient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with </a:t>
            </a:r>
          </a:p>
        </p:txBody>
      </p:sp>
      <p:sp>
        <p:nvSpPr>
          <p:cNvPr id="5" name="Text Box 7"/>
          <p:cNvSpPr txBox="1"/>
          <p:nvPr/>
        </p:nvSpPr>
        <p:spPr>
          <a:xfrm>
            <a:off x="768352" y="3388784"/>
            <a:ext cx="1608667" cy="6248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took</a:t>
            </a:r>
          </a:p>
        </p:txBody>
      </p:sp>
      <p:sp>
        <p:nvSpPr>
          <p:cNvPr id="6" name="Text Box 8"/>
          <p:cNvSpPr txBox="1"/>
          <p:nvPr/>
        </p:nvSpPr>
        <p:spPr>
          <a:xfrm>
            <a:off x="719667" y="3881969"/>
            <a:ext cx="2743200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whenever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3695700" y="3282953"/>
            <a:ext cx="2880784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4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explain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8" name="Rectangle 10"/>
          <p:cNvSpPr/>
          <p:nvPr/>
        </p:nvSpPr>
        <p:spPr>
          <a:xfrm>
            <a:off x="5232400" y="4948768"/>
            <a:ext cx="1483784" cy="62555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scores</a:t>
            </a:r>
          </a:p>
        </p:txBody>
      </p:sp>
      <p:sp>
        <p:nvSpPr>
          <p:cNvPr id="9" name="Rectangle 11"/>
          <p:cNvSpPr/>
          <p:nvPr/>
        </p:nvSpPr>
        <p:spPr>
          <a:xfrm>
            <a:off x="1007533" y="5505452"/>
            <a:ext cx="857251" cy="62555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get</a:t>
            </a:r>
          </a:p>
        </p:txBody>
      </p:sp>
      <p:sp>
        <p:nvSpPr>
          <p:cNvPr id="46240" name="Text Box 13"/>
          <p:cNvSpPr txBox="1"/>
          <p:nvPr/>
        </p:nvSpPr>
        <p:spPr>
          <a:xfrm>
            <a:off x="628653" y="438153"/>
            <a:ext cx="10562167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Fill in the blanks according to the conversation.</a:t>
            </a:r>
            <a:endParaRPr lang="zh-CN" altLang="en-US" sz="4000" b="1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56" name="矩形 1"/>
          <p:cNvSpPr/>
          <p:nvPr/>
        </p:nvSpPr>
        <p:spPr>
          <a:xfrm>
            <a:off x="1437218" y="637117"/>
            <a:ext cx="4065537" cy="7486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Language points</a:t>
            </a:r>
          </a:p>
        </p:txBody>
      </p:sp>
      <p:pic>
        <p:nvPicPr>
          <p:cNvPr id="47157" name="Picture 3" descr="一级栏目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5668" y="491067"/>
            <a:ext cx="1113367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36084" y="4464052"/>
            <a:ext cx="10464800" cy="89216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65" b="1" dirty="0">
                <a:latin typeface="黑体" panose="02010609060101010101" pitchFamily="49" charset="-122"/>
                <a:ea typeface="黑体" panose="02010609060101010101" pitchFamily="49" charset="-122"/>
              </a:rPr>
              <a:t>从句谓语动词时态常常受到主句谓语动词时态的影响。</a:t>
            </a:r>
            <a:endParaRPr lang="en-US" altLang="zh-CN" sz="346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384" y="3086101"/>
            <a:ext cx="10871200" cy="91832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21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 I know  that Ms. Lee was always patient with you </a:t>
            </a:r>
          </a:p>
          <a:p>
            <a:pPr>
              <a:lnSpc>
                <a:spcPts val="21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in math class. </a:t>
            </a:r>
            <a:endParaRPr lang="zh-CN" altLang="en-US" sz="3735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4278" name="矩形 1"/>
          <p:cNvSpPr/>
          <p:nvPr/>
        </p:nvSpPr>
        <p:spPr>
          <a:xfrm>
            <a:off x="4559300" y="1418168"/>
            <a:ext cx="4301177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宾语从句的复合句</a:t>
            </a:r>
            <a:endParaRPr lang="zh-CN" altLang="en-US" sz="4000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2927351" y="2990853"/>
            <a:ext cx="863600" cy="603251"/>
          </a:xfrm>
          <a:prstGeom prst="roundRect">
            <a:avLst/>
          </a:prstGeom>
          <a:noFill/>
          <a:ln>
            <a:solidFill>
              <a:srgbClr val="FA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83933" y="2296586"/>
            <a:ext cx="1319592" cy="5439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935" b="1" dirty="0">
                <a:latin typeface="黑体" panose="02010609060101010101" pitchFamily="49" charset="-122"/>
                <a:ea typeface="黑体" panose="02010609060101010101" pitchFamily="49" charset="-122"/>
              </a:rPr>
              <a:t>可省略</a:t>
            </a:r>
            <a:endParaRPr lang="zh-CN" altLang="en-US" sz="2935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1746252" y="3613151"/>
            <a:ext cx="865717" cy="0"/>
          </a:xfrm>
          <a:custGeom>
            <a:avLst/>
            <a:gdLst>
              <a:gd name="connsiteX0" fmla="*/ 0 w 648269"/>
              <a:gd name="connsiteY0" fmla="*/ 0 h 0"/>
              <a:gd name="connsiteX1" fmla="*/ 648269 w 6482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269">
                <a:moveTo>
                  <a:pt x="0" y="0"/>
                </a:moveTo>
                <a:lnTo>
                  <a:pt x="648269" y="0"/>
                </a:lnTo>
              </a:path>
            </a:pathLst>
          </a:custGeom>
          <a:noFill/>
          <a:ln>
            <a:solidFill>
              <a:srgbClr val="FA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5180" y="2402419"/>
            <a:ext cx="1008609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主语</a:t>
            </a:r>
          </a:p>
        </p:txBody>
      </p:sp>
      <p:sp>
        <p:nvSpPr>
          <p:cNvPr id="17" name="矩形 16"/>
          <p:cNvSpPr/>
          <p:nvPr/>
        </p:nvSpPr>
        <p:spPr>
          <a:xfrm>
            <a:off x="1711847" y="2578102"/>
            <a:ext cx="1008609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谓语</a:t>
            </a:r>
          </a:p>
        </p:txBody>
      </p:sp>
      <p:sp>
        <p:nvSpPr>
          <p:cNvPr id="15" name="左中括号 14"/>
          <p:cNvSpPr/>
          <p:nvPr/>
        </p:nvSpPr>
        <p:spPr>
          <a:xfrm>
            <a:off x="2781301" y="2813053"/>
            <a:ext cx="146051" cy="867833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左中括号 18"/>
          <p:cNvSpPr/>
          <p:nvPr/>
        </p:nvSpPr>
        <p:spPr>
          <a:xfrm flipH="1">
            <a:off x="4078818" y="3630086"/>
            <a:ext cx="184151" cy="702733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84134" y="3659719"/>
            <a:ext cx="183255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宾语从句</a:t>
            </a:r>
            <a:endParaRPr lang="zh-CN" altLang="en-US" sz="3200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任意多边形: 形状 20"/>
          <p:cNvSpPr/>
          <p:nvPr/>
        </p:nvSpPr>
        <p:spPr>
          <a:xfrm>
            <a:off x="3939118" y="3532717"/>
            <a:ext cx="1581151" cy="61384"/>
          </a:xfrm>
          <a:custGeom>
            <a:avLst/>
            <a:gdLst>
              <a:gd name="connsiteX0" fmla="*/ 0 w 648269"/>
              <a:gd name="connsiteY0" fmla="*/ 0 h 0"/>
              <a:gd name="connsiteX1" fmla="*/ 648269 w 6482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269">
                <a:moveTo>
                  <a:pt x="0" y="0"/>
                </a:moveTo>
                <a:lnTo>
                  <a:pt x="648269" y="0"/>
                </a:lnTo>
              </a:path>
            </a:pathLst>
          </a:custGeom>
          <a:noFill/>
          <a:ln>
            <a:solidFill>
              <a:srgbClr val="FA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任意多边形: 形状 21"/>
          <p:cNvSpPr/>
          <p:nvPr/>
        </p:nvSpPr>
        <p:spPr>
          <a:xfrm>
            <a:off x="5664201" y="3543300"/>
            <a:ext cx="719667" cy="61384"/>
          </a:xfrm>
          <a:custGeom>
            <a:avLst/>
            <a:gdLst>
              <a:gd name="connsiteX0" fmla="*/ 0 w 648269"/>
              <a:gd name="connsiteY0" fmla="*/ 0 h 0"/>
              <a:gd name="connsiteX1" fmla="*/ 648269 w 6482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269">
                <a:moveTo>
                  <a:pt x="0" y="0"/>
                </a:moveTo>
                <a:lnTo>
                  <a:pt x="648269" y="0"/>
                </a:lnTo>
              </a:path>
            </a:pathLst>
          </a:custGeom>
          <a:noFill/>
          <a:ln>
            <a:solidFill>
              <a:srgbClr val="FA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 flipH="1">
            <a:off x="4271433" y="2533653"/>
            <a:ext cx="1049867" cy="5439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93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主语</a:t>
            </a:r>
          </a:p>
        </p:txBody>
      </p:sp>
      <p:sp>
        <p:nvSpPr>
          <p:cNvPr id="24" name="矩形 23"/>
          <p:cNvSpPr/>
          <p:nvPr/>
        </p:nvSpPr>
        <p:spPr>
          <a:xfrm flipH="1">
            <a:off x="5363634" y="2385486"/>
            <a:ext cx="1242484" cy="5439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9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谓语</a:t>
            </a:r>
          </a:p>
        </p:txBody>
      </p:sp>
      <p:sp>
        <p:nvSpPr>
          <p:cNvPr id="25" name="任意多边形: 形状 24"/>
          <p:cNvSpPr/>
          <p:nvPr/>
        </p:nvSpPr>
        <p:spPr>
          <a:xfrm flipV="1">
            <a:off x="1253067" y="3556000"/>
            <a:ext cx="368300" cy="61384"/>
          </a:xfrm>
          <a:custGeom>
            <a:avLst/>
            <a:gdLst>
              <a:gd name="connsiteX0" fmla="*/ 0 w 648269"/>
              <a:gd name="connsiteY0" fmla="*/ 0 h 0"/>
              <a:gd name="connsiteX1" fmla="*/ 648269 w 6482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269">
                <a:moveTo>
                  <a:pt x="0" y="0"/>
                </a:moveTo>
                <a:lnTo>
                  <a:pt x="648269" y="0"/>
                </a:lnTo>
              </a:path>
            </a:pathLst>
          </a:custGeom>
          <a:noFill/>
          <a:ln>
            <a:solidFill>
              <a:srgbClr val="FA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4278" grpId="0"/>
      <p:bldP spid="3" grpId="0" bldLvl="0" animBg="1"/>
      <p:bldP spid="8" grpId="0"/>
      <p:bldP spid="12" grpId="0"/>
      <p:bldP spid="17" grpId="0"/>
      <p:bldP spid="15" grpId="0" bldLvl="0" animBg="1"/>
      <p:bldP spid="19" grpId="0" bldLvl="0" animBg="1"/>
      <p:bldP spid="20" grpId="0"/>
      <p:bldP spid="23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2969" y="2563286"/>
            <a:ext cx="8930217" cy="14787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patient with sb.         </a:t>
            </a:r>
            <a:r>
              <a:rPr lang="zh-CN" altLang="en-US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对某人有耐心</a:t>
            </a:r>
            <a:endParaRPr lang="en-US" altLang="zh-CN" sz="346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patient to do sth.       </a:t>
            </a:r>
            <a:r>
              <a:rPr lang="zh-CN" altLang="en-US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有耐心地做某事</a:t>
            </a:r>
          </a:p>
        </p:txBody>
      </p:sp>
      <p:sp>
        <p:nvSpPr>
          <p:cNvPr id="3" name="矩形 2"/>
          <p:cNvSpPr/>
          <p:nvPr/>
        </p:nvSpPr>
        <p:spPr>
          <a:xfrm>
            <a:off x="1678518" y="4197353"/>
            <a:ext cx="9211733" cy="14787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你要对你的母亲有耐心。</a:t>
            </a:r>
            <a:endParaRPr lang="en-US" altLang="zh-CN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You should be patient with your mother.</a:t>
            </a:r>
            <a:endParaRPr lang="zh-CN" altLang="en-US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0300" y="1316567"/>
            <a:ext cx="9984317" cy="89755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21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 I know that Ms. Lee was always patient with you </a:t>
            </a:r>
          </a:p>
          <a:p>
            <a:pPr>
              <a:lnSpc>
                <a:spcPts val="21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in math class. </a:t>
            </a:r>
            <a:endParaRPr lang="zh-CN" altLang="en-US" sz="3465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6" name="Group 2"/>
          <p:cNvGrpSpPr/>
          <p:nvPr/>
        </p:nvGrpSpPr>
        <p:grpSpPr>
          <a:xfrm>
            <a:off x="234951" y="323851"/>
            <a:ext cx="1056216" cy="863600"/>
            <a:chOff x="385" y="210"/>
            <a:chExt cx="499" cy="408"/>
          </a:xfrm>
        </p:grpSpPr>
        <p:sp>
          <p:nvSpPr>
            <p:cNvPr id="11317" name="Oval 3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1318" name="Text Box 4"/>
            <p:cNvSpPr txBox="1"/>
            <p:nvPr/>
          </p:nvSpPr>
          <p:spPr>
            <a:xfrm>
              <a:off x="385" y="210"/>
              <a:ext cx="499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265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1a</a:t>
              </a:r>
            </a:p>
          </p:txBody>
        </p:sp>
      </p:grpSp>
      <p:sp>
        <p:nvSpPr>
          <p:cNvPr id="11319" name="Text Box 5"/>
          <p:cNvSpPr txBox="1"/>
          <p:nvPr/>
        </p:nvSpPr>
        <p:spPr>
          <a:xfrm>
            <a:off x="1195918" y="215902"/>
            <a:ext cx="9605433" cy="126188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Check(</a:t>
            </a:r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✔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 the things you remember doing at junior high school. Add more to the list. </a:t>
            </a:r>
            <a:endParaRPr lang="en-US" altLang="zh-CN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35628" y="1379528"/>
            <a:ext cx="6870021" cy="515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组合 6"/>
          <p:cNvGrpSpPr/>
          <p:nvPr/>
        </p:nvGrpSpPr>
        <p:grpSpPr>
          <a:xfrm>
            <a:off x="497417" y="3788833"/>
            <a:ext cx="4241800" cy="2410884"/>
            <a:chOff x="37502" y="2787774"/>
            <a:chExt cx="3663717" cy="1807435"/>
          </a:xfrm>
        </p:grpSpPr>
        <p:sp>
          <p:nvSpPr>
            <p:cNvPr id="8" name="圆角矩形标注 7"/>
            <p:cNvSpPr/>
            <p:nvPr/>
          </p:nvSpPr>
          <p:spPr>
            <a:xfrm>
              <a:off x="39330" y="2787774"/>
              <a:ext cx="3590589" cy="1807435"/>
            </a:xfrm>
            <a:prstGeom prst="wedgeRoundRectCallout">
              <a:avLst>
                <a:gd name="adj1" fmla="val 62915"/>
                <a:gd name="adj2" fmla="val -27563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23" name="矩形 3"/>
            <p:cNvSpPr/>
            <p:nvPr/>
          </p:nvSpPr>
          <p:spPr>
            <a:xfrm>
              <a:off x="37502" y="2859488"/>
              <a:ext cx="3663717" cy="16682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en-US" altLang="zh-CN" sz="346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Well, junior high school days are over. Do you have any special memories?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152218" y="4948768"/>
            <a:ext cx="4847167" cy="1485900"/>
            <a:chOff x="181518" y="2804413"/>
            <a:chExt cx="3635715" cy="1114392"/>
          </a:xfrm>
        </p:grpSpPr>
        <p:sp>
          <p:nvSpPr>
            <p:cNvPr id="11" name="圆角矩形标注 10"/>
            <p:cNvSpPr/>
            <p:nvPr/>
          </p:nvSpPr>
          <p:spPr>
            <a:xfrm>
              <a:off x="225972" y="2804413"/>
              <a:ext cx="3591261" cy="1114392"/>
            </a:xfrm>
            <a:prstGeom prst="wedgeRoundRectCallout">
              <a:avLst>
                <a:gd name="adj1" fmla="val -35967"/>
                <a:gd name="adj2" fmla="val -82729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26" name="矩形 14"/>
            <p:cNvSpPr/>
            <p:nvPr/>
          </p:nvSpPr>
          <p:spPr>
            <a:xfrm>
              <a:off x="181518" y="2932042"/>
              <a:ext cx="3563888" cy="86905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en-US" altLang="zh-CN" sz="346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I remember meeting all of you in Grade 7.</a:t>
              </a:r>
            </a:p>
          </p:txBody>
        </p:sp>
      </p:grpSp>
      <p:sp>
        <p:nvSpPr>
          <p:cNvPr id="2" name="对话气泡: 圆角矩形 1"/>
          <p:cNvSpPr/>
          <p:nvPr/>
        </p:nvSpPr>
        <p:spPr>
          <a:xfrm>
            <a:off x="7211484" y="1678517"/>
            <a:ext cx="4836584" cy="1930400"/>
          </a:xfrm>
          <a:prstGeom prst="wedgeRoundRectCallout">
            <a:avLst>
              <a:gd name="adj1" fmla="val -36004"/>
              <a:gd name="adj2" fmla="val 624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Box 12"/>
          <p:cNvSpPr txBox="1"/>
          <p:nvPr/>
        </p:nvSpPr>
        <p:spPr>
          <a:xfrm>
            <a:off x="7063318" y="1678517"/>
            <a:ext cx="4889500" cy="1513416"/>
          </a:xfrm>
          <a:prstGeom prst="rect">
            <a:avLst/>
          </a:prstGeom>
          <a:noFill/>
          <a:ln w="9525">
            <a:noFill/>
          </a:ln>
        </p:spPr>
        <p:txBody>
          <a:bodyPr bIns="384000" anchor="t"/>
          <a:lstStyle/>
          <a:p>
            <a:pPr algn="ctr"/>
            <a:r>
              <a:rPr lang="en-US" altLang="zh-CN" sz="3465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remember doing sth.</a:t>
            </a:r>
          </a:p>
          <a:p>
            <a:pPr algn="ctr"/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465" b="1" dirty="0">
                <a:latin typeface="黑体" panose="02010609060101010101" pitchFamily="49" charset="-122"/>
                <a:ea typeface="黑体" panose="02010609060101010101" pitchFamily="49" charset="-122"/>
              </a:rPr>
              <a:t>记得做过</a:t>
            </a:r>
            <a:r>
              <a:rPr lang="en-US" altLang="zh-CN" sz="3465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3465" b="1" dirty="0">
                <a:latin typeface="黑体" panose="02010609060101010101" pitchFamily="49" charset="-122"/>
                <a:ea typeface="黑体" panose="02010609060101010101" pitchFamily="49" charset="-122"/>
              </a:rPr>
              <a:t>事</a:t>
            </a:r>
            <a:r>
              <a:rPr lang="en-US" altLang="zh-CN" sz="3465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465" b="1" dirty="0">
                <a:latin typeface="黑体" panose="02010609060101010101" pitchFamily="49" charset="-122"/>
                <a:ea typeface="黑体" panose="02010609060101010101" pitchFamily="49" charset="-122"/>
              </a:rPr>
              <a:t>已做过</a:t>
            </a:r>
            <a:r>
              <a:rPr lang="en-US" altLang="zh-CN" sz="3465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878417"/>
            <a:ext cx="10541000" cy="131882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3. She helped you to work out the answers yourself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no matter how difficult they were.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69385" y="2385485"/>
            <a:ext cx="11137900" cy="20118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no matter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意为“无论；不管”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与疑问词连用构成“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no matter+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疑问词”结构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引导让步状语从句，可以和“疑问词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+-ever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”结构互换。</a:t>
            </a:r>
          </a:p>
        </p:txBody>
      </p:sp>
      <p:sp>
        <p:nvSpPr>
          <p:cNvPr id="4" name="矩形 3"/>
          <p:cNvSpPr/>
          <p:nvPr/>
        </p:nvSpPr>
        <p:spPr>
          <a:xfrm>
            <a:off x="450852" y="4540253"/>
            <a:ext cx="11021483" cy="14787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例：不管你去哪儿，我都不会忘记你。</a:t>
            </a:r>
            <a:endParaRPr lang="en-US" altLang="zh-CN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I’ll never forget you no matter where (=wherever) you go.</a:t>
            </a:r>
            <a:endParaRPr lang="zh-CN" altLang="en-US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8400" y="1123952"/>
            <a:ext cx="9601200" cy="121212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4. Shall we get each of them a card and gift to say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thank you?</a:t>
            </a:r>
          </a:p>
        </p:txBody>
      </p:sp>
      <p:sp>
        <p:nvSpPr>
          <p:cNvPr id="3" name="矩形 2"/>
          <p:cNvSpPr/>
          <p:nvPr/>
        </p:nvSpPr>
        <p:spPr>
          <a:xfrm>
            <a:off x="1610785" y="2603501"/>
            <a:ext cx="9558867" cy="137204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Each of </a:t>
            </a:r>
            <a:r>
              <a:rPr lang="zh-CN" altLang="en-US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为固定短语，意为“</a:t>
            </a: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  <a:r>
              <a:rPr lang="zh-CN" altLang="en-US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中的每一个” 作主语时谓语动词用单数</a:t>
            </a:r>
          </a:p>
        </p:txBody>
      </p:sp>
      <p:sp>
        <p:nvSpPr>
          <p:cNvPr id="4" name="矩形 3"/>
          <p:cNvSpPr/>
          <p:nvPr/>
        </p:nvSpPr>
        <p:spPr>
          <a:xfrm>
            <a:off x="1610784" y="4138084"/>
            <a:ext cx="7651749" cy="16920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我的每一位朋友都是来自中国。</a:t>
            </a:r>
            <a:endParaRPr lang="en-US" altLang="zh-CN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Each of my friends is from China.</a:t>
            </a:r>
            <a:endParaRPr lang="zh-CN" altLang="en-US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40834" y="1123951"/>
          <a:ext cx="10752456" cy="466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295">
                <a:tc rowSpan="2">
                  <a:txBody>
                    <a:bodyPr/>
                    <a:lstStyle/>
                    <a:p>
                      <a:endParaRPr lang="zh-CN" altLang="en-US" sz="2400" dirty="0">
                        <a:solidFill>
                          <a:srgbClr val="F79646"/>
                        </a:solidFill>
                      </a:endParaRPr>
                    </a:p>
                  </a:txBody>
                  <a:tcPr marL="121913" marR="121913" marT="60982" marB="60982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3" marR="121913" marT="60982" marB="60982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3" marR="121913" marT="60982" marB="60982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3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rgbClr val="F79646"/>
                        </a:solidFill>
                      </a:endParaRPr>
                    </a:p>
                  </a:txBody>
                  <a:tcPr marL="121913" marR="121913" marT="60982" marB="60982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3" marR="121913" marT="60982" marB="60982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8185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rgbClr val="F79646"/>
                        </a:solidFill>
                      </a:endParaRPr>
                    </a:p>
                  </a:txBody>
                  <a:tcPr marL="121913" marR="121913" marT="60982" marB="60982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3" marR="121913" marT="60982" marB="60982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3" marR="121913" marT="60982" marB="60982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69" name="矩形 4"/>
          <p:cNvSpPr/>
          <p:nvPr/>
        </p:nvSpPr>
        <p:spPr>
          <a:xfrm>
            <a:off x="1519396" y="1989667"/>
            <a:ext cx="1247457" cy="7486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4265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each</a:t>
            </a:r>
            <a:endParaRPr lang="zh-CN" altLang="en-US" sz="4265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70" name="矩形 5"/>
          <p:cNvSpPr/>
          <p:nvPr/>
        </p:nvSpPr>
        <p:spPr>
          <a:xfrm>
            <a:off x="1412540" y="4197351"/>
            <a:ext cx="1459053" cy="7486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4265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every</a:t>
            </a:r>
            <a:endParaRPr lang="en-US" altLang="zh-CN" sz="4265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58317" y="1411818"/>
            <a:ext cx="1627369" cy="66710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3735" b="1" dirty="0">
                <a:latin typeface="Arial" panose="020B0604020202020204" pitchFamily="34" charset="0"/>
                <a:ea typeface="黑体" panose="02010609060101010101" pitchFamily="49" charset="-122"/>
              </a:rPr>
              <a:t>形容词</a:t>
            </a:r>
          </a:p>
        </p:txBody>
      </p:sp>
      <p:sp>
        <p:nvSpPr>
          <p:cNvPr id="8" name="矩形 7"/>
          <p:cNvSpPr/>
          <p:nvPr/>
        </p:nvSpPr>
        <p:spPr>
          <a:xfrm>
            <a:off x="3968076" y="2768601"/>
            <a:ext cx="1146468" cy="66710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3735" b="1" dirty="0">
                <a:latin typeface="Arial" panose="020B0604020202020204" pitchFamily="34" charset="0"/>
                <a:ea typeface="黑体" panose="02010609060101010101" pitchFamily="49" charset="-122"/>
              </a:rPr>
              <a:t>代词</a:t>
            </a:r>
          </a:p>
        </p:txBody>
      </p:sp>
      <p:sp>
        <p:nvSpPr>
          <p:cNvPr id="9" name="矩形 8"/>
          <p:cNvSpPr/>
          <p:nvPr/>
        </p:nvSpPr>
        <p:spPr>
          <a:xfrm>
            <a:off x="3758317" y="4485218"/>
            <a:ext cx="1627369" cy="66710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3735" b="1" dirty="0">
                <a:latin typeface="Arial" panose="020B0604020202020204" pitchFamily="34" charset="0"/>
                <a:ea typeface="黑体" panose="02010609060101010101" pitchFamily="49" charset="-122"/>
              </a:rPr>
              <a:t>形容词</a:t>
            </a:r>
          </a:p>
        </p:txBody>
      </p:sp>
      <p:sp>
        <p:nvSpPr>
          <p:cNvPr id="10" name="矩形 9"/>
          <p:cNvSpPr/>
          <p:nvPr/>
        </p:nvSpPr>
        <p:spPr>
          <a:xfrm>
            <a:off x="5355167" y="1221319"/>
            <a:ext cx="6096000" cy="124187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3735" b="1" dirty="0">
                <a:latin typeface="Arial" panose="020B0604020202020204" pitchFamily="34" charset="0"/>
                <a:ea typeface="黑体" panose="02010609060101010101" pitchFamily="49" charset="-122"/>
              </a:rPr>
              <a:t>指两者或两者以上中的“每一个”，侧重个体。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355167" y="2548469"/>
            <a:ext cx="6261100" cy="1241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3735" b="1" dirty="0">
                <a:latin typeface="Arial" panose="020B0604020202020204" pitchFamily="34" charset="0"/>
                <a:ea typeface="黑体" panose="02010609060101010101" pitchFamily="49" charset="-122"/>
              </a:rPr>
              <a:t>可作主语或宾语，其后可跟介词</a:t>
            </a:r>
            <a:r>
              <a:rPr lang="en-US" altLang="zh-CN" sz="3735" b="1" dirty="0">
                <a:latin typeface="Arial" panose="020B0604020202020204" pitchFamily="34" charset="0"/>
                <a:ea typeface="黑体" panose="02010609060101010101" pitchFamily="49" charset="-122"/>
              </a:rPr>
              <a:t>of</a:t>
            </a:r>
            <a:r>
              <a:rPr lang="zh-CN" altLang="en-US" sz="3735" b="1" dirty="0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420784" y="3917953"/>
            <a:ext cx="6096000" cy="18167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3735" b="1" dirty="0">
                <a:latin typeface="Arial" panose="020B0604020202020204" pitchFamily="34" charset="0"/>
                <a:ea typeface="黑体" panose="02010609060101010101" pitchFamily="49" charset="-122"/>
              </a:rPr>
              <a:t>指三者或三者以上中的“每一个”，侧重总体，不能单独使用。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76" name="矩形 3"/>
          <p:cNvSpPr/>
          <p:nvPr/>
        </p:nvSpPr>
        <p:spPr>
          <a:xfrm>
            <a:off x="1295401" y="112184"/>
            <a:ext cx="2148089" cy="7486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Exercise</a:t>
            </a:r>
          </a:p>
        </p:txBody>
      </p:sp>
      <p:pic>
        <p:nvPicPr>
          <p:cNvPr id="52377" name="Picture 3" descr="一级栏目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3853" y="-33867"/>
            <a:ext cx="1113367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378" name="Text Box 4"/>
          <p:cNvSpPr txBox="1"/>
          <p:nvPr/>
        </p:nvSpPr>
        <p:spPr>
          <a:xfrm>
            <a:off x="969434" y="770467"/>
            <a:ext cx="10367433" cy="53714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The problem is a little difficult. Can you ____.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A. work out                    B. work it out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C. work on                     D. work on it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___ difficult they are, we can work hard to solve it.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A. No matter what         B. Whatever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C. Whenever                  D. No matter how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The price of the book has risen. It ____.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A. doubles                       B. doubled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C. increase two               D. is doubled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9309101" y="770469"/>
            <a:ext cx="1344084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1579034" y="2497669"/>
            <a:ext cx="582084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8136467" y="4279902"/>
            <a:ext cx="772584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  <p:bldP spid="11" grpId="0" bldLvl="0"/>
      <p:bldP spid="12" grpId="0" bldLvl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00" name="Text Box 3"/>
          <p:cNvSpPr txBox="1"/>
          <p:nvPr/>
        </p:nvSpPr>
        <p:spPr>
          <a:xfrm>
            <a:off x="505885" y="986367"/>
            <a:ext cx="11315700" cy="457125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根据汉语意思完成句子。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我们已经收到了指示我们将每月见两次。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We have received ___________ _____ we are to meet 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twice a month.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她总是很耐心地为我们做一切事。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She ___ always ________ _____ _____ everything for us. 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4453468" y="2599268"/>
            <a:ext cx="4116917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instructions  that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068234" y="4770968"/>
            <a:ext cx="4080933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patient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900768" y="4821768"/>
            <a:ext cx="601133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is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479552" y="474134"/>
            <a:ext cx="9313333" cy="5954184"/>
            <a:chOff x="1043608" y="195486"/>
            <a:chExt cx="6984380" cy="4465414"/>
          </a:xfrm>
        </p:grpSpPr>
        <p:sp>
          <p:nvSpPr>
            <p:cNvPr id="2" name="折角形 1"/>
            <p:cNvSpPr/>
            <p:nvPr/>
          </p:nvSpPr>
          <p:spPr>
            <a:xfrm>
              <a:off x="1043608" y="195486"/>
              <a:ext cx="6984380" cy="4465414"/>
            </a:xfrm>
            <a:prstGeom prst="foldedCorner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46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44" name="Text Box 4"/>
            <p:cNvSpPr txBox="1"/>
            <p:nvPr/>
          </p:nvSpPr>
          <p:spPr>
            <a:xfrm>
              <a:off x="1330919" y="195486"/>
              <a:ext cx="6265307" cy="39881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40000"/>
                </a:lnSpc>
                <a:buFont typeface="Arial" panose="020B0604020202020204" pitchFamily="34" charset="0"/>
              </a:pPr>
              <a:r>
                <a:rPr lang="zh-CN" altLang="en-US" sz="34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At junior high school, I remember:</a:t>
              </a:r>
            </a:p>
            <a:p>
              <a:pPr>
                <a:lnSpc>
                  <a:spcPct val="140000"/>
                </a:lnSpc>
                <a:buFont typeface="Arial" panose="020B0604020202020204" pitchFamily="34" charset="0"/>
              </a:pPr>
              <a:r>
                <a:rPr lang="en-US" altLang="zh-CN" sz="34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_____ </a:t>
              </a:r>
              <a:r>
                <a:rPr lang="zh-CN" altLang="en-US" sz="34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winning a prize</a:t>
              </a:r>
            </a:p>
            <a:p>
              <a:pPr>
                <a:lnSpc>
                  <a:spcPct val="140000"/>
                </a:lnSpc>
                <a:buFont typeface="Arial" panose="020B0604020202020204" pitchFamily="34" charset="0"/>
              </a:pPr>
              <a:r>
                <a:rPr lang="en-US" altLang="zh-CN" sz="34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_____ </a:t>
              </a:r>
              <a:r>
                <a:rPr lang="zh-CN" altLang="en-US" sz="34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being a volunteer</a:t>
              </a:r>
            </a:p>
            <a:p>
              <a:pPr>
                <a:lnSpc>
                  <a:spcPct val="140000"/>
                </a:lnSpc>
                <a:buFont typeface="Arial" panose="020B0604020202020204" pitchFamily="34" charset="0"/>
              </a:pPr>
              <a:r>
                <a:rPr lang="en-US" altLang="zh-CN" sz="34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_____ </a:t>
              </a:r>
              <a:r>
                <a:rPr lang="zh-CN" altLang="en-US" sz="34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doing a school survey</a:t>
              </a:r>
            </a:p>
            <a:p>
              <a:pPr>
                <a:lnSpc>
                  <a:spcPct val="140000"/>
                </a:lnSpc>
                <a:buFont typeface="Arial" panose="020B0604020202020204" pitchFamily="34" charset="0"/>
              </a:pPr>
              <a:r>
                <a:rPr lang="en-US" altLang="zh-CN" sz="34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_____ </a:t>
              </a:r>
              <a:r>
                <a:rPr lang="zh-CN" altLang="en-US" sz="34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 friend helping me with a problem</a:t>
              </a:r>
            </a:p>
            <a:p>
              <a:pPr>
                <a:lnSpc>
                  <a:spcPct val="140000"/>
                </a:lnSpc>
                <a:buFont typeface="Arial" panose="020B0604020202020204" pitchFamily="34" charset="0"/>
              </a:pPr>
              <a:r>
                <a:rPr lang="en-US" altLang="zh-CN" sz="34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___________________________________</a:t>
              </a:r>
            </a:p>
            <a:p>
              <a:pPr>
                <a:lnSpc>
                  <a:spcPct val="140000"/>
                </a:lnSpc>
                <a:buFont typeface="Arial" panose="020B0604020202020204" pitchFamily="34" charset="0"/>
              </a:pPr>
              <a:r>
                <a:rPr lang="en-US" altLang="zh-CN" sz="3465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___________________________________</a:t>
              </a:r>
              <a:endParaRPr lang="en-US" altLang="zh-CN" sz="3465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403938" y="4549781"/>
              <a:ext cx="583195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2182285" y="5687484"/>
            <a:ext cx="4256293" cy="62555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4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first day of school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82284" y="4218518"/>
            <a:ext cx="7296149" cy="62555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34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Receiving a gift from my penfriend </a:t>
            </a:r>
            <a:endParaRPr lang="zh-CN" altLang="en-US" sz="346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82284" y="4984752"/>
            <a:ext cx="7296149" cy="62555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 deskmate losing her schoolbag</a:t>
            </a:r>
            <a:endParaRPr lang="zh-CN" altLang="en-US" sz="346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64" name="Group 2"/>
          <p:cNvGrpSpPr/>
          <p:nvPr/>
        </p:nvGrpSpPr>
        <p:grpSpPr>
          <a:xfrm>
            <a:off x="457202" y="452967"/>
            <a:ext cx="971551" cy="794908"/>
            <a:chOff x="377" y="210"/>
            <a:chExt cx="499" cy="413"/>
          </a:xfrm>
        </p:grpSpPr>
        <p:sp>
          <p:nvSpPr>
            <p:cNvPr id="13465" name="Oval 3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3466" name="Text Box 4"/>
            <p:cNvSpPr txBox="1"/>
            <p:nvPr/>
          </p:nvSpPr>
          <p:spPr>
            <a:xfrm>
              <a:off x="377" y="234"/>
              <a:ext cx="499" cy="3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265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1b</a:t>
              </a:r>
            </a:p>
          </p:txBody>
        </p:sp>
      </p:grpSp>
      <p:sp>
        <p:nvSpPr>
          <p:cNvPr id="13467" name="Rectangle 2"/>
          <p:cNvSpPr txBox="1"/>
          <p:nvPr/>
        </p:nvSpPr>
        <p:spPr>
          <a:xfrm>
            <a:off x="1295400" y="543984"/>
            <a:ext cx="10464800" cy="698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Listen and match the memory with the person. </a:t>
            </a:r>
          </a:p>
        </p:txBody>
      </p:sp>
      <p:sp>
        <p:nvSpPr>
          <p:cNvPr id="13468" name="TextBox 3"/>
          <p:cNvSpPr txBox="1"/>
          <p:nvPr/>
        </p:nvSpPr>
        <p:spPr>
          <a:xfrm>
            <a:off x="556685" y="1123953"/>
            <a:ext cx="11427883" cy="489133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 </a:t>
            </a: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Mary  </a:t>
            </a: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did homework carefully to meet the  </a:t>
            </a:r>
            <a:endParaRPr lang="en-US" altLang="zh-CN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</a:t>
            </a: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standards of a strict teacher             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 </a:t>
            </a: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Frank   </a:t>
            </a: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b. remembers losing a schoolbag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 </a:t>
            </a: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Sarah   </a:t>
            </a: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 remembers meeting this group of friends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 </a:t>
            </a: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Peter   </a:t>
            </a: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d. has enjoyed every year of junior high </a:t>
            </a:r>
            <a:endParaRPr lang="en-US" altLang="zh-CN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</a:t>
            </a:r>
            <a:r>
              <a:rPr lang="zh-CN" altLang="en-US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school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9351434" y="1981200"/>
            <a:ext cx="2400300" cy="64558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达到标准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48267" y="1195917"/>
            <a:ext cx="670984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2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zh-CN" altLang="en-US" sz="426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6885" y="2770717"/>
            <a:ext cx="673100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2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zh-CN" altLang="en-US" sz="426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4400" y="3611033"/>
            <a:ext cx="670984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2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zh-CN" altLang="en-US" sz="426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6885" y="4387851"/>
            <a:ext cx="673100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2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zh-CN" altLang="en-US" sz="426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609853" y="1369484"/>
            <a:ext cx="9046633" cy="5272616"/>
            <a:chOff x="1963791" y="1203598"/>
            <a:chExt cx="6784922" cy="3953613"/>
          </a:xfrm>
        </p:grpSpPr>
        <p:sp>
          <p:nvSpPr>
            <p:cNvPr id="2" name="矩形 1"/>
            <p:cNvSpPr/>
            <p:nvPr/>
          </p:nvSpPr>
          <p:spPr>
            <a:xfrm>
              <a:off x="2627361" y="1203598"/>
              <a:ext cx="6121352" cy="3339383"/>
            </a:xfrm>
            <a:prstGeom prst="rect">
              <a:avLst/>
            </a:prstGeom>
            <a:noFill/>
            <a:ln>
              <a:solidFill>
                <a:srgbClr val="FF33C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77" name="TextBox 15"/>
            <p:cNvSpPr txBox="1"/>
            <p:nvPr/>
          </p:nvSpPr>
          <p:spPr>
            <a:xfrm>
              <a:off x="2843808" y="4578647"/>
              <a:ext cx="5544616" cy="438487"/>
            </a:xfrm>
            <a:prstGeom prst="rect">
              <a:avLst/>
            </a:prstGeom>
            <a:noFill/>
            <a:ln w="22225" cap="flat" cmpd="sng">
              <a:solidFill>
                <a:srgbClr val="FF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3200" b="1" dirty="0">
                  <a:latin typeface="Times New Roman" panose="02020603050405020304" pitchFamily="18" charset="0"/>
                  <a:ea typeface="Arial Unicode MS" pitchFamily="34" charset="-122"/>
                </a:rPr>
                <a:t>Tip</a:t>
              </a:r>
              <a:r>
                <a:rPr lang="zh-CN" altLang="en-US" sz="3200" b="1" dirty="0">
                  <a:latin typeface="Times New Roman" panose="02020603050405020304" pitchFamily="18" charset="0"/>
                  <a:ea typeface="Arial Unicode MS" pitchFamily="34" charset="-122"/>
                </a:rPr>
                <a:t>： </a:t>
              </a:r>
              <a:r>
                <a:rPr lang="en-US" altLang="zh-CN" sz="3200" b="1" dirty="0">
                  <a:latin typeface="Times New Roman" panose="02020603050405020304" pitchFamily="18" charset="0"/>
                  <a:ea typeface="Arial Unicode MS" pitchFamily="34" charset="-122"/>
                </a:rPr>
                <a:t>Read this part fast before listening</a:t>
              </a:r>
              <a:r>
                <a:rPr lang="en-US" altLang="zh-CN" sz="3200" dirty="0">
                  <a:latin typeface="Times New Roman" panose="02020603050405020304" pitchFamily="18" charset="0"/>
                  <a:ea typeface="Arial Unicode MS" pitchFamily="34" charset="-122"/>
                </a:rPr>
                <a:t>.</a:t>
              </a:r>
              <a:endParaRPr lang="zh-CN" altLang="en-US" sz="3200" dirty="0">
                <a:latin typeface="Times New Roman" panose="02020603050405020304" pitchFamily="18" charset="0"/>
                <a:ea typeface="Arial Unicode MS" pitchFamily="34" charset="-122"/>
              </a:endParaRPr>
            </a:p>
          </p:txBody>
        </p:sp>
        <p:sp>
          <p:nvSpPr>
            <p:cNvPr id="20" name="箭头: 上弧形 19"/>
            <p:cNvSpPr/>
            <p:nvPr/>
          </p:nvSpPr>
          <p:spPr>
            <a:xfrm rot="15413175">
              <a:off x="1862291" y="4300067"/>
              <a:ext cx="958644" cy="755644"/>
            </a:xfrm>
            <a:prstGeom prst="curvedDownArrow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8" name="Rectangle 2"/>
          <p:cNvSpPr/>
          <p:nvPr/>
        </p:nvSpPr>
        <p:spPr>
          <a:xfrm>
            <a:off x="624417" y="687919"/>
            <a:ext cx="10107083" cy="1241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Answer the following questions according to the conversation.</a:t>
            </a:r>
            <a:endParaRPr lang="zh-CN" altLang="en-US" sz="373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6900" y="1790701"/>
            <a:ext cx="11525251" cy="440312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514350" marR="0" indent="-514350" defTabSz="914400" eaLnBrk="0" hangingPunct="0">
              <a:lnSpc>
                <a:spcPct val="150000"/>
              </a:lnSpc>
              <a:buClrTx/>
              <a:buSzTx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What did Mary lose in Grade 7?</a:t>
            </a:r>
            <a:r>
              <a:rPr kumimoji="0" lang="en-US" altLang="zh-CN" sz="3735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____________</a:t>
            </a:r>
          </a:p>
          <a:p>
            <a:pPr marL="514350" marR="0" indent="-514350" defTabSz="914400" eaLnBrk="0" hangingPunct="0">
              <a:lnSpc>
                <a:spcPct val="150000"/>
              </a:lnSpc>
              <a:buClrTx/>
              <a:buSzTx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Who helped her find it? </a:t>
            </a:r>
            <a:r>
              <a:rPr kumimoji="0" lang="en-US" altLang="zh-CN" sz="3735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___________ </a:t>
            </a:r>
          </a:p>
          <a:p>
            <a:pPr marL="514350" marR="0" indent="-514350" defTabSz="914400" eaLnBrk="0" hangingPunct="0">
              <a:lnSpc>
                <a:spcPct val="150000"/>
              </a:lnSpc>
              <a:buClrTx/>
              <a:buSzTx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What kind of person is Mr. Brown? _________</a:t>
            </a:r>
            <a:endParaRPr kumimoji="0" lang="en-US" altLang="zh-CN" sz="3735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514350" marR="0" indent="-514350" defTabSz="914400" eaLnBrk="0" hangingPunct="0">
              <a:lnSpc>
                <a:spcPct val="150000"/>
              </a:lnSpc>
              <a:buClrTx/>
              <a:buSzTx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 .What did Peter do to meet Mr. Brown’s standards?</a:t>
            </a:r>
          </a:p>
          <a:p>
            <a:pPr marL="450850" marR="0" indent="-450850" defTabSz="914400" eaLnBrk="0" hangingPunct="0">
              <a:lnSpc>
                <a:spcPct val="150000"/>
              </a:lnSpc>
              <a:buClrTx/>
              <a:buSzTx/>
              <a:defRPr/>
            </a:pPr>
            <a:r>
              <a:rPr kumimoji="0" lang="en-US" altLang="zh-CN" sz="3735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   ________________________________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7747000" y="1909234"/>
            <a:ext cx="3429000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  schoolbag.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6769101" y="2823634"/>
            <a:ext cx="1619251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Peter.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8784168" y="3689351"/>
            <a:ext cx="1490133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Strict.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238252" y="5200653"/>
            <a:ext cx="6874933" cy="83099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did his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homework carefully.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2" name="文本框 1"/>
          <p:cNvSpPr txBox="1"/>
          <p:nvPr/>
        </p:nvSpPr>
        <p:spPr>
          <a:xfrm>
            <a:off x="814917" y="357718"/>
            <a:ext cx="2207683" cy="66710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735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听力原文</a:t>
            </a:r>
          </a:p>
        </p:txBody>
      </p:sp>
      <p:sp>
        <p:nvSpPr>
          <p:cNvPr id="15413" name="文本框 3"/>
          <p:cNvSpPr txBox="1"/>
          <p:nvPr/>
        </p:nvSpPr>
        <p:spPr>
          <a:xfrm>
            <a:off x="719668" y="1221318"/>
            <a:ext cx="11169651" cy="475803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zh-CN" sz="3465" b="1" i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Mary</a:t>
            </a:r>
            <a:r>
              <a:rPr lang="en-US" altLang="zh-CN" sz="34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Hey, Frank! Peter, Sarah and I were just sharing 	  memories of junior high school.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3465" b="1" i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Frank: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Great! Do you have any special memories, Mary?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3465" b="1" i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Mary</a:t>
            </a:r>
            <a:r>
              <a:rPr lang="en-US" altLang="zh-CN" sz="34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Oh yeah, lots </a:t>
            </a:r>
            <a:r>
              <a:rPr lang="en-US" altLang="zh-CN" sz="3465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I remember losing my schoolbag 	  in Grade 7.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3465" b="1" i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Frank: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I remember that! We all helped you to look for it, 	   remember?</a:t>
            </a:r>
            <a:endParaRPr lang="zh-CN" altLang="en-US" sz="346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6" name="矩形 3"/>
          <p:cNvSpPr/>
          <p:nvPr/>
        </p:nvSpPr>
        <p:spPr>
          <a:xfrm>
            <a:off x="520701" y="726017"/>
            <a:ext cx="11364906" cy="475803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zh-CN" sz="3465" b="1" i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Mary</a:t>
            </a:r>
            <a:r>
              <a:rPr lang="en-US" altLang="zh-CN" sz="34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Yes, and Peter found it. Thanks for saving my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life that day ! 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3465" b="1" i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Peter</a:t>
            </a:r>
            <a:r>
              <a:rPr lang="en-US" altLang="zh-CN" sz="34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No problem.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3465" b="1" i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Mary</a:t>
            </a:r>
            <a:r>
              <a:rPr lang="en-US" altLang="zh-CN" sz="34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How about you, Peter? What do you remember?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3465" b="1" i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Peter</a:t>
            </a:r>
            <a:r>
              <a:rPr lang="en-US" altLang="zh-CN" sz="346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  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Hmm </a:t>
            </a:r>
            <a:r>
              <a:rPr lang="en-US" altLang="zh-CN" sz="3465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I used to be scared of Mr. Brown in Grade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8. He was so strict! I always did my homework 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carefully to meet his standards.</a:t>
            </a:r>
            <a:endParaRPr lang="en-US" altLang="zh-CN" sz="346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2185</Words>
  <Application>Microsoft Office PowerPoint</Application>
  <PresentationFormat>宽屏</PresentationFormat>
  <Paragraphs>344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6" baseType="lpstr">
      <vt:lpstr>Arial Unicode MS</vt:lpstr>
      <vt:lpstr>C-KT</vt:lpstr>
      <vt:lpstr>黑体</vt:lpstr>
      <vt:lpstr>楷体</vt:lpstr>
      <vt:lpstr>宋体</vt:lpstr>
      <vt:lpstr>微软雅黑</vt:lpstr>
      <vt:lpstr>Arial</vt:lpstr>
      <vt:lpstr>Arial Black</vt:lpstr>
      <vt:lpstr>Calibri</vt:lpstr>
      <vt:lpstr>Ebrima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2019-07-22T11:50:00Z</dcterms:created>
  <dcterms:modified xsi:type="dcterms:W3CDTF">2023-01-16T13:35:40Z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ED548E349304471A92CC11ABBD85CF80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