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495" r:id="rId2"/>
    <p:sldId id="469" r:id="rId3"/>
    <p:sldId id="470" r:id="rId4"/>
    <p:sldId id="471" r:id="rId5"/>
    <p:sldId id="472" r:id="rId6"/>
    <p:sldId id="473" r:id="rId7"/>
    <p:sldId id="474" r:id="rId8"/>
    <p:sldId id="475" r:id="rId9"/>
    <p:sldId id="476" r:id="rId10"/>
    <p:sldId id="477" r:id="rId11"/>
    <p:sldId id="478" r:id="rId12"/>
    <p:sldId id="479" r:id="rId13"/>
    <p:sldId id="480" r:id="rId14"/>
    <p:sldId id="481" r:id="rId15"/>
    <p:sldId id="482" r:id="rId16"/>
    <p:sldId id="483" r:id="rId17"/>
    <p:sldId id="484" r:id="rId18"/>
    <p:sldId id="485" r:id="rId19"/>
    <p:sldId id="486" r:id="rId20"/>
    <p:sldId id="487" r:id="rId21"/>
    <p:sldId id="488" r:id="rId22"/>
    <p:sldId id="489" r:id="rId23"/>
    <p:sldId id="490" r:id="rId24"/>
    <p:sldId id="491" r:id="rId25"/>
    <p:sldId id="492" r:id="rId26"/>
    <p:sldId id="493" r:id="rId27"/>
    <p:sldId id="494" r:id="rId28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 autoAdjust="0"/>
  </p:normalViewPr>
  <p:slideViewPr>
    <p:cSldViewPr snapToObjects="1">
      <p:cViewPr>
        <p:scale>
          <a:sx n="120" d="100"/>
          <a:sy n="120" d="100"/>
        </p:scale>
        <p:origin x="-1374" y="-6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216024" cy="21602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fld id="{F725AEDA-E179-4278-998D-D9EC8DB06D5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BC7EE75-FA6A-4CAB-8BBE-3F7C4BD43BD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fld id="{D2A48B96-639E-45A3-A0BA-2464DFDB1FAA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8196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6AAB4263-9476-4397-9A71-C9AB5A8CA69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4294967295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9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662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662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7FD9972-B743-46D4-AAF2-96A67ABE76AC}" type="slidenum">
              <a:rPr lang="zh-CN" altLang="en-US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867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867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1B39B65-BB31-4B12-8924-9EEE79F6699D}" type="slidenum">
              <a:rPr lang="zh-CN" altLang="en-US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072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072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3DB4F66-AFA9-4CDA-94A3-C296A7942A3B}" type="slidenum">
              <a:rPr lang="zh-CN" altLang="en-US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27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27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D0C45E2-0960-4E4A-8C52-F5DE18001A8E}" type="slidenum">
              <a:rPr lang="zh-CN" altLang="en-US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481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481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D00168D-6569-4D87-BE80-0867D8399665}" type="slidenum">
              <a:rPr lang="zh-CN" altLang="en-US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686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686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83BD3F7-3E20-425E-AA2C-A8A8F0AB40C2}" type="slidenum">
              <a:rPr lang="zh-CN" altLang="en-US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891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891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068669F-BF40-4D43-B0F9-46325535D1AF}" type="slidenum">
              <a:rPr lang="zh-CN" altLang="en-US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096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096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E9BF4C2-E8A1-4D3A-802E-B6F7F385DBE4}" type="slidenum">
              <a:rPr lang="zh-CN" altLang="en-US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301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301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510AC46-4D18-4230-A1D1-4B96A307A15C}" type="slidenum">
              <a:rPr lang="zh-CN" altLang="en-US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505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505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999FF60-236B-4229-8776-9E12E9F95AED}" type="slidenum">
              <a:rPr lang="zh-CN" altLang="en-US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024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024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F5D857A-AABB-4E9A-8124-A3F480364E0E}" type="slidenum">
              <a:rPr lang="zh-CN" altLang="en-US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710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710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451C4AE-48C7-4A78-967B-66C516100FFA}" type="slidenum">
              <a:rPr lang="zh-CN" altLang="en-US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915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915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05045D6-B8BF-4070-81F7-3831F42468E2}" type="slidenum">
              <a:rPr lang="zh-CN" altLang="en-US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5120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5120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DD5B1CD-236F-43BB-BE34-B6E8294027F9}" type="slidenum">
              <a:rPr lang="zh-CN" altLang="en-US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5325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5325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C3AD728-B163-43E1-AF4D-0486BFCB5667}" type="slidenum">
              <a:rPr lang="zh-CN" altLang="en-US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5529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5529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FC0678C-D341-4C76-BFA1-C8D66543723D}" type="slidenum">
              <a:rPr lang="zh-CN" altLang="en-US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5734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5734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1F09E0D-227B-4448-A6D2-94C697E45E9E}" type="slidenum">
              <a:rPr lang="zh-CN" altLang="en-US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5939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5939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4B5A3DA-9AC4-4534-9294-85846466F262}" type="slidenum">
              <a:rPr lang="zh-CN" altLang="en-US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6144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6144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8B55855-F6F5-4BBD-9334-F05FD6A0A5D7}" type="slidenum">
              <a:rPr lang="zh-CN" altLang="en-US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229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229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8F3042F-39B6-4EEC-BD14-8D2F2498A709}" type="slidenum">
              <a:rPr lang="zh-CN" altLang="en-US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433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433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B69BAD2-08F1-49C5-BA55-FF613CFED9F2}" type="slidenum">
              <a:rPr lang="zh-CN" altLang="en-US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638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638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5F6785C-A80E-4FC9-9724-A9AFE4E9E629}" type="slidenum">
              <a:rPr lang="zh-CN" altLang="en-US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843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843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D76110A-4164-46D7-9292-0E6BD658E177}" type="slidenum">
              <a:rPr lang="zh-CN" altLang="en-US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048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048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236EC67-F118-4898-A8CC-95CE30C4995D}" type="slidenum">
              <a:rPr lang="zh-CN" altLang="en-US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253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253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FBD1EB8-C81D-4AB4-BEED-CA2BDC5E7DC5}" type="slidenum">
              <a:rPr lang="zh-CN" altLang="en-US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457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457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C1127D7-575B-4220-8B49-6916175769B3}" type="slidenum">
              <a:rPr lang="zh-CN" altLang="en-US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9E967-A139-41B8-82A8-BB6165A1B78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动作按钮: 后退或前一项 11">
            <a:hlinkClick r:id="" action="ppaction://hlinkshowjump?jump=previousslide"/>
          </p:cNvPr>
          <p:cNvSpPr/>
          <p:nvPr userDrawn="1"/>
        </p:nvSpPr>
        <p:spPr>
          <a:xfrm>
            <a:off x="8242697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3" name="动作按钮: 前进或下一项 12">
            <a:hlinkClick r:id="" action="ppaction://hlinkshowjump?jump=nextslide"/>
          </p:cNvPr>
          <p:cNvSpPr/>
          <p:nvPr userDrawn="1"/>
        </p:nvSpPr>
        <p:spPr>
          <a:xfrm>
            <a:off x="8515351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4" name="动作按钮: 结束 13">
            <a:hlinkClick r:id="" action="ppaction://hlinkshowjump?jump=endshow"/>
          </p:cNvPr>
          <p:cNvSpPr/>
          <p:nvPr userDrawn="1"/>
        </p:nvSpPr>
        <p:spPr>
          <a:xfrm>
            <a:off x="878086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 userDrawn="1"/>
        </p:nvGrpSpPr>
        <p:grpSpPr bwMode="auto">
          <a:xfrm>
            <a:off x="573881" y="1369219"/>
            <a:ext cx="1333500" cy="1333500"/>
            <a:chOff x="990600" y="2044717"/>
            <a:chExt cx="2768566" cy="2768566"/>
          </a:xfrm>
        </p:grpSpPr>
        <p:sp>
          <p:nvSpPr>
            <p:cNvPr id="3" name="Diamond 5"/>
            <p:cNvSpPr>
              <a:spLocks noChangeArrowheads="1"/>
            </p:cNvSpPr>
            <p:nvPr/>
          </p:nvSpPr>
          <p:spPr bwMode="auto">
            <a:xfrm>
              <a:off x="990600" y="2044717"/>
              <a:ext cx="2768566" cy="2768566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  <p:grpSp>
          <p:nvGrpSpPr>
            <p:cNvPr id="4" name="Group 9"/>
            <p:cNvGrpSpPr/>
            <p:nvPr/>
          </p:nvGrpSpPr>
          <p:grpSpPr bwMode="auto">
            <a:xfrm>
              <a:off x="1429100" y="2771847"/>
              <a:ext cx="1800200" cy="992584"/>
              <a:chOff x="2345143" y="2365645"/>
              <a:chExt cx="1800200" cy="992584"/>
            </a:xfrm>
          </p:grpSpPr>
          <p:sp>
            <p:nvSpPr>
              <p:cNvPr id="5" name="TextBox 7"/>
              <p:cNvSpPr txBox="1"/>
              <p:nvPr/>
            </p:nvSpPr>
            <p:spPr>
              <a:xfrm>
                <a:off x="2344176" y="2365264"/>
                <a:ext cx="1802039" cy="677310"/>
              </a:xfrm>
              <a:prstGeom prst="rect">
                <a:avLst/>
              </a:prstGeom>
              <a:noFill/>
            </p:spPr>
            <p:txBody>
              <a:bodyPr lIns="0" tIns="0" rIns="0" bIns="0">
                <a:normAutofit fontScale="77500" lnSpcReduction="20000"/>
              </a:bodyPr>
              <a:lstStyle/>
              <a:p>
                <a:pPr algn="ctr" fontAlgn="auto"/>
                <a:r>
                  <a:rPr lang="zh-CN" altLang="en-US" sz="3300" noProof="1">
                    <a:solidFill>
                      <a:schemeClr val="bg1"/>
                    </a:solidFill>
                    <a:latin typeface="+mn-lt"/>
                    <a:ea typeface="+mn-ea"/>
                  </a:rPr>
                  <a:t>目录</a:t>
                </a:r>
                <a:endParaRPr lang="zh-CN" altLang="en-US" sz="3300" noProof="1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TextBox 8"/>
              <p:cNvSpPr txBox="1"/>
              <p:nvPr/>
            </p:nvSpPr>
            <p:spPr>
              <a:xfrm>
                <a:off x="2344176" y="3143924"/>
                <a:ext cx="1802039" cy="215058"/>
              </a:xfrm>
              <a:prstGeom prst="rect">
                <a:avLst/>
              </a:prstGeom>
              <a:noFill/>
            </p:spPr>
            <p:txBody>
              <a:bodyPr lIns="0" tIns="0" rIns="0" bIns="0">
                <a:normAutofit fontScale="70000" lnSpcReduction="20000"/>
              </a:bodyPr>
              <a:lstStyle/>
              <a:p>
                <a:pPr algn="ctr" fontAlgn="auto"/>
                <a:r>
                  <a:rPr lang="en-US" altLang="zh-CN" sz="1100" noProof="1">
                    <a:solidFill>
                      <a:schemeClr val="bg1"/>
                    </a:solidFill>
                    <a:latin typeface="+mn-lt"/>
                    <a:ea typeface="+mn-ea"/>
                  </a:rPr>
                  <a:t>CONTENTS</a:t>
                </a:r>
                <a:endParaRPr lang="en-US" altLang="zh-CN" sz="1100" noProof="1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7" name="动作按钮: 后退或前一项 6">
            <a:hlinkClick r:id="" action="ppaction://hlinkshowjump?jump=previousslide"/>
          </p:cNvPr>
          <p:cNvSpPr/>
          <p:nvPr userDrawn="1"/>
        </p:nvSpPr>
        <p:spPr>
          <a:xfrm>
            <a:off x="8281988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8" name="动作按钮: 前进或下一项 7">
            <a:hlinkClick r:id="" action="ppaction://hlinkshowjump?jump=nextslide"/>
          </p:cNvPr>
          <p:cNvSpPr/>
          <p:nvPr userDrawn="1"/>
        </p:nvSpPr>
        <p:spPr>
          <a:xfrm>
            <a:off x="8554642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9" name="动作按钮: 结束 8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grpSp>
        <p:nvGrpSpPr>
          <p:cNvPr id="10" name="Group 1"/>
          <p:cNvGrpSpPr/>
          <p:nvPr userDrawn="1"/>
        </p:nvGrpSpPr>
        <p:grpSpPr bwMode="auto">
          <a:xfrm>
            <a:off x="616744" y="946548"/>
            <a:ext cx="2226469" cy="2178844"/>
            <a:chOff x="-949635" y="0"/>
            <a:chExt cx="7009631" cy="6858000"/>
          </a:xfrm>
        </p:grpSpPr>
        <p:sp>
          <p:nvSpPr>
            <p:cNvPr id="11" name="Diamond 3"/>
            <p:cNvSpPr>
              <a:spLocks noChangeArrowheads="1"/>
            </p:cNvSpPr>
            <p:nvPr/>
          </p:nvSpPr>
          <p:spPr bwMode="auto">
            <a:xfrm>
              <a:off x="-949635" y="0"/>
              <a:ext cx="7009631" cy="6858000"/>
            </a:xfrm>
            <a:prstGeom prst="diamond">
              <a:avLst/>
            </a:prstGeom>
            <a:solidFill>
              <a:srgbClr val="D6DCE5">
                <a:alpha val="34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  <p:sp>
          <p:nvSpPr>
            <p:cNvPr id="12" name="Diamond 4"/>
            <p:cNvSpPr>
              <a:spLocks noChangeArrowheads="1"/>
            </p:cNvSpPr>
            <p:nvPr/>
          </p:nvSpPr>
          <p:spPr bwMode="auto">
            <a:xfrm>
              <a:off x="-176517" y="653134"/>
              <a:ext cx="5647878" cy="5525706"/>
            </a:xfrm>
            <a:prstGeom prst="diamond">
              <a:avLst/>
            </a:prstGeom>
            <a:solidFill>
              <a:srgbClr val="D6DC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</p:grpSp>
      <p:sp>
        <p:nvSpPr>
          <p:cNvPr id="1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1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1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32395-1BBC-4D52-96F7-C408CD24350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动作按钮: 后退或前一项 2">
            <a:hlinkClick r:id="" action="ppaction://hlinkshowjump?jump=previousslide"/>
          </p:cNvPr>
          <p:cNvSpPr/>
          <p:nvPr userDrawn="1"/>
        </p:nvSpPr>
        <p:spPr>
          <a:xfrm>
            <a:off x="8281988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4" name="动作按钮: 前进或下一项 3">
            <a:hlinkClick r:id="" action="ppaction://hlinkshowjump?jump=nextslide"/>
          </p:cNvPr>
          <p:cNvSpPr/>
          <p:nvPr userDrawn="1"/>
        </p:nvSpPr>
        <p:spPr>
          <a:xfrm>
            <a:off x="8554642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5" name="动作按钮: 结束 4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cxnSp>
        <p:nvCxnSpPr>
          <p:cNvPr id="6" name="直接连接符 5"/>
          <p:cNvCxnSpPr/>
          <p:nvPr userDrawn="1"/>
        </p:nvCxnSpPr>
        <p:spPr>
          <a:xfrm>
            <a:off x="2347913" y="916782"/>
            <a:ext cx="0" cy="3480197"/>
          </a:xfrm>
          <a:prstGeom prst="line">
            <a:avLst/>
          </a:prstGeom>
          <a:ln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合 42"/>
          <p:cNvGrpSpPr/>
          <p:nvPr userDrawn="1"/>
        </p:nvGrpSpPr>
        <p:grpSpPr bwMode="auto">
          <a:xfrm>
            <a:off x="80963" y="1579960"/>
            <a:ext cx="2270522" cy="2178844"/>
            <a:chOff x="755951" y="2210607"/>
            <a:chExt cx="3026493" cy="2905010"/>
          </a:xfrm>
        </p:grpSpPr>
        <p:grpSp>
          <p:nvGrpSpPr>
            <p:cNvPr id="8" name="Group 1"/>
            <p:cNvGrpSpPr/>
            <p:nvPr/>
          </p:nvGrpSpPr>
          <p:grpSpPr bwMode="auto">
            <a:xfrm>
              <a:off x="813205" y="2210607"/>
              <a:ext cx="2969239" cy="2905010"/>
              <a:chOff x="-949635" y="0"/>
              <a:chExt cx="7009631" cy="6858000"/>
            </a:xfrm>
          </p:grpSpPr>
          <p:sp>
            <p:nvSpPr>
              <p:cNvPr id="14" name="Diamond 3"/>
              <p:cNvSpPr>
                <a:spLocks noChangeArrowheads="1"/>
              </p:cNvSpPr>
              <p:nvPr/>
            </p:nvSpPr>
            <p:spPr bwMode="auto">
              <a:xfrm>
                <a:off x="-949635" y="0"/>
                <a:ext cx="7009631" cy="6858000"/>
              </a:xfrm>
              <a:prstGeom prst="diamond">
                <a:avLst/>
              </a:prstGeom>
              <a:solidFill>
                <a:srgbClr val="D6DCE5">
                  <a:alpha val="34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  <p:sp>
            <p:nvSpPr>
              <p:cNvPr id="15" name="Diamond 4"/>
              <p:cNvSpPr>
                <a:spLocks noChangeArrowheads="1"/>
              </p:cNvSpPr>
              <p:nvPr/>
            </p:nvSpPr>
            <p:spPr bwMode="auto">
              <a:xfrm>
                <a:off x="-176517" y="653134"/>
                <a:ext cx="5647878" cy="5525706"/>
              </a:xfrm>
              <a:prstGeom prst="diamond">
                <a:avLst/>
              </a:prstGeom>
              <a:solidFill>
                <a:srgbClr val="D6DC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</p:grpSp>
        <p:grpSp>
          <p:nvGrpSpPr>
            <p:cNvPr id="9" name="Group 2"/>
            <p:cNvGrpSpPr/>
            <p:nvPr/>
          </p:nvGrpSpPr>
          <p:grpSpPr bwMode="auto">
            <a:xfrm>
              <a:off x="755951" y="2773741"/>
              <a:ext cx="1778742" cy="1778742"/>
              <a:chOff x="990600" y="2044717"/>
              <a:chExt cx="2768566" cy="2768566"/>
            </a:xfrm>
          </p:grpSpPr>
          <p:sp>
            <p:nvSpPr>
              <p:cNvPr id="10" name="Diamond 5"/>
              <p:cNvSpPr>
                <a:spLocks noChangeArrowheads="1"/>
              </p:cNvSpPr>
              <p:nvPr/>
            </p:nvSpPr>
            <p:spPr bwMode="auto">
              <a:xfrm>
                <a:off x="990600" y="2044717"/>
                <a:ext cx="2768566" cy="2768566"/>
              </a:xfrm>
              <a:prstGeom prst="diamond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508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  <p:grpSp>
            <p:nvGrpSpPr>
              <p:cNvPr id="11" name="Group 9"/>
              <p:cNvGrpSpPr/>
              <p:nvPr/>
            </p:nvGrpSpPr>
            <p:grpSpPr bwMode="auto">
              <a:xfrm>
                <a:off x="1429100" y="2771847"/>
                <a:ext cx="1800200" cy="992584"/>
                <a:chOff x="2345143" y="2365645"/>
                <a:chExt cx="1800200" cy="992584"/>
              </a:xfrm>
            </p:grpSpPr>
            <p:sp>
              <p:nvSpPr>
                <p:cNvPr id="12" name="TextBox 7"/>
                <p:cNvSpPr txBox="1"/>
                <p:nvPr/>
              </p:nvSpPr>
              <p:spPr>
                <a:xfrm>
                  <a:off x="2346338" y="2365564"/>
                  <a:ext cx="1798300" cy="677001"/>
                </a:xfrm>
                <a:prstGeom prst="rect">
                  <a:avLst/>
                </a:prstGeom>
                <a:noFill/>
              </p:spPr>
              <p:txBody>
                <a:bodyPr lIns="0" tIns="0" rIns="0" bIns="0">
                  <a:normAutofit fontScale="77500" lnSpcReduction="20000"/>
                </a:bodyPr>
                <a:lstStyle/>
                <a:p>
                  <a:pPr algn="ctr" fontAlgn="auto"/>
                  <a:r>
                    <a:rPr lang="zh-CN" altLang="en-US" sz="3300" noProof="1">
                      <a:solidFill>
                        <a:schemeClr val="bg1"/>
                      </a:solidFill>
                      <a:latin typeface="+mn-lt"/>
                      <a:ea typeface="+mn-ea"/>
                    </a:rPr>
                    <a:t>目录</a:t>
                  </a:r>
                  <a:endParaRPr lang="zh-CN" altLang="en-US" sz="3300" noProof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" name="TextBox 8"/>
                <p:cNvSpPr txBox="1"/>
                <p:nvPr/>
              </p:nvSpPr>
              <p:spPr>
                <a:xfrm>
                  <a:off x="2346338" y="3143869"/>
                  <a:ext cx="1798300" cy="214959"/>
                </a:xfrm>
                <a:prstGeom prst="rect">
                  <a:avLst/>
                </a:prstGeom>
                <a:noFill/>
              </p:spPr>
              <p:txBody>
                <a:bodyPr lIns="0" tIns="0" rIns="0" bIns="0">
                  <a:normAutofit fontScale="70000" lnSpcReduction="20000"/>
                </a:bodyPr>
                <a:lstStyle/>
                <a:p>
                  <a:pPr algn="ctr" fontAlgn="auto"/>
                  <a:r>
                    <a:rPr lang="en-US" altLang="zh-CN" sz="1100" noProof="1">
                      <a:solidFill>
                        <a:schemeClr val="bg1"/>
                      </a:solidFill>
                      <a:latin typeface="+mn-lt"/>
                      <a:ea typeface="+mn-ea"/>
                    </a:rPr>
                    <a:t>CONTENTS</a:t>
                  </a:r>
                  <a:endParaRPr lang="en-US" altLang="zh-CN" sz="1100" noProof="1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1167" y="60343"/>
            <a:ext cx="8929483" cy="483125"/>
          </a:xfrm>
        </p:spPr>
        <p:txBody>
          <a:bodyPr/>
          <a:lstStyle>
            <a:lvl1pPr algn="ctr">
              <a:defRPr/>
            </a:lvl1pPr>
          </a:lstStyle>
          <a:p>
            <a:endParaRPr lang="zh-CN" altLang="en-US" noProof="1"/>
          </a:p>
        </p:txBody>
      </p:sp>
      <p:sp>
        <p:nvSpPr>
          <p:cNvPr id="16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366713" y="4823223"/>
            <a:ext cx="279797" cy="273844"/>
          </a:xfrm>
        </p:spPr>
        <p:txBody>
          <a:bodyPr/>
          <a:lstStyle>
            <a:lvl1pPr>
              <a:defRPr/>
            </a:lvl1pPr>
          </a:lstStyle>
          <a:p>
            <a:fld id="{58DB260B-1CDD-41CF-9E63-FB7EC3A89B82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7" name="日期占位符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18" name="页脚占位符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动作按钮: 结束 9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81155" y="401129"/>
            <a:ext cx="8775808" cy="4433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主文档内容</a:t>
            </a:r>
          </a:p>
        </p:txBody>
      </p: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FF983-5824-41E0-8320-6ECE003859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6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4141" y="4404123"/>
            <a:ext cx="7653338" cy="50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 userDrawn="1"/>
        </p:nvSpPr>
        <p:spPr>
          <a:xfrm>
            <a:off x="0" y="1866901"/>
            <a:ext cx="9144000" cy="62269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spc="225" noProof="1">
                <a:solidFill>
                  <a:srgbClr val="778495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微软雅黑" panose="020B0503020204020204" pitchFamily="34" charset="-122"/>
              </a:rPr>
              <a:t>本节内容结束</a:t>
            </a:r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721A8-A5CF-4FC9-8DBA-E92905868D1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fontAlgn="auto">
              <a:defRPr sz="9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82C8E961-0A61-4EB6-98E7-EFE1458794F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fontAlgn="auto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FBED7A3B-6804-46E1-8296-6B0074ECBDAA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031" name="文本框 7"/>
          <p:cNvSpPr txBox="1">
            <a:spLocks noChangeArrowheads="1"/>
          </p:cNvSpPr>
          <p:nvPr userDrawn="1"/>
        </p:nvSpPr>
        <p:spPr bwMode="auto">
          <a:xfrm>
            <a:off x="325041" y="4875610"/>
            <a:ext cx="320278" cy="238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fld id="{1B558B79-F8D1-47ED-B91F-FF8AFE4D1F1E}" type="slidenum">
              <a:rPr lang="zh-CN" altLang="en-US" sz="1100">
                <a:latin typeface="Times New Roman" panose="02020603050405020304" pitchFamily="18" charset="0"/>
              </a:rPr>
              <a:t>‹#›</a:t>
            </a:fld>
            <a:endParaRPr lang="zh-CN" altLang="en-US" sz="1100">
              <a:latin typeface="Times New Roman" panose="02020603050405020304" pitchFamily="18" charset="0"/>
            </a:endParaRPr>
          </a:p>
        </p:txBody>
      </p:sp>
      <p:sp>
        <p:nvSpPr>
          <p:cNvPr id="9" name="矩形 8">
            <a:hlinkClick r:id="" action="ppaction://hlinkshowjump?jump=previousslide"/>
          </p:cNvPr>
          <p:cNvSpPr/>
          <p:nvPr userDrawn="1"/>
        </p:nvSpPr>
        <p:spPr>
          <a:xfrm>
            <a:off x="0" y="4710113"/>
            <a:ext cx="344091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0" name="矩形 9">
            <a:hlinkClick r:id="" action="ppaction://hlinkshowjump?jump=nextslide"/>
          </p:cNvPr>
          <p:cNvSpPr/>
          <p:nvPr userDrawn="1"/>
        </p:nvSpPr>
        <p:spPr>
          <a:xfrm>
            <a:off x="626269" y="4710113"/>
            <a:ext cx="344091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/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843808" y="1491630"/>
            <a:ext cx="5744393" cy="72090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3200" b="1" kern="100" dirty="0">
                <a:latin typeface="+mn-lt"/>
                <a:ea typeface="+mn-ea"/>
                <a:cs typeface="+mn-ea"/>
                <a:sym typeface="+mn-lt"/>
              </a:rPr>
              <a:t>Unit </a:t>
            </a:r>
            <a:r>
              <a:rPr lang="en-US" altLang="zh-CN" sz="3200" b="1" kern="100" dirty="0" smtClean="0">
                <a:latin typeface="+mn-lt"/>
                <a:ea typeface="+mn-ea"/>
                <a:cs typeface="+mn-ea"/>
                <a:sym typeface="+mn-lt"/>
              </a:rPr>
              <a:t>5</a:t>
            </a:r>
            <a:r>
              <a:rPr lang="en-US" altLang="zh-CN" sz="3200" kern="100" dirty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3200" kern="100" dirty="0" smtClean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3200" b="1" kern="100" dirty="0" smtClean="0">
                <a:latin typeface="+mn-lt"/>
                <a:ea typeface="+mn-ea"/>
                <a:cs typeface="+mn-ea"/>
                <a:sym typeface="+mn-lt"/>
              </a:rPr>
              <a:t>The Value of Money</a:t>
            </a:r>
            <a:endParaRPr lang="zh-CN" altLang="zh-CN" sz="32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4191931"/>
            <a:ext cx="9144000" cy="40703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57175" indent="-257175" algn="ctr">
              <a:lnSpc>
                <a:spcPct val="110000"/>
              </a:lnSpc>
            </a:pPr>
            <a:r>
              <a:rPr lang="en-US" altLang="zh-CN" sz="2000" b="1" kern="0" smtClean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11"/>
          <p:cNvSpPr>
            <a:spLocks noChangeArrowheads="1"/>
          </p:cNvSpPr>
          <p:nvPr/>
        </p:nvSpPr>
        <p:spPr bwMode="auto">
          <a:xfrm>
            <a:off x="437467" y="2989399"/>
            <a:ext cx="8428435" cy="557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400" b="1" kern="100" dirty="0">
                <a:latin typeface="+mn-lt"/>
                <a:ea typeface="+mn-ea"/>
                <a:cs typeface="+mn-ea"/>
                <a:sym typeface="+mn-lt"/>
              </a:rPr>
              <a:t>Section Ⅵ</a:t>
            </a:r>
            <a:r>
              <a:rPr lang="zh-CN" altLang="zh-CN" sz="2400" kern="100" dirty="0">
                <a:latin typeface="+mn-lt"/>
                <a:ea typeface="+mn-ea"/>
                <a:cs typeface="+mn-ea"/>
                <a:sym typeface="+mn-lt"/>
              </a:rPr>
              <a:t>　</a:t>
            </a:r>
            <a:r>
              <a:rPr lang="en-US" altLang="zh-CN" sz="2400" b="1" kern="100" dirty="0">
                <a:latin typeface="+mn-lt"/>
                <a:ea typeface="+mn-ea"/>
                <a:cs typeface="+mn-ea"/>
                <a:sym typeface="+mn-lt"/>
              </a:rPr>
              <a:t>The Rest Parts of the Unit</a:t>
            </a:r>
            <a:r>
              <a:rPr lang="en-US" altLang="zh-CN" sz="2400" kern="100" dirty="0">
                <a:latin typeface="+mn-lt"/>
                <a:ea typeface="+mn-ea"/>
                <a:cs typeface="+mn-ea"/>
                <a:sym typeface="+mn-lt"/>
              </a:rPr>
              <a:t>(P</a:t>
            </a:r>
            <a:r>
              <a:rPr lang="en-US" altLang="zh-CN" sz="2400" kern="100" baseline="-25000" dirty="0">
                <a:latin typeface="+mn-lt"/>
                <a:ea typeface="+mn-ea"/>
                <a:cs typeface="+mn-ea"/>
                <a:sym typeface="+mn-lt"/>
              </a:rPr>
              <a:t>56</a:t>
            </a:r>
            <a:r>
              <a:rPr lang="zh-CN" altLang="zh-CN" sz="2400" kern="100" baseline="-25000" dirty="0">
                <a:latin typeface="+mn-lt"/>
                <a:ea typeface="+mn-ea"/>
                <a:cs typeface="+mn-ea"/>
                <a:sym typeface="+mn-lt"/>
              </a:rPr>
              <a:t>～</a:t>
            </a:r>
            <a:r>
              <a:rPr lang="en-US" altLang="zh-CN" sz="2400" kern="100" baseline="-25000" dirty="0">
                <a:latin typeface="+mn-lt"/>
                <a:ea typeface="+mn-ea"/>
                <a:cs typeface="+mn-ea"/>
                <a:sym typeface="+mn-lt"/>
              </a:rPr>
              <a:t>60</a:t>
            </a:r>
            <a:r>
              <a:rPr lang="en-US" altLang="zh-CN" sz="2400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endParaRPr lang="zh-CN" altLang="zh-CN" sz="2400" b="1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11"/>
          <p:cNvSpPr>
            <a:spLocks noChangeArrowheads="1"/>
          </p:cNvSpPr>
          <p:nvPr/>
        </p:nvSpPr>
        <p:spPr bwMode="auto">
          <a:xfrm>
            <a:off x="251222" y="1096566"/>
            <a:ext cx="8428434" cy="851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permit </a:t>
            </a:r>
            <a:r>
              <a:rPr lang="en-US" altLang="zh-CN" b="1" i="1" kern="100" dirty="0"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执照；许可证；通行证 </a:t>
            </a:r>
            <a:r>
              <a:rPr lang="en-US" altLang="zh-CN" b="1" i="1" kern="100" dirty="0" err="1">
                <a:latin typeface="+mn-lt"/>
                <a:ea typeface="+mn-ea"/>
                <a:cs typeface="+mn-ea"/>
                <a:sym typeface="+mn-lt"/>
              </a:rPr>
              <a:t>vt</a:t>
            </a:r>
            <a:r>
              <a:rPr lang="en-US" altLang="zh-CN" b="1" kern="100" dirty="0" err="1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&amp; </a:t>
            </a:r>
            <a:r>
              <a:rPr lang="en-US" altLang="zh-CN" b="1" i="1" kern="100" dirty="0">
                <a:latin typeface="+mn-lt"/>
                <a:ea typeface="+mn-ea"/>
                <a:cs typeface="+mn-ea"/>
                <a:sym typeface="+mn-lt"/>
              </a:rPr>
              <a:t>vi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允许；许可；容许　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permission </a:t>
            </a:r>
            <a:r>
              <a:rPr lang="en-US" altLang="zh-CN" b="1" i="1" kern="100" dirty="0"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允许；许可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483" name="矩形 11"/>
          <p:cNvSpPr>
            <a:spLocks noChangeArrowheads="1"/>
          </p:cNvSpPr>
          <p:nvPr/>
        </p:nvSpPr>
        <p:spPr bwMode="auto">
          <a:xfrm>
            <a:off x="464344" y="1937148"/>
            <a:ext cx="8428435" cy="2145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合作探究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体会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permit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的用法和意义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permitted me to retake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the test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and I pulled my grade to an A.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他允许我重新参加考试，我的成绩因此提高到了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Visitors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are not permitted to take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photographs.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参观者请勿拍照。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25603" name="Picture 5" descr="课时要点突破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6" y="502444"/>
            <a:ext cx="8559404" cy="541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矩形 11"/>
          <p:cNvSpPr>
            <a:spLocks noChangeArrowheads="1"/>
          </p:cNvSpPr>
          <p:nvPr/>
        </p:nvSpPr>
        <p:spPr bwMode="auto">
          <a:xfrm>
            <a:off x="456010" y="981075"/>
            <a:ext cx="8018859" cy="2561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They don’t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permit talking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loudly in the library.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他们不允许在图书馆大声喧哗。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I’ll come tomorrow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weather permitting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if weather permits).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天气许可的话，我明天过来。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You are not to enter the room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without permission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未经允许你不能进入房间。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11"/>
          <p:cNvSpPr>
            <a:spLocks noChangeArrowheads="1"/>
          </p:cNvSpPr>
          <p:nvPr/>
        </p:nvSpPr>
        <p:spPr bwMode="auto">
          <a:xfrm>
            <a:off x="334566" y="681038"/>
            <a:ext cx="8261747" cy="3392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自主发现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①________________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允许某人做某事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②______________________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if weather/time permits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天气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时间允许的话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③ask for permission  ________________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④__________________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未经许可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⑤with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sb’s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permission  ______________________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名师提醒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permit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既可以用于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permit doing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sth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，也可用于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permit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sb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to do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sth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。有相同用法的动词还有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advise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allow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forbid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36985" y="1125142"/>
            <a:ext cx="226331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permit </a:t>
            </a:r>
            <a:r>
              <a:rPr lang="en-US" altLang="zh-CN" kern="100" dirty="0" err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sb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to do </a:t>
            </a:r>
            <a:r>
              <a:rPr lang="en-US" altLang="zh-CN" kern="100" dirty="0" err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sth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83419" y="1557338"/>
            <a:ext cx="286033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weather/time permitting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53916" y="1978819"/>
            <a:ext cx="106182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请求许可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26269" y="2400301"/>
            <a:ext cx="226683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without permission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680097" y="2787254"/>
            <a:ext cx="221599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在某人许可的情况下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矩形 11"/>
          <p:cNvSpPr>
            <a:spLocks noChangeArrowheads="1"/>
          </p:cNvSpPr>
          <p:nvPr/>
        </p:nvSpPr>
        <p:spPr bwMode="auto">
          <a:xfrm>
            <a:off x="334566" y="519113"/>
            <a:ext cx="8261747" cy="4590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单句语法填空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一句多译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①The visitors are reminded that the museum doesn’t permit ____________ (smoke).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②Passengers are permitted ____________ (carry) only one piece of hand luggage onto the plane.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③No reference books are to be taken out of the reading-room without  ____________ (permit).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如果时间允许，我们希望能参观一下公园。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→We hope to visit the park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________________________.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→We hope to visit the park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________________________.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154341" y="1391842"/>
            <a:ext cx="108587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smoking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168253" y="1793082"/>
            <a:ext cx="99136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 carry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272338" y="2582467"/>
            <a:ext cx="134831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permission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600450" y="3845719"/>
            <a:ext cx="187089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time permitting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600450" y="4287442"/>
            <a:ext cx="175067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if time permits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矩形 11"/>
          <p:cNvSpPr>
            <a:spLocks noChangeArrowheads="1"/>
          </p:cNvSpPr>
          <p:nvPr/>
        </p:nvSpPr>
        <p:spPr bwMode="auto">
          <a:xfrm>
            <a:off x="251222" y="519113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2.in a...manner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以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……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一种的方式；带着一副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……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的样子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531" name="矩形 11"/>
          <p:cNvSpPr>
            <a:spLocks noChangeArrowheads="1"/>
          </p:cNvSpPr>
          <p:nvPr/>
        </p:nvSpPr>
        <p:spPr bwMode="auto">
          <a:xfrm>
            <a:off x="379810" y="951310"/>
            <a:ext cx="8428434" cy="3392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①They spoke to one another 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in a very friendly manner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他们态度十分和善地彼此交谈。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②These are common issues to be handled 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in a timely manner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这些都是需要及时处理的常见问题。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短语记牢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　记牢下列短语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table manners 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餐桌礼仪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all manner of  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各种各样的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good/bad manners  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有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没有礼貌的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矩形 11"/>
          <p:cNvSpPr>
            <a:spLocks noChangeArrowheads="1"/>
          </p:cNvSpPr>
          <p:nvPr/>
        </p:nvSpPr>
        <p:spPr bwMode="auto">
          <a:xfrm>
            <a:off x="415528" y="1087042"/>
            <a:ext cx="8099822" cy="15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③Grandma has always been reminding me of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table manners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我奶奶老是提醒我要注意餐桌礼仪。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④He tried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all manner of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ways to solve the difficult problem.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为了解决那道难题，他试了各种方法。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矩形 11"/>
          <p:cNvSpPr>
            <a:spLocks noChangeArrowheads="1"/>
          </p:cNvSpPr>
          <p:nvPr/>
        </p:nvSpPr>
        <p:spPr bwMode="auto">
          <a:xfrm>
            <a:off x="375047" y="782241"/>
            <a:ext cx="8180784" cy="29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　补全句子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①The fire was quickly contained and everyone escaped _______________________ (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井然有序地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).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②There will be traditional musical performances and ________________ (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各种各样的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) entertainment.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③Knowing these ___________________ (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好的餐桌礼仪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) will help you make a good impression.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131719" y="1234679"/>
            <a:ext cx="252049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in an orderly manner 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760244" y="2081213"/>
            <a:ext cx="159915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all manner of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195513" y="2883694"/>
            <a:ext cx="237956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good table manners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3.be willing to do </a:t>
            </a:r>
            <a:r>
              <a:rPr lang="en-US" altLang="zh-CN" b="1" kern="100" dirty="0" err="1">
                <a:latin typeface="+mn-lt"/>
                <a:ea typeface="+mn-ea"/>
                <a:cs typeface="+mn-ea"/>
                <a:sym typeface="+mn-lt"/>
              </a:rPr>
              <a:t>sth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愿意或乐意做某事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5603" name="矩形 11"/>
          <p:cNvSpPr>
            <a:spLocks noChangeArrowheads="1"/>
          </p:cNvSpPr>
          <p:nvPr/>
        </p:nvSpPr>
        <p:spPr bwMode="auto">
          <a:xfrm>
            <a:off x="414338" y="1113235"/>
            <a:ext cx="8428435" cy="29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合作探究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体会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be willing to do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的用法和意义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①There’s not enough people who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are willing to take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the risk.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没有足够的人愿意冒这个险。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短语记牢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记牢下列短语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be unwilling to do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sth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　　　　不愿意做某事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②Much to our surprise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was unwilling to accept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our advice.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使我们惊讶的是，他竟然不愿意接受我们的建议。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矩形 11"/>
          <p:cNvSpPr>
            <a:spLocks noChangeArrowheads="1"/>
          </p:cNvSpPr>
          <p:nvPr/>
        </p:nvSpPr>
        <p:spPr bwMode="auto">
          <a:xfrm>
            <a:off x="359569" y="1034654"/>
            <a:ext cx="8261747" cy="2928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　同义句转换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If your child isn’t glad to discuss something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don’t insist he tell you what’s on his mind.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→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If your child isn’t  ____________ discuss something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don’t insist he tell you what’s on his mind.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→If your child is ____________ discuss something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don’t insist he tell you what’s on his mind.</a:t>
            </a:r>
            <a:endParaRPr lang="zh-CN" altLang="zh-CN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571750" y="1913335"/>
            <a:ext cx="115608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willing to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145506" y="2711054"/>
            <a:ext cx="144142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unwilling to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矩形 11"/>
          <p:cNvSpPr>
            <a:spLocks noChangeArrowheads="1"/>
          </p:cNvSpPr>
          <p:nvPr/>
        </p:nvSpPr>
        <p:spPr bwMode="auto">
          <a:xfrm>
            <a:off x="251222" y="519113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would rather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宁愿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7651" name="矩形 11"/>
          <p:cNvSpPr>
            <a:spLocks noChangeArrowheads="1"/>
          </p:cNvSpPr>
          <p:nvPr/>
        </p:nvSpPr>
        <p:spPr bwMode="auto">
          <a:xfrm>
            <a:off x="434579" y="908448"/>
            <a:ext cx="8428434" cy="4175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would rather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not pay you now.(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教材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en-US" altLang="zh-CN" kern="100" baseline="-25000" dirty="0">
                <a:latin typeface="+mn-lt"/>
                <a:ea typeface="+mn-ea"/>
                <a:cs typeface="+mn-ea"/>
                <a:sym typeface="+mn-lt"/>
              </a:rPr>
              <a:t>56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我宁愿现在不支付你。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合作探究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would rather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hear a book on a cassette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than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read it.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我宁愿听磁带朗读而不愿看书。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自主发现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句型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“________________________”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意为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“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宁愿做某事而不愿做某事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”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思考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表示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“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宁愿做某事而不愿做某事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”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的句型还有：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①________________________________________________________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②________________________________________________________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③________________________________________________________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03710" y="2612232"/>
            <a:ext cx="311777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would rather do...than do...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91766" y="3424238"/>
            <a:ext cx="465467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(would) prefer (doing) </a:t>
            </a:r>
            <a:r>
              <a:rPr lang="en-US" altLang="zh-CN" kern="100" dirty="0" err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sth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...to (doing) </a:t>
            </a:r>
            <a:r>
              <a:rPr lang="en-US" altLang="zh-CN" kern="100" dirty="0" err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sth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01291" y="3835004"/>
            <a:ext cx="484863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(would) prefer to do </a:t>
            </a:r>
            <a:r>
              <a:rPr lang="en-US" altLang="zh-CN" kern="100" dirty="0" err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sth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rather than do </a:t>
            </a:r>
            <a:r>
              <a:rPr lang="en-US" altLang="zh-CN" kern="100" dirty="0" err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sth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69156" y="4277917"/>
            <a:ext cx="366119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would do </a:t>
            </a:r>
            <a:r>
              <a:rPr lang="en-US" altLang="zh-CN" kern="100" dirty="0" err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sth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rather than do </a:t>
            </a:r>
            <a:r>
              <a:rPr lang="en-US" altLang="zh-CN" kern="100" dirty="0" err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sth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矩形 11"/>
          <p:cNvSpPr>
            <a:spLocks noChangeArrowheads="1"/>
          </p:cNvSpPr>
          <p:nvPr/>
        </p:nvSpPr>
        <p:spPr bwMode="auto">
          <a:xfrm>
            <a:off x="251222" y="1924050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Ⅰ.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单词语境记忆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——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根据汉语提示写出单词的适当形式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9219" name="Picture 6" descr="课时基础过关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8035" y="951310"/>
            <a:ext cx="8599885" cy="540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11"/>
          <p:cNvSpPr>
            <a:spLocks noChangeArrowheads="1"/>
          </p:cNvSpPr>
          <p:nvPr/>
        </p:nvSpPr>
        <p:spPr bwMode="auto">
          <a:xfrm>
            <a:off x="315516" y="2330054"/>
            <a:ext cx="8428434" cy="2097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1.The  ____________ 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裁缝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carefully examined the cloth before starting to cut out the garment.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2.She was offered a job as an account  ____________ 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文书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with a travel firm.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3.The government was right to  ____________ 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维持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interest rates at a high level.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31119" y="2400301"/>
            <a:ext cx="71077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tailor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296966" y="3198019"/>
            <a:ext cx="65947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clerk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492104" y="3630216"/>
            <a:ext cx="110511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maintain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矩形 11"/>
          <p:cNvSpPr>
            <a:spLocks noChangeArrowheads="1"/>
          </p:cNvSpPr>
          <p:nvPr/>
        </p:nvSpPr>
        <p:spPr bwMode="auto">
          <a:xfrm>
            <a:off x="375047" y="1089422"/>
            <a:ext cx="8180784" cy="2561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①I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prefer to go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shopping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rather than go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to the library.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我宁愿去购物也不愿去图书馆。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②He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prefers reading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books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to playing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the piano.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他比起弹钢琴更喜欢读书。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③She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would cook rather than clean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the room.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她宁愿做饭也不愿打扫屋子。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矩形 11"/>
          <p:cNvSpPr>
            <a:spLocks noChangeArrowheads="1"/>
          </p:cNvSpPr>
          <p:nvPr/>
        </p:nvSpPr>
        <p:spPr bwMode="auto">
          <a:xfrm>
            <a:off x="375047" y="873919"/>
            <a:ext cx="8180784" cy="2561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　一句多译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我宁愿读故事书也不愿打篮球。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①___________________________________________________________________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②___________________________________________________________________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③___________________________________________________________________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④___________________________________________________________________</a:t>
            </a:r>
            <a:endParaRPr lang="zh-CN" altLang="zh-CN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91766" y="1749029"/>
            <a:ext cx="588750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 would rather read storybooks than play basketball.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09625" y="2147888"/>
            <a:ext cx="588750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 would read storybooks rather than play basketball.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01291" y="2565798"/>
            <a:ext cx="617156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 prefer to read storybooks rather than play basketball.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12007" y="2981326"/>
            <a:ext cx="557043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 prefer reading storybooks to playing basketball.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851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tabLst>
                <a:tab pos="2025015" algn="l"/>
              </a:tabLs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5.Henry is walking along the street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holding the bank note in his hand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教材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en-US" altLang="zh-CN" kern="100" baseline="-25000" dirty="0">
                <a:latin typeface="+mn-lt"/>
                <a:ea typeface="+mn-ea"/>
                <a:cs typeface="+mn-ea"/>
                <a:sym typeface="+mn-lt"/>
              </a:rPr>
              <a:t>56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0723" name="矩形 11"/>
          <p:cNvSpPr>
            <a:spLocks noChangeArrowheads="1"/>
          </p:cNvSpPr>
          <p:nvPr/>
        </p:nvSpPr>
        <p:spPr bwMode="auto">
          <a:xfrm>
            <a:off x="434579" y="1113235"/>
            <a:ext cx="8428434" cy="334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亨利手里拿着钞票在街上走着。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【句式解读】　本句中，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holding the bank note in his hand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是现在分词作伴随状语。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【用法总结】　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(1)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现在分词作伴随状语时，现在分词和句中主语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Henry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在逻辑上是主谓关系，和句中谓语动词同时发生，即表示主动进行的动作。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①She came into the house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carrying a lot of books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她带着许多书走进了房子。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矩形 11"/>
          <p:cNvSpPr>
            <a:spLocks noChangeArrowheads="1"/>
          </p:cNvSpPr>
          <p:nvPr/>
        </p:nvSpPr>
        <p:spPr bwMode="auto">
          <a:xfrm>
            <a:off x="456010" y="1072754"/>
            <a:ext cx="8018859" cy="2513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(2)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现在分词在句中还可作时间、条件、原因、结果和让步状语。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Hearing the song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he remembered his grandmother.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听到这首歌，他想起了他的外婆。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③She was so angry that she threw the toy on the ground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breaking it into pieces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她非常生气，把玩具扔在地上，摔成了碎片。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矩形 11"/>
          <p:cNvSpPr>
            <a:spLocks noChangeArrowheads="1"/>
          </p:cNvSpPr>
          <p:nvPr/>
        </p:nvSpPr>
        <p:spPr bwMode="auto">
          <a:xfrm>
            <a:off x="388144" y="890587"/>
            <a:ext cx="8180785" cy="375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同义句转换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①When I looked at the picture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 couldn’t help missing my middle school days.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→_______________________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 couldn’t help missing my middle school days.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②The girl was left alone in the room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and cried bitterly.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→The girl was left alone in the room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___________________.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③As they hoped to pass the exam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they worked very hard.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→________________________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they worked very hard.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32247" y="1727598"/>
            <a:ext cx="257980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Looking at the picture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396979" y="2580085"/>
            <a:ext cx="167584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crying bitterly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46535" y="3393282"/>
            <a:ext cx="291131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Hoping to pass the exam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1263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6.Then he folds the bill and slowly unfolds it again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as if looking at something he can’t believe is there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教材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en-US" altLang="zh-CN" kern="100" baseline="-25000" dirty="0">
                <a:latin typeface="+mn-lt"/>
                <a:ea typeface="+mn-ea"/>
                <a:cs typeface="+mn-ea"/>
                <a:sym typeface="+mn-lt"/>
              </a:rPr>
              <a:t>56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然后他把钞票折起来，又慢慢地展开，好像在看一件他不敢相信的东西。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795" name="矩形 11"/>
          <p:cNvSpPr>
            <a:spLocks noChangeArrowheads="1"/>
          </p:cNvSpPr>
          <p:nvPr/>
        </p:nvSpPr>
        <p:spPr bwMode="auto">
          <a:xfrm>
            <a:off x="370285" y="1953816"/>
            <a:ext cx="83439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【句式解读】　本句中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as if looking at something he can’t believe is there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是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as if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引导的方式状语从句的省略句式。完整的从句为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as if he is looking at something (that) he can’t believe is there.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矩形 11"/>
          <p:cNvSpPr>
            <a:spLocks noChangeArrowheads="1"/>
          </p:cNvSpPr>
          <p:nvPr/>
        </p:nvSpPr>
        <p:spPr bwMode="auto">
          <a:xfrm>
            <a:off x="265956" y="195486"/>
            <a:ext cx="8815610" cy="4722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40000"/>
              </a:lnSpc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【用法总结】　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40000"/>
              </a:lnSpc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在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when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while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if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though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although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as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until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once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whether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unless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whenever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等连接的时间、条件或让步状语从句中，当从句主语跟主句的主语相同或从句的主语为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it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，且从句谓语中含有系动词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be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的某种形式时，从句中主语和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be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动词常被省略。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40000"/>
              </a:lnSpc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①Wood gives off much smoke 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while 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it is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 burning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木头燃烧时产生很多烟。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40000"/>
              </a:lnSpc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②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Whenever 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it is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 possible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they would stop him and ask him the three questions.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40000"/>
              </a:lnSpc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只要有可能，他们就让他停下并问他这三个问题。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40000"/>
              </a:lnSpc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③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When 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it is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 heated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ice can be turned into water.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加热的时候冰可以变成水。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40000"/>
              </a:lnSpc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④Will you be free this Sunday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？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If 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it is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 so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let’s go camping.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40000"/>
              </a:lnSpc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这个周日你有空吗？如果有，我们去野营吧。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矩形 11"/>
          <p:cNvSpPr>
            <a:spLocks noChangeArrowheads="1"/>
          </p:cNvSpPr>
          <p:nvPr/>
        </p:nvSpPr>
        <p:spPr bwMode="auto">
          <a:xfrm>
            <a:off x="330994" y="452438"/>
            <a:ext cx="8345091" cy="4590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(1)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单句语法填空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①When ____________ (surf) the Internet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 downloaded the film.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②Video games can be a poor influence if ____________ (leave) in the wrong hands.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③He shook his head as if ____________ (say) “no”.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(2)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把下列句子改为省略句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①If it is so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 hope you will have a wonderful time.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→ ________________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 hope you will have a wonderful time.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②The winters in Hangzhou are not so mild as they are in Guangzhou.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→The winters in Hangzhou are not ________________________.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10903" y="1296592"/>
            <a:ext cx="91268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surfing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521665" y="1752307"/>
            <a:ext cx="50206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left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491880" y="2574717"/>
            <a:ext cx="79701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 say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206012" y="3739527"/>
            <a:ext cx="60978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If so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139952" y="4558681"/>
            <a:ext cx="287322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so mild as in Guangzhou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11"/>
          <p:cNvSpPr>
            <a:spLocks noChangeArrowheads="1"/>
          </p:cNvSpPr>
          <p:nvPr/>
        </p:nvSpPr>
        <p:spPr bwMode="auto">
          <a:xfrm>
            <a:off x="370285" y="798910"/>
            <a:ext cx="8261747" cy="3392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4.He could hear the others  ____________ 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在楼下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in different parts of the house calling his name.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5.We had to carry the piano up three flights of  ____________ 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楼梯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6.She wants to put her pocket-money  ____________ 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到旁边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for holidays.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7.The smile disappeared to be replaced by a sad  ____________ 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皱眉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8.Pupils will need careful guidance on their choice of  ____________ 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选择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9.The hills rise green and sheer above the  ____________ 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宽阔的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river.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10.Fitness has now become an important  ____________ 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要素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in our lives.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75410" y="842963"/>
            <a:ext cx="133921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downstairs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135166" y="1685926"/>
            <a:ext cx="71885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stairs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366023" y="2087167"/>
            <a:ext cx="71397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aside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286375" y="2497932"/>
            <a:ext cx="77643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frown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698331" y="2874169"/>
            <a:ext cx="97847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options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787504" y="3305176"/>
            <a:ext cx="79079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broad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483894" y="3717132"/>
            <a:ext cx="103938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element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11"/>
          <p:cNvSpPr>
            <a:spLocks noChangeArrowheads="1"/>
          </p:cNvSpPr>
          <p:nvPr/>
        </p:nvSpPr>
        <p:spPr bwMode="auto">
          <a:xfrm>
            <a:off x="292894" y="627460"/>
            <a:ext cx="8345091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Ⅱ.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短语语境填空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——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根据汉语提示写出适当的短语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243" name="矩形 11"/>
          <p:cNvSpPr>
            <a:spLocks noChangeArrowheads="1"/>
          </p:cNvSpPr>
          <p:nvPr/>
        </p:nvSpPr>
        <p:spPr bwMode="auto">
          <a:xfrm>
            <a:off x="319087" y="1059656"/>
            <a:ext cx="8511779" cy="375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1.Customers should be treated  _______________________(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以友好的方式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2.________________(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在这种情况下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you need a way to read the data in the files correctly.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3.If you  ________________(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不愿意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to help me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I’ll find somebody who will.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4.Could you  ________________(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脱掉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your coat and shirt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and lie on the couch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please?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5.I promise to pay you back as soon as I  ________________(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发工资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6.I’ll just go to the stockroom and see if we have those shoes  _____________________ 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你的尺码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600450" y="1114426"/>
            <a:ext cx="236026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in a friendly manner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69156" y="1535907"/>
            <a:ext cx="141288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In that case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375173" y="2356248"/>
            <a:ext cx="155388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are unwilling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107407" y="2765823"/>
            <a:ext cx="97706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take off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561285" y="3130154"/>
            <a:ext cx="105375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get paid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22294" y="3543301"/>
            <a:ext cx="139243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in your size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矩形 11"/>
          <p:cNvSpPr>
            <a:spLocks noChangeArrowheads="1"/>
          </p:cNvSpPr>
          <p:nvPr/>
        </p:nvSpPr>
        <p:spPr bwMode="auto">
          <a:xfrm>
            <a:off x="282179" y="411956"/>
            <a:ext cx="8345090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Ⅲ.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句式语境仿写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267" name="矩形 11"/>
          <p:cNvSpPr>
            <a:spLocks noChangeArrowheads="1"/>
          </p:cNvSpPr>
          <p:nvPr/>
        </p:nvSpPr>
        <p:spPr bwMode="auto">
          <a:xfrm>
            <a:off x="284560" y="844154"/>
            <a:ext cx="8598694" cy="3807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7960" indent="-323850"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1.Henry is walking along the street 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holding the bank note in his hand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亨利手里拿着钞票在街上走着。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	[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仿写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　学生们跟着老师安静的进入教室。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	_________________________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the students entered the classroom quietly.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2.Then he folds the bill and slowly unfolds it again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as if looking at something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 he can’t believe is there.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然后他把钞票折起来，又慢慢地展开，好像在看一件他不敢相信的东西。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	[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仿写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　贾森不时地转过身来，好像在找人。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marL="187960" indent="-323850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	From time to time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Jason turned round _________________________.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81051" y="2127648"/>
            <a:ext cx="268214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Following their teacher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283869" y="4201717"/>
            <a:ext cx="319215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as if searching for someone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11"/>
          <p:cNvSpPr>
            <a:spLocks noChangeArrowheads="1"/>
          </p:cNvSpPr>
          <p:nvPr/>
        </p:nvSpPr>
        <p:spPr bwMode="auto">
          <a:xfrm>
            <a:off x="251222" y="1275160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Ⅰ.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语境串记多义词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339" name="矩形 11"/>
          <p:cNvSpPr>
            <a:spLocks noChangeArrowheads="1"/>
          </p:cNvSpPr>
          <p:nvPr/>
        </p:nvSpPr>
        <p:spPr bwMode="auto">
          <a:xfrm>
            <a:off x="446485" y="1749029"/>
            <a:ext cx="8345090" cy="172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His father wouldn’t permit him to drive there even if he had got his driving </a:t>
            </a:r>
            <a:r>
              <a:rPr lang="en-US" altLang="zh-CN" b="1" kern="100" dirty="0" err="1">
                <a:latin typeface="+mn-lt"/>
                <a:ea typeface="+mn-ea"/>
                <a:cs typeface="+mn-ea"/>
                <a:sym typeface="+mn-lt"/>
              </a:rPr>
              <a:t>permit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.Without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his father’s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permission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he had no choice but to go there by bus or on a bike.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即使他得到了驾驶证，他父亲也不允许他开车去那里。没有父亲的允许，他别无选择，只能坐公共汽车或骑自行车去那里。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17411" name="Picture 5" descr="记单词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75485" y="756047"/>
            <a:ext cx="472678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矩形 2"/>
          <p:cNvSpPr>
            <a:spLocks noChangeArrowheads="1"/>
          </p:cNvSpPr>
          <p:nvPr/>
        </p:nvSpPr>
        <p:spPr bwMode="auto">
          <a:xfrm>
            <a:off x="4281518" y="639366"/>
            <a:ext cx="830997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>
              <a:lnSpc>
                <a:spcPct val="150000"/>
              </a:lnSpc>
              <a:tabLst>
                <a:tab pos="2025015" algn="l"/>
              </a:tabLst>
            </a:pP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记单词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Ⅱ.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词族联记一类词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458" name="矩形 11"/>
          <p:cNvSpPr>
            <a:spLocks noChangeArrowheads="1"/>
          </p:cNvSpPr>
          <p:nvPr/>
        </p:nvSpPr>
        <p:spPr bwMode="auto">
          <a:xfrm>
            <a:off x="282179" y="1113235"/>
            <a:ext cx="8428434" cy="2561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同义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①option—choice(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选择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)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②maintain—keep(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保持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)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③permit—allow(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允许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)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④saying—motto(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格言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)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⑤manner—way(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方式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)</a:t>
            </a:r>
            <a:endParaRPr lang="zh-CN" altLang="zh-CN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反义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1506" name="矩形 11"/>
          <p:cNvSpPr>
            <a:spLocks noChangeArrowheads="1"/>
          </p:cNvSpPr>
          <p:nvPr/>
        </p:nvSpPr>
        <p:spPr bwMode="auto">
          <a:xfrm>
            <a:off x="454819" y="1113235"/>
            <a:ext cx="8428435" cy="2145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①broad—narrow(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狭窄的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)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②normal—abnormal(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不正常的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)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③permit—forbid(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禁止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)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④external—internal(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内部的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)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⑤downstairs—upstairs(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在楼上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)</a:t>
            </a:r>
            <a:endParaRPr lang="zh-CN" altLang="zh-CN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句型公式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411" name="矩形 11"/>
          <p:cNvSpPr>
            <a:spLocks noChangeArrowheads="1"/>
          </p:cNvSpPr>
          <p:nvPr/>
        </p:nvSpPr>
        <p:spPr bwMode="auto">
          <a:xfrm>
            <a:off x="359569" y="1166813"/>
            <a:ext cx="8428435" cy="2145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动词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hold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和句子主语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Henry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之间构成主动关系，和句子谓语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walk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同时发生，所以使用现在分词充当伴随状语，表示主动进行的动作。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>
              <a:lnSpc>
                <a:spcPct val="150000"/>
              </a:lnSpc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2.as if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引导方式状语从句，意为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“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好像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”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，从句主语和主句主语一致，且从句谓语有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，此时可以将从句主语和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省略，完整的从句为：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as if he is looking at something...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iutfq0lx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1181</Words>
  <Application>Microsoft Office PowerPoint</Application>
  <PresentationFormat>全屏显示(16:9)</PresentationFormat>
  <Paragraphs>242</Paragraphs>
  <Slides>27</Slides>
  <Notes>27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5" baseType="lpstr">
      <vt:lpstr>华文中宋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2018-01-02T04:06:00Z</dcterms:created>
  <dcterms:modified xsi:type="dcterms:W3CDTF">2023-01-16T13:36:23Z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0DF0E0BB2B5F42FC8A0323E195CFD6F7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