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583" r:id="rId2"/>
    <p:sldId id="575" r:id="rId3"/>
    <p:sldId id="623" r:id="rId4"/>
    <p:sldId id="681" r:id="rId5"/>
    <p:sldId id="666" r:id="rId6"/>
    <p:sldId id="691" r:id="rId7"/>
    <p:sldId id="689" r:id="rId8"/>
    <p:sldId id="692" r:id="rId9"/>
    <p:sldId id="693" r:id="rId10"/>
    <p:sldId id="694" r:id="rId11"/>
    <p:sldId id="663" r:id="rId12"/>
    <p:sldId id="695" r:id="rId13"/>
    <p:sldId id="696" r:id="rId14"/>
    <p:sldId id="667" r:id="rId15"/>
    <p:sldId id="688" r:id="rId16"/>
    <p:sldId id="697" r:id="rId17"/>
    <p:sldId id="698" r:id="rId18"/>
    <p:sldId id="699" r:id="rId19"/>
    <p:sldId id="616" r:id="rId20"/>
    <p:sldId id="677" r:id="rId21"/>
  </p:sldIdLst>
  <p:sldSz cx="9144000" cy="6858000" type="screen4x3"/>
  <p:notesSz cx="6858000" cy="9144000"/>
  <p:custDataLst>
    <p:tags r:id="rId24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1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FFCC"/>
    <a:srgbClr val="FFFFFF"/>
    <a:srgbClr val="FF00FF"/>
    <a:srgbClr val="CEE6FC"/>
    <a:srgbClr val="99CCFF"/>
    <a:srgbClr val="CC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6" autoAdjust="0"/>
    <p:restoredTop sz="93704" autoAdjust="0"/>
  </p:normalViewPr>
  <p:slideViewPr>
    <p:cSldViewPr>
      <p:cViewPr>
        <p:scale>
          <a:sx n="100" d="100"/>
          <a:sy n="100" d="100"/>
        </p:scale>
        <p:origin x="-204" y="-264"/>
      </p:cViewPr>
      <p:guideLst>
        <p:guide orient="horz" pos="2131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1764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34283A2-608F-4303-9541-C0ECEEF8E3D2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61E7F40A-B404-4B2C-8AAA-F0EDE2CB6AA5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BEEA1DDA-47FE-4D13-B84A-1E8379239195}" type="slidenum">
              <a:rPr lang="zh-CN" altLang="en-US" sz="1200"/>
              <a:t>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AB45EE60-4104-4FBC-AC6B-EB207FD043C9}" type="slidenum">
              <a:rPr lang="zh-CN" altLang="en-US" sz="1200"/>
              <a:t>2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3E32BA30-0366-4F74-AAF3-C8B89CDEB64E}" type="slidenum">
              <a:rPr lang="zh-CN" altLang="en-US" sz="1200"/>
              <a:t>3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7F40A-B404-4B2C-8AAA-F0EDE2CB6AA5}" type="slidenum">
              <a:rPr lang="zh-CN" altLang="en-US" smtClean="0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3984DCDA-D7EF-44AB-841F-33D142D1D42C}" type="slidenum">
              <a:rPr lang="zh-CN" altLang="en-US" sz="1200"/>
              <a:t>20</a:t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 bwMode="gray">
          <a:xfrm>
            <a:off x="-12700" y="2071688"/>
            <a:ext cx="9156700" cy="3805237"/>
          </a:xfrm>
          <a:custGeom>
            <a:avLst/>
            <a:gdLst>
              <a:gd name="T0" fmla="*/ 2147483646 w 9991"/>
              <a:gd name="T1" fmla="*/ 2147483646 h 9927"/>
              <a:gd name="T2" fmla="*/ 2147483646 w 9991"/>
              <a:gd name="T3" fmla="*/ 2147483646 h 9927"/>
              <a:gd name="T4" fmla="*/ 2147483646 w 9991"/>
              <a:gd name="T5" fmla="*/ 2147483646 h 9927"/>
              <a:gd name="T6" fmla="*/ 2147483646 w 9991"/>
              <a:gd name="T7" fmla="*/ 2147483646 h 9927"/>
              <a:gd name="T8" fmla="*/ 2147483646 w 9991"/>
              <a:gd name="T9" fmla="*/ 2147483646 h 9927"/>
              <a:gd name="T10" fmla="*/ 2147483646 w 9991"/>
              <a:gd name="T11" fmla="*/ 2147483646 h 9927"/>
              <a:gd name="T12" fmla="*/ 2147483646 w 9991"/>
              <a:gd name="T13" fmla="*/ 2147483646 h 9927"/>
              <a:gd name="T14" fmla="*/ 2147483646 w 9991"/>
              <a:gd name="T15" fmla="*/ 2147483646 h 9927"/>
              <a:gd name="T16" fmla="*/ 2147483646 w 9991"/>
              <a:gd name="T17" fmla="*/ 2147483646 h 99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991" h="9927">
                <a:moveTo>
                  <a:pt x="12" y="470"/>
                </a:moveTo>
                <a:cubicBezTo>
                  <a:pt x="251" y="271"/>
                  <a:pt x="997" y="-44"/>
                  <a:pt x="2383" y="6"/>
                </a:cubicBezTo>
                <a:cubicBezTo>
                  <a:pt x="3769" y="51"/>
                  <a:pt x="5829" y="1766"/>
                  <a:pt x="7031" y="2363"/>
                </a:cubicBezTo>
                <a:cubicBezTo>
                  <a:pt x="8233" y="2959"/>
                  <a:pt x="9752" y="863"/>
                  <a:pt x="9991" y="445"/>
                </a:cubicBezTo>
                <a:cubicBezTo>
                  <a:pt x="9987" y="3252"/>
                  <a:pt x="9993" y="6085"/>
                  <a:pt x="9989" y="8892"/>
                </a:cubicBezTo>
                <a:cubicBezTo>
                  <a:pt x="8652" y="9952"/>
                  <a:pt x="7961" y="9510"/>
                  <a:pt x="6861" y="9330"/>
                </a:cubicBezTo>
                <a:cubicBezTo>
                  <a:pt x="5761" y="9150"/>
                  <a:pt x="4694" y="7715"/>
                  <a:pt x="3391" y="7814"/>
                </a:cubicBezTo>
                <a:cubicBezTo>
                  <a:pt x="2252" y="7798"/>
                  <a:pt x="-9" y="9906"/>
                  <a:pt x="1" y="9927"/>
                </a:cubicBezTo>
                <a:cubicBezTo>
                  <a:pt x="12" y="9956"/>
                  <a:pt x="12" y="2309"/>
                  <a:pt x="12" y="470"/>
                </a:cubicBezTo>
                <a:close/>
              </a:path>
            </a:pathLst>
          </a:custGeom>
          <a:solidFill>
            <a:schemeClr val="accent1">
              <a:alpha val="40784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3"/>
          <p:cNvSpPr/>
          <p:nvPr/>
        </p:nvSpPr>
        <p:spPr bwMode="gray">
          <a:xfrm>
            <a:off x="-3175" y="2347913"/>
            <a:ext cx="9151938" cy="3192462"/>
          </a:xfrm>
          <a:custGeom>
            <a:avLst/>
            <a:gdLst>
              <a:gd name="T0" fmla="*/ 2147483646 w 10000"/>
              <a:gd name="T1" fmla="*/ 2147483646 h 9999"/>
              <a:gd name="T2" fmla="*/ 2147483646 w 10000"/>
              <a:gd name="T3" fmla="*/ 2147483646 h 9999"/>
              <a:gd name="T4" fmla="*/ 2147483646 w 10000"/>
              <a:gd name="T5" fmla="*/ 2147483646 h 9999"/>
              <a:gd name="T6" fmla="*/ 2147483646 w 10000"/>
              <a:gd name="T7" fmla="*/ 2147483646 h 9999"/>
              <a:gd name="T8" fmla="*/ 2147483646 w 10000"/>
              <a:gd name="T9" fmla="*/ 2147483646 h 9999"/>
              <a:gd name="T10" fmla="*/ 2147483646 w 10000"/>
              <a:gd name="T11" fmla="*/ 2147483646 h 9999"/>
              <a:gd name="T12" fmla="*/ 2147483646 w 10000"/>
              <a:gd name="T13" fmla="*/ 2147483646 h 9999"/>
              <a:gd name="T14" fmla="*/ 2147483646 w 10000"/>
              <a:gd name="T15" fmla="*/ 2147483646 h 9999"/>
              <a:gd name="T16" fmla="*/ 2147483646 w 10000"/>
              <a:gd name="T17" fmla="*/ 2147483646 h 99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000" h="9999">
                <a:moveTo>
                  <a:pt x="1" y="1304"/>
                </a:moveTo>
                <a:cubicBezTo>
                  <a:pt x="241" y="1111"/>
                  <a:pt x="1129" y="-48"/>
                  <a:pt x="2512" y="2"/>
                </a:cubicBezTo>
                <a:cubicBezTo>
                  <a:pt x="3895" y="51"/>
                  <a:pt x="5997" y="2229"/>
                  <a:pt x="7245" y="2348"/>
                </a:cubicBezTo>
                <a:cubicBezTo>
                  <a:pt x="8493" y="2467"/>
                  <a:pt x="9761" y="1130"/>
                  <a:pt x="10000" y="718"/>
                </a:cubicBezTo>
                <a:lnTo>
                  <a:pt x="10000" y="8931"/>
                </a:lnTo>
                <a:cubicBezTo>
                  <a:pt x="8534" y="10154"/>
                  <a:pt x="8060" y="10101"/>
                  <a:pt x="6938" y="9866"/>
                </a:cubicBezTo>
                <a:cubicBezTo>
                  <a:pt x="5816" y="9631"/>
                  <a:pt x="4571" y="7420"/>
                  <a:pt x="3272" y="7519"/>
                </a:cubicBezTo>
                <a:cubicBezTo>
                  <a:pt x="2132" y="7505"/>
                  <a:pt x="-9" y="9706"/>
                  <a:pt x="1" y="9731"/>
                </a:cubicBezTo>
                <a:cubicBezTo>
                  <a:pt x="12" y="9757"/>
                  <a:pt x="1" y="3139"/>
                  <a:pt x="1" y="1304"/>
                </a:cubicBezTo>
                <a:close/>
              </a:path>
            </a:pathLst>
          </a:custGeom>
          <a:solidFill>
            <a:srgbClr val="82C1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899592" y="2708498"/>
            <a:ext cx="4632676" cy="1720077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4200" b="0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KSO_FD"/>
          <p:cNvSpPr>
            <a:spLocks noGrp="1"/>
          </p:cNvSpPr>
          <p:nvPr>
            <p:ph type="dt" sz="half" idx="10"/>
          </p:nvPr>
        </p:nvSpPr>
        <p:spPr>
          <a:xfrm>
            <a:off x="628650" y="57689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A76A7F94-A788-4A57-A27A-3775738C9B1D}" type="datetimeFigureOut">
              <a:rPr lang="en-US" altLang="zh-CN"/>
              <a:t>1/16/2023</a:t>
            </a:fld>
            <a:endParaRPr lang="en-US" altLang="zh-CN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5768975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57689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C735D104-B16C-4CFA-9872-57175064D76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3" y="1173163"/>
            <a:ext cx="8064895" cy="5183187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F76A70-154F-46A3-9458-59F1CE6B643F}" type="datetimeFigureOut">
              <a:rPr lang="en-US" altLang="zh-CN"/>
              <a:t>1/16/2023</a:t>
            </a:fld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576971-7EB2-4B5E-BF3D-637F2C9B068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 userDrawn="1"/>
        </p:nvSpPr>
        <p:spPr>
          <a:xfrm>
            <a:off x="1331913" y="1484313"/>
            <a:ext cx="6480175" cy="4392612"/>
          </a:xfrm>
          <a:prstGeom prst="roundRect">
            <a:avLst/>
          </a:prstGeom>
          <a:noFill/>
          <a:ln w="5715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9" name="KSO_BC1"/>
          <p:cNvSpPr>
            <a:spLocks noGrp="1"/>
          </p:cNvSpPr>
          <p:nvPr>
            <p:ph idx="1"/>
          </p:nvPr>
        </p:nvSpPr>
        <p:spPr>
          <a:xfrm>
            <a:off x="1619672" y="1700808"/>
            <a:ext cx="5904656" cy="4032448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47675" indent="-447675">
              <a:defRPr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endParaRPr lang="zh-CN" altLang="en-US" dirty="0" smtClean="0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FE89DB-A4DA-4613-956C-ABDF8C028D87}" type="datetimeFigureOut">
              <a:rPr lang="en-US" altLang="zh-CN"/>
              <a:t>1/16/2023</a:t>
            </a:fld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D8228-8DDC-4605-AA7D-806716F53D3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 userDrawn="1"/>
        </p:nvSpPr>
        <p:spPr>
          <a:xfrm>
            <a:off x="1331913" y="1484313"/>
            <a:ext cx="6480175" cy="4394200"/>
          </a:xfrm>
          <a:prstGeom prst="round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1619672" y="1700808"/>
            <a:ext cx="5904656" cy="4032448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47675" indent="-447675">
              <a:defRPr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FBFCA5-CF61-4FE8-A36A-1B5D0272B8A2}" type="datetimeFigureOut">
              <a:rPr lang="en-US" altLang="zh-CN"/>
              <a:t>1/16/2023</a:t>
            </a:fld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0A8FBD-8D36-496A-B6AF-E03DF564AA2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327274"/>
            <a:ext cx="5995988" cy="1235075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3038169" y="3619500"/>
            <a:ext cx="3067663" cy="417662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6C1527-6759-4EC3-8DB4-E08E7D4C291B}" type="datetimeFigureOut">
              <a:rPr lang="en-US" altLang="zh-CN"/>
              <a:t>1/16/2023</a:t>
            </a:fld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54DB5-B779-48F9-A3F2-8781DD7D228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B9CDAA-5F93-4A1F-AED1-91B27F10774B}" type="datetimeFigureOut">
              <a:rPr lang="en-US" altLang="zh-CN"/>
              <a:t>1/16/2023</a:t>
            </a:fld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CC6FB-226A-48A2-A803-CCD5BDD4CDF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217593-647A-4C30-95E5-7F5089F6C1B3}" type="datetimeFigureOut">
              <a:rPr lang="en-US" altLang="zh-CN"/>
              <a:t>1/16/2023</a:t>
            </a:fld>
            <a:endParaRPr lang="en-US" altLang="zh-CN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8704D-D858-4728-A2C9-4DD9AB5E3DA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581400" y="685800"/>
            <a:ext cx="5561013" cy="33528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181600" y="4038600"/>
            <a:ext cx="3960813" cy="1752600"/>
          </a:xfrm>
          <a:prstGeom prst="rect">
            <a:avLst/>
          </a:prstGeom>
          <a:ln w="9525"/>
        </p:spPr>
        <p:txBody>
          <a:bodyPr lIns="92075" tIns="46038" rIns="92075" bIns="46038" anchor="ctr"/>
          <a:lstStyle>
            <a:lvl1pPr marL="0" indent="0" algn="ctr">
              <a:buFont typeface="Wingdings" panose="05000000000000000000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fld id="{24627D9B-6169-421C-B71B-0CFC06F6D915}" type="datetimeFigureOut">
              <a:rPr lang="en-US" altLang="zh-CN"/>
              <a:t>1/16/2023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fld id="{3B8210FD-D1C5-432A-AAC2-E418F2C142E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948D8F4-A6F9-40C2-80D6-7E63165787B3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CDA76-C900-4F2D-A893-D5299F47697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 userDrawn="1"/>
        </p:nvSpPr>
        <p:spPr bwMode="auto">
          <a:xfrm>
            <a:off x="755650" y="1196975"/>
            <a:ext cx="8113713" cy="5762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3" y="1988840"/>
            <a:ext cx="7975797" cy="3816424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5FAA86-016D-4137-B6E8-0AE2A7D04087}" type="datetimeFigureOut">
              <a:rPr lang="en-US" altLang="zh-CN"/>
              <a:t>1/16/2023</a:t>
            </a:fld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80C3E-9945-4B82-8AB8-C0934D403B3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7" name="内容占位符 10"/>
          <p:cNvSpPr>
            <a:spLocks noGrp="1"/>
          </p:cNvSpPr>
          <p:nvPr>
            <p:ph sz="quarter" idx="13"/>
          </p:nvPr>
        </p:nvSpPr>
        <p:spPr>
          <a:xfrm>
            <a:off x="467544" y="980728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3B53058B-C4CD-4E25-B9EA-456BAD3303B5}" type="datetimeFigureOut">
              <a:rPr lang="en-US" altLang="zh-CN"/>
              <a:t>1/16/2023</a:t>
            </a:fld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DAE0AF6-20E4-4049-AC1E-792914274AA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F46314-5CF6-4633-BE22-B0EDCCEDD1E9}" type="datetimeFigureOut">
              <a:rPr lang="en-US" altLang="zh-CN"/>
              <a:t>1/16/2023</a:t>
            </a:fld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708FF-EC8B-40F0-A138-6B256380EE3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611188" y="1484313"/>
            <a:ext cx="2736850" cy="1587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2" y="2204864"/>
            <a:ext cx="8136705" cy="4151486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10" name="内容占位符 10"/>
          <p:cNvSpPr>
            <a:spLocks noGrp="1"/>
          </p:cNvSpPr>
          <p:nvPr>
            <p:ph sz="quarter" idx="13"/>
          </p:nvPr>
        </p:nvSpPr>
        <p:spPr>
          <a:xfrm>
            <a:off x="323726" y="908720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BC096E34-405C-4161-B50C-EAFDDE7D91E4}" type="datetimeFigureOut">
              <a:rPr lang="en-US" altLang="zh-CN"/>
              <a:t>1/16/2023</a:t>
            </a:fld>
            <a:endParaRPr lang="en-US" altLang="zh-CN"/>
          </a:p>
        </p:txBody>
      </p:sp>
      <p:sp>
        <p:nvSpPr>
          <p:cNvPr id="8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2A84706-952A-4381-9D4A-8293B011C5E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2" y="2204864"/>
            <a:ext cx="8136705" cy="4151486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10" name="内容占位符 10"/>
          <p:cNvSpPr>
            <a:spLocks noGrp="1"/>
          </p:cNvSpPr>
          <p:nvPr>
            <p:ph sz="quarter" idx="13"/>
          </p:nvPr>
        </p:nvSpPr>
        <p:spPr>
          <a:xfrm>
            <a:off x="323726" y="908720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29B0497C-1AE5-4A3D-812A-E2F0BE846C6D}" type="datetimeFigureOut">
              <a:rPr lang="en-US" altLang="zh-CN"/>
              <a:t>1/16/2023</a:t>
            </a:fld>
            <a:endParaRPr lang="en-US" altLang="zh-CN"/>
          </a:p>
        </p:txBody>
      </p:sp>
      <p:sp>
        <p:nvSpPr>
          <p:cNvPr id="7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7AE6AE3-782A-411B-8F2E-A86C32778BB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2" y="1864444"/>
            <a:ext cx="8136705" cy="4491906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10" name="内容占位符 10"/>
          <p:cNvSpPr>
            <a:spLocks noGrp="1"/>
          </p:cNvSpPr>
          <p:nvPr>
            <p:ph sz="quarter" idx="13"/>
          </p:nvPr>
        </p:nvSpPr>
        <p:spPr>
          <a:xfrm>
            <a:off x="323726" y="908720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5A5415F0-483C-4D43-808E-6E9243944AC8}" type="datetimeFigureOut">
              <a:rPr lang="en-US" altLang="zh-CN"/>
              <a:t>1/16/2023</a:t>
            </a:fld>
            <a:endParaRPr lang="en-US" altLang="zh-CN"/>
          </a:p>
        </p:txBody>
      </p:sp>
      <p:sp>
        <p:nvSpPr>
          <p:cNvPr id="7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50E6B99-0DBC-42FA-A279-C64214B75A4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 userDrawn="1"/>
        </p:nvCxnSpPr>
        <p:spPr>
          <a:xfrm>
            <a:off x="611188" y="1484313"/>
            <a:ext cx="2736850" cy="1587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2" y="1864444"/>
            <a:ext cx="8136705" cy="4491906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9" name="内容占位符 10"/>
          <p:cNvSpPr>
            <a:spLocks noGrp="1"/>
          </p:cNvSpPr>
          <p:nvPr>
            <p:ph sz="quarter" idx="13"/>
          </p:nvPr>
        </p:nvSpPr>
        <p:spPr>
          <a:xfrm>
            <a:off x="323726" y="908720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02E0EEB-B204-4F1E-89FE-A0D633FA9097}" type="datetimeFigureOut">
              <a:rPr lang="en-US" altLang="zh-CN"/>
              <a:t>1/16/2023</a:t>
            </a:fld>
            <a:endParaRPr lang="en-US" altLang="zh-CN"/>
          </a:p>
        </p:txBody>
      </p:sp>
      <p:sp>
        <p:nvSpPr>
          <p:cNvPr id="7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697BCA5-6DD2-402E-A6B7-028E36A46C0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任意多边形 15"/>
          <p:cNvSpPr/>
          <p:nvPr/>
        </p:nvSpPr>
        <p:spPr bwMode="gray">
          <a:xfrm>
            <a:off x="0" y="-100013"/>
            <a:ext cx="9164638" cy="1216026"/>
          </a:xfrm>
          <a:custGeom>
            <a:avLst/>
            <a:gdLst>
              <a:gd name="T0" fmla="*/ 9166414 w 9164371"/>
              <a:gd name="T1" fmla="*/ 3 h 1402412"/>
              <a:gd name="T2" fmla="*/ 9175952 w 9164371"/>
              <a:gd name="T3" fmla="*/ 9 h 1402412"/>
              <a:gd name="T4" fmla="*/ 9160623 w 9164371"/>
              <a:gd name="T5" fmla="*/ 8 h 1402412"/>
              <a:gd name="T6" fmla="*/ 6512870 w 9164371"/>
              <a:gd name="T7" fmla="*/ 8 h 1402412"/>
              <a:gd name="T8" fmla="*/ 3120436 w 9164371"/>
              <a:gd name="T9" fmla="*/ 7 h 1402412"/>
              <a:gd name="T10" fmla="*/ 8750 w 9164371"/>
              <a:gd name="T11" fmla="*/ 9 h 1402412"/>
              <a:gd name="T12" fmla="*/ 0 w 9164371"/>
              <a:gd name="T13" fmla="*/ 9 h 1402412"/>
              <a:gd name="T14" fmla="*/ 0 w 9164371"/>
              <a:gd name="T15" fmla="*/ 3 h 1402412"/>
              <a:gd name="T16" fmla="*/ 6435 w 9164371"/>
              <a:gd name="T17" fmla="*/ 3 h 1402412"/>
              <a:gd name="T18" fmla="*/ 2212366 w 9164371"/>
              <a:gd name="T19" fmla="*/ 3 h 1402412"/>
              <a:gd name="T20" fmla="*/ 6459076 w 9164371"/>
              <a:gd name="T21" fmla="*/ 3 h 1402412"/>
              <a:gd name="T22" fmla="*/ 9186818 w 9164371"/>
              <a:gd name="T23" fmla="*/ 0 h 1402412"/>
              <a:gd name="T24" fmla="*/ 9166414 w 9164371"/>
              <a:gd name="T25" fmla="*/ 3 h 1402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64371" h="1402412">
                <a:moveTo>
                  <a:pt x="9143999" y="7114"/>
                </a:moveTo>
                <a:lnTo>
                  <a:pt x="9153524" y="1327097"/>
                </a:lnTo>
                <a:lnTo>
                  <a:pt x="9138229" y="1266501"/>
                </a:lnTo>
                <a:cubicBezTo>
                  <a:pt x="8118814" y="1354137"/>
                  <a:pt x="7501188" y="1301225"/>
                  <a:pt x="6496949" y="1258323"/>
                </a:cubicBezTo>
                <a:cubicBezTo>
                  <a:pt x="5492710" y="1215421"/>
                  <a:pt x="4194158" y="985696"/>
                  <a:pt x="3112792" y="1009086"/>
                </a:cubicBezTo>
                <a:cubicBezTo>
                  <a:pt x="2031426" y="1032476"/>
                  <a:pt x="456202" y="1253638"/>
                  <a:pt x="8750" y="1398665"/>
                </a:cubicBezTo>
                <a:lnTo>
                  <a:pt x="0" y="1402412"/>
                </a:lnTo>
                <a:lnTo>
                  <a:pt x="0" y="100989"/>
                </a:lnTo>
                <a:lnTo>
                  <a:pt x="6435" y="188191"/>
                </a:lnTo>
                <a:cubicBezTo>
                  <a:pt x="324619" y="155765"/>
                  <a:pt x="1067215" y="6580"/>
                  <a:pt x="2206990" y="12136"/>
                </a:cubicBezTo>
                <a:cubicBezTo>
                  <a:pt x="3509588" y="18486"/>
                  <a:pt x="5287044" y="294711"/>
                  <a:pt x="6443284" y="343923"/>
                </a:cubicBezTo>
                <a:cubicBezTo>
                  <a:pt x="7453571" y="386984"/>
                  <a:pt x="8737712" y="155358"/>
                  <a:pt x="9164371" y="0"/>
                </a:cubicBezTo>
                <a:lnTo>
                  <a:pt x="9143999" y="7114"/>
                </a:lnTo>
                <a:close/>
              </a:path>
            </a:pathLst>
          </a:custGeom>
          <a:solidFill>
            <a:schemeClr val="accent1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7" name="任意多边形 13"/>
          <p:cNvSpPr/>
          <p:nvPr/>
        </p:nvSpPr>
        <p:spPr bwMode="gray">
          <a:xfrm>
            <a:off x="0" y="115888"/>
            <a:ext cx="9144000" cy="731837"/>
          </a:xfrm>
          <a:custGeom>
            <a:avLst/>
            <a:gdLst>
              <a:gd name="T0" fmla="*/ 2248413 w 9144000"/>
              <a:gd name="T1" fmla="*/ 2 h 965363"/>
              <a:gd name="T2" fmla="*/ 6686052 w 9144000"/>
              <a:gd name="T3" fmla="*/ 2 h 965363"/>
              <a:gd name="T4" fmla="*/ 8995103 w 9144000"/>
              <a:gd name="T5" fmla="*/ 2 h 965363"/>
              <a:gd name="T6" fmla="*/ 9144000 w 9144000"/>
              <a:gd name="T7" fmla="*/ 2 h 965363"/>
              <a:gd name="T8" fmla="*/ 9144000 w 9144000"/>
              <a:gd name="T9" fmla="*/ 2 h 965363"/>
              <a:gd name="T10" fmla="*/ 8848319 w 9144000"/>
              <a:gd name="T11" fmla="*/ 2 h 965363"/>
              <a:gd name="T12" fmla="*/ 6345199 w 9144000"/>
              <a:gd name="T13" fmla="*/ 2 h 965363"/>
              <a:gd name="T14" fmla="*/ 2898982 w 9144000"/>
              <a:gd name="T15" fmla="*/ 2 h 965363"/>
              <a:gd name="T16" fmla="*/ 209006 w 9144000"/>
              <a:gd name="T17" fmla="*/ 2 h 965363"/>
              <a:gd name="T18" fmla="*/ 0 w 9144000"/>
              <a:gd name="T19" fmla="*/ 2 h 965363"/>
              <a:gd name="T20" fmla="*/ 0 w 9144000"/>
              <a:gd name="T21" fmla="*/ 2 h 965363"/>
              <a:gd name="T22" fmla="*/ 102745 w 9144000"/>
              <a:gd name="T23" fmla="*/ 2 h 965363"/>
              <a:gd name="T24" fmla="*/ 2248413 w 9144000"/>
              <a:gd name="T25" fmla="*/ 2 h 9653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44000" h="965363">
                <a:moveTo>
                  <a:pt x="2248413" y="97"/>
                </a:moveTo>
                <a:cubicBezTo>
                  <a:pt x="3554467" y="4859"/>
                  <a:pt x="5527480" y="190597"/>
                  <a:pt x="6686052" y="230284"/>
                </a:cubicBezTo>
                <a:cubicBezTo>
                  <a:pt x="7556209" y="260050"/>
                  <a:pt x="8488126" y="169265"/>
                  <a:pt x="8995103" y="104599"/>
                </a:cubicBezTo>
                <a:lnTo>
                  <a:pt x="9144000" y="84263"/>
                </a:lnTo>
                <a:lnTo>
                  <a:pt x="9144000" y="895147"/>
                </a:lnTo>
                <a:lnTo>
                  <a:pt x="8848319" y="918357"/>
                </a:lnTo>
                <a:cubicBezTo>
                  <a:pt x="7751831" y="993127"/>
                  <a:pt x="7033459" y="962915"/>
                  <a:pt x="6345199" y="935134"/>
                </a:cubicBezTo>
                <a:cubicBezTo>
                  <a:pt x="5560254" y="903384"/>
                  <a:pt x="4126379" y="709709"/>
                  <a:pt x="2898982" y="719234"/>
                </a:cubicBezTo>
                <a:cubicBezTo>
                  <a:pt x="2091505" y="718043"/>
                  <a:pt x="800095" y="863300"/>
                  <a:pt x="209006" y="937342"/>
                </a:cubicBezTo>
                <a:lnTo>
                  <a:pt x="0" y="964474"/>
                </a:lnTo>
                <a:lnTo>
                  <a:pt x="0" y="156255"/>
                </a:lnTo>
                <a:lnTo>
                  <a:pt x="102745" y="141409"/>
                </a:lnTo>
                <a:cubicBezTo>
                  <a:pt x="453405" y="92965"/>
                  <a:pt x="1268871" y="-3475"/>
                  <a:pt x="2248413" y="97"/>
                </a:cubicBezTo>
                <a:close/>
              </a:path>
            </a:pathLst>
          </a:custGeom>
          <a:solidFill>
            <a:srgbClr val="82C1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 bwMode="auto">
          <a:xfrm>
            <a:off x="419100" y="44450"/>
            <a:ext cx="829151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9D9D9D"/>
                </a:solidFill>
                <a:latin typeface="Arial" panose="020B0604020202020204" pitchFamily="34" charset="0"/>
              </a:defRPr>
            </a:lvl1pPr>
          </a:lstStyle>
          <a:p>
            <a:fld id="{55FB3C56-C4AB-4A9F-90CE-54E464CA46B9}" type="datetimeFigureOut">
              <a:rPr lang="en-US" altLang="zh-CN"/>
              <a:t>1/16/2023</a:t>
            </a:fld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9D9D9D"/>
                </a:solidFill>
                <a:latin typeface="Arial" panose="020B0604020202020204" pitchFamily="34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9D9D9D"/>
                </a:solidFill>
              </a:defRPr>
            </a:lvl1pPr>
          </a:lstStyle>
          <a:p>
            <a:fld id="{7EC84A1F-07A8-48E1-AAC5-86D233A01C71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slow">
    <p:circl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447675" indent="-36195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"/>
        <a:defRPr sz="2000" kern="1200">
          <a:solidFill>
            <a:srgbClr val="6EAA2E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1pPr>
      <a:lvl2pPr marL="447675" indent="-44767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9FD47C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file:///E:\&#20154;&#25945;&#26032;&#29256;6&#19979;\Unit2%20There%20is%20a%20park%20near%20my%20home\Lesson7%20&#25945;&#23398;&#35838;&#20214;\Lesson7_Just_read_and_talk&#35838;&#25991;&#24405;&#38899;_128k.mp3" TargetMode="External"/><Relationship Id="rId1" Type="http://schemas.microsoft.com/office/2007/relationships/media" Target="file:///E:\&#20154;&#25945;&#26032;&#29256;6&#19979;\Unit2%20There%20is%20a%20park%20near%20my%20home\Lesson7%20&#25945;&#23398;&#35838;&#20214;\Lesson7_Just_read_and_talk&#35838;&#25991;&#24405;&#38899;_128k.mp3" TargetMode="Externa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wmf"/><Relationship Id="rId7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8.wmf"/><Relationship Id="rId5" Type="http://schemas.openxmlformats.org/officeDocument/2006/relationships/image" Target="../media/image25.wmf"/><Relationship Id="rId4" Type="http://schemas.openxmlformats.org/officeDocument/2006/relationships/image" Target="../media/image23.wmf"/><Relationship Id="rId9" Type="http://schemas.openxmlformats.org/officeDocument/2006/relationships/image" Target="../media/image3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png"/><Relationship Id="rId4" Type="http://schemas.openxmlformats.org/officeDocument/2006/relationships/hyperlink" Target="Lesson6_Let&#8217;s_chant&#35838;&#25991;&#21160;&#30011;.sw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GI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6&#19979;\Unit2%20There%20is%20a%20park%20near%20my%20home\Lesson7%20&#25945;&#23398;&#35838;&#20214;\hotel_128k.mp3" TargetMode="External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microsoft.com/office/2007/relationships/media" Target="file:///E:\&#20154;&#25945;&#26032;&#29256;6&#19979;\Unit2%20There%20is%20a%20park%20near%20my%20home\Lesson7%20&#25945;&#23398;&#35838;&#20214;\hospital_128k.mp3" TargetMode="External"/><Relationship Id="rId7" Type="http://schemas.microsoft.com/office/2007/relationships/media" Target="file:///E:\&#20154;&#25945;&#26032;&#29256;6&#19979;\Unit2%20There%20is%20a%20park%20near%20my%20home\Lesson7%20&#25945;&#23398;&#35838;&#20214;\hotel_128k.mp3" TargetMode="External"/><Relationship Id="rId12" Type="http://schemas.openxmlformats.org/officeDocument/2006/relationships/notesSlide" Target="../notesSlides/notesSlide4.xml"/><Relationship Id="rId17" Type="http://schemas.openxmlformats.org/officeDocument/2006/relationships/image" Target="../media/image15.png"/><Relationship Id="rId2" Type="http://schemas.openxmlformats.org/officeDocument/2006/relationships/audio" Target="file:///E:\&#20154;&#25945;&#26032;&#29256;6&#19979;\Unit2%20There%20is%20a%20park%20near%20my%20home\Lesson7%20&#25945;&#23398;&#35838;&#20214;\bank_128k.mp3" TargetMode="External"/><Relationship Id="rId16" Type="http://schemas.openxmlformats.org/officeDocument/2006/relationships/image" Target="../media/image14.png"/><Relationship Id="rId1" Type="http://schemas.microsoft.com/office/2007/relationships/media" Target="file:///E:\&#20154;&#25945;&#26032;&#29256;6&#19979;\Unit2%20There%20is%20a%20park%20near%20my%20home\Lesson7%20&#25945;&#23398;&#35838;&#20214;\bank_128k.mp3" TargetMode="External"/><Relationship Id="rId6" Type="http://schemas.openxmlformats.org/officeDocument/2006/relationships/audio" Target="file:///E:\&#20154;&#25945;&#26032;&#29256;6&#19979;\Unit2%20There%20is%20a%20park%20near%20my%20home\Lesson7%20&#25945;&#23398;&#35838;&#20214;\bookshop_128k.mp3" TargetMode="External"/><Relationship Id="rId11" Type="http://schemas.openxmlformats.org/officeDocument/2006/relationships/slideLayout" Target="../slideLayouts/slideLayout17.xml"/><Relationship Id="rId5" Type="http://schemas.microsoft.com/office/2007/relationships/media" Target="file:///E:\&#20154;&#25945;&#26032;&#29256;6&#19979;\Unit2%20There%20is%20a%20park%20near%20my%20home\Lesson7%20&#25945;&#23398;&#35838;&#20214;\bookshop_128k.mp3" TargetMode="External"/><Relationship Id="rId15" Type="http://schemas.openxmlformats.org/officeDocument/2006/relationships/image" Target="../media/image13.png"/><Relationship Id="rId10" Type="http://schemas.openxmlformats.org/officeDocument/2006/relationships/audio" Target="file:///E:\&#20154;&#25945;&#26032;&#29256;6&#19979;\Unit2%20There%20is%20a%20park%20near%20my%20home\Lesson7%20&#25945;&#23398;&#35838;&#20214;\supermarket_128k.mp3" TargetMode="External"/><Relationship Id="rId4" Type="http://schemas.openxmlformats.org/officeDocument/2006/relationships/audio" Target="file:///E:\&#20154;&#25945;&#26032;&#29256;6&#19979;\Unit2%20There%20is%20a%20park%20near%20my%20home\Lesson7%20&#25945;&#23398;&#35838;&#20214;\hospital_128k.mp3" TargetMode="External"/><Relationship Id="rId9" Type="http://schemas.microsoft.com/office/2007/relationships/media" Target="file:///E:\&#20154;&#25945;&#26032;&#29256;6&#19979;\Unit2%20There%20is%20a%20park%20near%20my%20home\Lesson7%20&#25945;&#23398;&#35838;&#20214;\supermarket_128k.mp3" TargetMode="External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908720"/>
            <a:ext cx="5040313" cy="637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教精通版六</a:t>
            </a: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年级下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册</a:t>
            </a:r>
            <a:endParaRPr lang="en-US" altLang="zh-CN" sz="2800" b="1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0" y="2996952"/>
            <a:ext cx="9144000" cy="172085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altLang="zh-C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Unit2 There is a park near my home.</a:t>
            </a:r>
            <a:endParaRPr lang="zh-CN" altLang="en-US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436096" y="476672"/>
            <a:ext cx="2520206" cy="1879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矩形 7"/>
          <p:cNvSpPr/>
          <p:nvPr/>
        </p:nvSpPr>
        <p:spPr>
          <a:xfrm>
            <a:off x="2666600" y="5733256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976" y="1978025"/>
            <a:ext cx="4972050" cy="3705225"/>
          </a:xfrm>
          <a:prstGeom prst="rect">
            <a:avLst/>
          </a:prstGeom>
        </p:spPr>
      </p:pic>
      <p:sp>
        <p:nvSpPr>
          <p:cNvPr id="1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9938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3" name="组合 12"/>
          <p:cNvGrpSpPr/>
          <p:nvPr/>
        </p:nvGrpSpPr>
        <p:grpSpPr bwMode="auto">
          <a:xfrm>
            <a:off x="900113" y="5373688"/>
            <a:ext cx="7343775" cy="1095375"/>
            <a:chOff x="899349" y="5531777"/>
            <a:chExt cx="7344302" cy="1095747"/>
          </a:xfrm>
        </p:grpSpPr>
        <p:sp>
          <p:nvSpPr>
            <p:cNvPr id="12" name="圆角矩形 11"/>
            <p:cNvSpPr/>
            <p:nvPr/>
          </p:nvSpPr>
          <p:spPr>
            <a:xfrm>
              <a:off x="899349" y="5531777"/>
              <a:ext cx="7344302" cy="109574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0970" name="矩形 7"/>
            <p:cNvSpPr>
              <a:spLocks noChangeArrowheads="1"/>
            </p:cNvSpPr>
            <p:nvPr/>
          </p:nvSpPr>
          <p:spPr bwMode="auto">
            <a:xfrm>
              <a:off x="1070811" y="5531777"/>
              <a:ext cx="7172840" cy="1078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ts val="0"/>
                </a:spcBef>
                <a:defRPr/>
              </a:pPr>
              <a:r>
                <a:rPr lang="en-US" altLang="zh-CN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There </a:t>
              </a:r>
              <a:r>
                <a:rPr lang="en-US" altLang="zh-CN" sz="32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 </a:t>
              </a:r>
              <a:r>
                <a:rPr lang="en-US" altLang="zh-CN" sz="32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big supermarket </a:t>
              </a:r>
              <a:r>
                <a:rPr lang="en-US" altLang="zh-CN" sz="32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between</a:t>
              </a: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 </a:t>
              </a:r>
            </a:p>
            <a:p>
              <a:pPr eaLnBrk="1" hangingPunct="1">
                <a:spcBef>
                  <a:spcPts val="0"/>
                </a:spcBef>
                <a:defRPr/>
              </a:pP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hotel </a:t>
              </a:r>
              <a:r>
                <a:rPr lang="en-US" altLang="zh-CN" sz="32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bookshop</a:t>
              </a:r>
              <a:r>
                <a:rPr lang="en-US" altLang="zh-CN" sz="3200" dirty="0" smtClean="0">
                  <a:solidFill>
                    <a:srgbClr val="3030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 </a:t>
              </a:r>
              <a:endParaRPr lang="en-US" altLang="zh-CN" sz="3200" b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2339975" y="1268413"/>
            <a:ext cx="4608513" cy="6842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/>
                <a:ea typeface="宋体" panose="02010600030101010101" pitchFamily="2" charset="-122"/>
                <a:cs typeface="Arial" panose="020B0604020202020204" pitchFamily="34" charset="0"/>
              </a:rPr>
              <a:t>What’s 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  <a:cs typeface="Arial" panose="020B0604020202020204" pitchFamily="34" charset="0"/>
              </a:rPr>
              <a:t>across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/>
                <a:ea typeface="宋体" panose="02010600030101010101" pitchFamily="2" charset="-122"/>
                <a:cs typeface="Arial" panose="020B0604020202020204" pitchFamily="34" charset="0"/>
              </a:rPr>
              <a:t> the road?</a:t>
            </a:r>
          </a:p>
        </p:txBody>
      </p:sp>
      <p:sp>
        <p:nvSpPr>
          <p:cNvPr id="14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Look and say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971550" y="1268413"/>
            <a:ext cx="252095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右箭头 18"/>
          <p:cNvSpPr>
            <a:spLocks noChangeArrowheads="1"/>
          </p:cNvSpPr>
          <p:nvPr/>
        </p:nvSpPr>
        <p:spPr bwMode="auto">
          <a:xfrm rot="5400000">
            <a:off x="3700463" y="3900488"/>
            <a:ext cx="544512" cy="436562"/>
          </a:xfrm>
          <a:prstGeom prst="rightArrow">
            <a:avLst>
              <a:gd name="adj1" fmla="val 50000"/>
              <a:gd name="adj2" fmla="val 50018"/>
            </a:avLst>
          </a:prstGeom>
          <a:solidFill>
            <a:srgbClr val="FF00FF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>
              <a:solidFill>
                <a:srgbClr val="FFCC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右箭头 10"/>
          <p:cNvSpPr>
            <a:spLocks noChangeArrowheads="1"/>
          </p:cNvSpPr>
          <p:nvPr/>
        </p:nvSpPr>
        <p:spPr bwMode="auto">
          <a:xfrm rot="5400000">
            <a:off x="2498726" y="3900487"/>
            <a:ext cx="544512" cy="436563"/>
          </a:xfrm>
          <a:prstGeom prst="rightArrow">
            <a:avLst>
              <a:gd name="adj1" fmla="val 50000"/>
              <a:gd name="adj2" fmla="val 50018"/>
            </a:avLst>
          </a:prstGeom>
          <a:solidFill>
            <a:srgbClr val="FF00FF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>
              <a:solidFill>
                <a:srgbClr val="FFCCFF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右箭头 15"/>
          <p:cNvSpPr>
            <a:spLocks noChangeArrowheads="1"/>
          </p:cNvSpPr>
          <p:nvPr/>
        </p:nvSpPr>
        <p:spPr bwMode="auto">
          <a:xfrm rot="5400000">
            <a:off x="5080001" y="4224337"/>
            <a:ext cx="544512" cy="436563"/>
          </a:xfrm>
          <a:prstGeom prst="rightArrow">
            <a:avLst>
              <a:gd name="adj1" fmla="val 50000"/>
              <a:gd name="adj2" fmla="val 50018"/>
            </a:avLst>
          </a:prstGeom>
          <a:solidFill>
            <a:srgbClr val="FF00FF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>
              <a:solidFill>
                <a:srgbClr val="FFCCFF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492500" y="1700213"/>
            <a:ext cx="1943100" cy="4762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zh-CN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CN" altLang="en-US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在</a:t>
            </a:r>
            <a:r>
              <a:rPr lang="en-US" altLang="zh-CN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…</a:t>
            </a:r>
            <a:r>
              <a:rPr lang="zh-CN" altLang="en-US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对面</a:t>
            </a:r>
            <a:r>
              <a:rPr lang="en-US" altLang="zh-CN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1" grpId="0" animBg="1"/>
      <p:bldP spid="16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468313" y="1341438"/>
            <a:ext cx="82804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dirty="0">
                <a:solidFill>
                  <a:srgbClr val="262626"/>
                </a:solidFill>
                <a:latin typeface="+mj-lt"/>
                <a:cs typeface="Arial" panose="020B0604020202020204" pitchFamily="34" charset="0"/>
              </a:rPr>
              <a:t>My name is Susan. Look at this picture of my community. </a:t>
            </a:r>
            <a:r>
              <a:rPr lang="en-US" altLang="zh-CN" sz="28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________</a:t>
            </a:r>
            <a:r>
              <a:rPr lang="en-US" altLang="zh-CN" sz="2800" dirty="0" smtClean="0">
                <a:solidFill>
                  <a:srgbClr val="26262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rgbClr val="262626"/>
                </a:solidFill>
                <a:latin typeface="+mj-lt"/>
                <a:cs typeface="Arial" panose="020B0604020202020204" pitchFamily="34" charset="0"/>
              </a:rPr>
              <a:t>many tall buildings in it. I live in one of the buildings. </a:t>
            </a:r>
            <a:r>
              <a:rPr lang="en-US" altLang="zh-CN" sz="2800" dirty="0">
                <a:solidFill>
                  <a:srgbClr val="000000"/>
                </a:solidFill>
                <a:latin typeface="Arial" panose="020B0604020202020204"/>
                <a:cs typeface="Times New Roman" panose="02020603050405020304" pitchFamily="18" charset="0"/>
              </a:rPr>
              <a:t>________</a:t>
            </a:r>
            <a:r>
              <a:rPr lang="en-US" altLang="zh-CN" sz="28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rgbClr val="262626"/>
                </a:solidFill>
                <a:latin typeface="+mj-lt"/>
                <a:cs typeface="Arial" panose="020B0604020202020204" pitchFamily="34" charset="0"/>
              </a:rPr>
              <a:t>a </a:t>
            </a:r>
            <a:r>
              <a:rPr lang="en-US" altLang="zh-CN" sz="2800" dirty="0" smtClean="0">
                <a:solidFill>
                  <a:srgbClr val="262626"/>
                </a:solidFill>
                <a:latin typeface="+mj-lt"/>
                <a:cs typeface="Arial" panose="020B0604020202020204" pitchFamily="34" charset="0"/>
              </a:rPr>
              <a:t>park </a:t>
            </a:r>
            <a:r>
              <a:rPr lang="en-US" altLang="zh-CN" sz="2800" dirty="0" smtClean="0">
                <a:solidFill>
                  <a:srgbClr val="000000"/>
                </a:solidFill>
                <a:latin typeface="Arial" panose="020B0604020202020204"/>
                <a:cs typeface="Times New Roman" panose="02020603050405020304" pitchFamily="18" charset="0"/>
              </a:rPr>
              <a:t>_____</a:t>
            </a:r>
            <a:r>
              <a:rPr lang="en-US" altLang="zh-CN" sz="2800" dirty="0" smtClean="0">
                <a:solidFill>
                  <a:srgbClr val="262626"/>
                </a:solidFill>
                <a:latin typeface="+mj-lt"/>
                <a:cs typeface="Arial" panose="020B0604020202020204" pitchFamily="34" charset="0"/>
              </a:rPr>
              <a:t> my </a:t>
            </a:r>
            <a:r>
              <a:rPr lang="en-US" altLang="zh-CN" sz="2800" dirty="0">
                <a:solidFill>
                  <a:srgbClr val="262626"/>
                </a:solidFill>
                <a:latin typeface="+mj-lt"/>
                <a:cs typeface="Arial" panose="020B0604020202020204" pitchFamily="34" charset="0"/>
              </a:rPr>
              <a:t>home and </a:t>
            </a:r>
            <a:r>
              <a:rPr lang="en-US" altLang="zh-CN" sz="2800" dirty="0" smtClean="0">
                <a:solidFill>
                  <a:srgbClr val="000000"/>
                </a:solidFill>
                <a:latin typeface="Arial" panose="020B0604020202020204"/>
                <a:cs typeface="Times New Roman" panose="02020603050405020304" pitchFamily="18" charset="0"/>
              </a:rPr>
              <a:t>________ </a:t>
            </a:r>
            <a:r>
              <a:rPr lang="en-US" altLang="zh-CN" sz="2800" dirty="0" smtClean="0">
                <a:solidFill>
                  <a:srgbClr val="262626"/>
                </a:solidFill>
                <a:latin typeface="+mj-lt"/>
                <a:cs typeface="Arial" panose="020B0604020202020204" pitchFamily="34" charset="0"/>
              </a:rPr>
              <a:t>a </a:t>
            </a:r>
            <a:r>
              <a:rPr lang="en-US" altLang="zh-CN" sz="2800" dirty="0">
                <a:solidFill>
                  <a:srgbClr val="262626"/>
                </a:solidFill>
                <a:latin typeface="+mj-lt"/>
                <a:cs typeface="Arial" panose="020B0604020202020204" pitchFamily="34" charset="0"/>
              </a:rPr>
              <a:t>river </a:t>
            </a:r>
            <a:r>
              <a:rPr lang="en-US" altLang="zh-CN" sz="2800" dirty="0" smtClean="0">
                <a:solidFill>
                  <a:srgbClr val="000000"/>
                </a:solidFill>
                <a:latin typeface="Arial" panose="020B0604020202020204"/>
                <a:cs typeface="Times New Roman" panose="02020603050405020304" pitchFamily="18" charset="0"/>
              </a:rPr>
              <a:t>______</a:t>
            </a:r>
            <a:r>
              <a:rPr lang="en-US" altLang="zh-CN" sz="2800" dirty="0" smtClean="0">
                <a:solidFill>
                  <a:srgbClr val="26262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rgbClr val="262626"/>
                </a:solidFill>
                <a:latin typeface="+mj-lt"/>
                <a:cs typeface="Arial" panose="020B0604020202020204" pitchFamily="34" charset="0"/>
              </a:rPr>
              <a:t>the park. </a:t>
            </a:r>
            <a:r>
              <a:rPr lang="en-US" altLang="zh-CN" sz="2800" dirty="0" smtClean="0">
                <a:solidFill>
                  <a:srgbClr val="000000"/>
                </a:solidFill>
                <a:latin typeface="Arial" panose="020B0604020202020204"/>
                <a:cs typeface="Times New Roman" panose="02020603050405020304" pitchFamily="18" charset="0"/>
              </a:rPr>
              <a:t>________ </a:t>
            </a:r>
            <a:r>
              <a:rPr lang="en-US" altLang="zh-CN" sz="2800" dirty="0" smtClean="0">
                <a:solidFill>
                  <a:srgbClr val="262626"/>
                </a:solidFill>
                <a:latin typeface="+mj-lt"/>
                <a:cs typeface="Arial" panose="020B0604020202020204" pitchFamily="34" charset="0"/>
              </a:rPr>
              <a:t>a </a:t>
            </a:r>
            <a:r>
              <a:rPr lang="en-US" altLang="zh-CN" sz="2800" dirty="0">
                <a:solidFill>
                  <a:srgbClr val="262626"/>
                </a:solidFill>
                <a:latin typeface="+mj-lt"/>
                <a:cs typeface="Arial" panose="020B0604020202020204" pitchFamily="34" charset="0"/>
              </a:rPr>
              <a:t>lot of trees and flowers in the park. It’s beautiful.</a:t>
            </a:r>
          </a:p>
        </p:txBody>
      </p:sp>
      <p:sp>
        <p:nvSpPr>
          <p:cNvPr id="40963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Read, write and say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971550" y="1268413"/>
            <a:ext cx="3671888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22740" y="3678956"/>
            <a:ext cx="3747393" cy="27943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16" descr="G:\2015.10为出版社编定教材配套PPT\book8图片\bank6xi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18188" y="3573463"/>
            <a:ext cx="2500312" cy="303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6011863" y="3922713"/>
            <a:ext cx="2044700" cy="2308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Words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there is  </a:t>
            </a:r>
            <a:endParaRPr lang="zh-CN" altLang="zh-CN" sz="28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there are</a:t>
            </a:r>
            <a:endParaRPr lang="zh-CN" altLang="zh-CN" sz="28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behind</a:t>
            </a:r>
            <a:endParaRPr lang="zh-CN" altLang="zh-CN" sz="28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near</a:t>
            </a:r>
            <a:endParaRPr lang="zh-CN" altLang="zh-CN" sz="28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339975" y="1771650"/>
            <a:ext cx="1746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4256088" y="2201863"/>
            <a:ext cx="1484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7085013" y="2203450"/>
            <a:ext cx="9064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2339975" y="2627313"/>
            <a:ext cx="1363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4984750" y="2627313"/>
            <a:ext cx="1266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behind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468313" y="3022600"/>
            <a:ext cx="1744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8" grpId="0"/>
      <p:bldP spid="19" grpId="0"/>
      <p:bldP spid="15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1986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Read, write and say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971550" y="1268413"/>
            <a:ext cx="3671888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22740" y="3678956"/>
            <a:ext cx="3747393" cy="27943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16" descr="G:\2015.10为出版社编定教材配套PPT\book8图片\bank6xi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18188" y="3573463"/>
            <a:ext cx="2500312" cy="303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6011863" y="3860800"/>
            <a:ext cx="2044700" cy="2370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Words </a:t>
            </a:r>
          </a:p>
          <a:p>
            <a:pPr algn="ctr">
              <a:defRPr/>
            </a:pPr>
            <a:r>
              <a:rPr lang="en-US" altLang="zh-CN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between</a:t>
            </a:r>
            <a:endParaRPr lang="zh-CN" altLang="zh-CN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algn="ctr">
              <a:defRPr/>
            </a:pPr>
            <a:r>
              <a:rPr lang="en-US" altLang="zh-CN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is  </a:t>
            </a:r>
            <a:endParaRPr lang="zh-CN" altLang="zh-CN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algn="ctr">
              <a:defRPr/>
            </a:pPr>
            <a:r>
              <a:rPr lang="en-US" altLang="zh-CN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bank</a:t>
            </a:r>
            <a:endParaRPr lang="zh-CN" altLang="zh-CN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algn="ctr">
              <a:defRPr/>
            </a:pPr>
            <a:r>
              <a:rPr lang="en-US" altLang="zh-CN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across</a:t>
            </a:r>
          </a:p>
          <a:p>
            <a:pPr algn="ctr">
              <a:defRPr/>
            </a:pPr>
            <a:r>
              <a:rPr lang="en-US" altLang="zh-CN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beside</a:t>
            </a:r>
            <a:endParaRPr lang="zh-CN" altLang="zh-CN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44513" y="1409700"/>
            <a:ext cx="8275637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5F5F5F">
                    <a:lumMod val="50000"/>
                  </a:srgbClr>
                </a:solidFill>
                <a:latin typeface="+mj-lt"/>
                <a:ea typeface="宋体" panose="02010600030101010101" pitchFamily="2" charset="-122"/>
                <a:cs typeface="Arial" panose="020B0604020202020204" pitchFamily="34" charset="0"/>
              </a:rPr>
              <a:t>On the main street is a </a:t>
            </a:r>
            <a:r>
              <a:rPr lang="en-US" altLang="zh-CN" sz="2800" dirty="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rPr>
              <a:t>_____</a:t>
            </a:r>
            <a:r>
              <a:rPr lang="en-US" altLang="zh-CN" sz="2800" dirty="0">
                <a:solidFill>
                  <a:srgbClr val="262626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rgbClr val="5F5F5F">
                    <a:lumMod val="50000"/>
                  </a:srgbClr>
                </a:solidFill>
                <a:latin typeface="+mj-lt"/>
                <a:ea typeface="宋体" panose="02010600030101010101" pitchFamily="2" charset="-122"/>
                <a:cs typeface="Arial" panose="020B0604020202020204" pitchFamily="34" charset="0"/>
              </a:rPr>
              <a:t>. </a:t>
            </a:r>
            <a:r>
              <a:rPr lang="en-US" altLang="zh-CN" sz="2800" dirty="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rPr>
              <a:t>______</a:t>
            </a:r>
            <a:r>
              <a:rPr lang="en-US" altLang="zh-CN" sz="2800" dirty="0">
                <a:solidFill>
                  <a:srgbClr val="5F5F5F">
                    <a:lumMod val="50000"/>
                  </a:srgbClr>
                </a:solidFill>
                <a:latin typeface="+mj-lt"/>
                <a:ea typeface="宋体" panose="02010600030101010101" pitchFamily="2" charset="-122"/>
                <a:cs typeface="Arial" panose="020B0604020202020204" pitchFamily="34" charset="0"/>
              </a:rPr>
              <a:t> the bank is a hospital. </a:t>
            </a:r>
            <a:r>
              <a:rPr lang="en-US" altLang="zh-CN" sz="2800" dirty="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rPr>
              <a:t>______</a:t>
            </a:r>
            <a:r>
              <a:rPr lang="en-US" altLang="zh-CN" sz="2800" dirty="0">
                <a:solidFill>
                  <a:srgbClr val="5F5F5F">
                    <a:lumMod val="50000"/>
                  </a:srgbClr>
                </a:solidFill>
                <a:latin typeface="+mj-lt"/>
                <a:ea typeface="宋体" panose="02010600030101010101" pitchFamily="2" charset="-122"/>
                <a:cs typeface="Arial" panose="020B0604020202020204" pitchFamily="34" charset="0"/>
              </a:rPr>
              <a:t> the road, there </a:t>
            </a:r>
            <a:r>
              <a:rPr lang="en-US" altLang="zh-CN" sz="2800" dirty="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rPr>
              <a:t>_____</a:t>
            </a:r>
            <a:r>
              <a:rPr lang="en-US" altLang="zh-CN" sz="2800" dirty="0">
                <a:solidFill>
                  <a:srgbClr val="5F5F5F">
                    <a:lumMod val="50000"/>
                  </a:srgbClr>
                </a:solidFill>
                <a:latin typeface="+mj-lt"/>
                <a:ea typeface="宋体" panose="02010600030101010101" pitchFamily="2" charset="-122"/>
                <a:cs typeface="Arial" panose="020B0604020202020204" pitchFamily="34" charset="0"/>
              </a:rPr>
              <a:t> a big supermarket </a:t>
            </a:r>
            <a:r>
              <a:rPr lang="en-US" altLang="zh-CN" sz="2800" dirty="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rPr>
              <a:t>_______</a:t>
            </a:r>
            <a:r>
              <a:rPr lang="en-US" altLang="zh-CN" sz="2800" dirty="0">
                <a:solidFill>
                  <a:srgbClr val="5F5F5F">
                    <a:lumMod val="50000"/>
                  </a:srgbClr>
                </a:solidFill>
                <a:latin typeface="+mj-lt"/>
                <a:ea typeface="宋体" panose="02010600030101010101" pitchFamily="2" charset="-122"/>
                <a:cs typeface="Arial" panose="020B0604020202020204" pitchFamily="34" charset="0"/>
              </a:rPr>
              <a:t> a hotel and a bookshop. My mum and I often buy fruit, </a:t>
            </a:r>
            <a:r>
              <a:rPr lang="en-US" altLang="zh-CN" sz="2800" dirty="0">
                <a:solidFill>
                  <a:srgbClr val="3333FF"/>
                </a:solidFill>
                <a:latin typeface="+mj-lt"/>
                <a:ea typeface="宋体" panose="02010600030101010101" pitchFamily="2" charset="-122"/>
                <a:cs typeface="Arial" panose="020B0604020202020204" pitchFamily="34" charset="0"/>
              </a:rPr>
              <a:t>vegetable</a:t>
            </a:r>
            <a:r>
              <a:rPr lang="en-US" altLang="zh-CN" sz="2800" dirty="0">
                <a:solidFill>
                  <a:srgbClr val="5F5F5F">
                    <a:lumMod val="50000"/>
                  </a:srgbClr>
                </a:solidFill>
                <a:latin typeface="+mj-lt"/>
                <a:ea typeface="宋体" panose="02010600030101010101" pitchFamily="2" charset="-122"/>
                <a:cs typeface="Arial" panose="020B0604020202020204" pitchFamily="34" charset="0"/>
              </a:rPr>
              <a:t>s and other </a:t>
            </a:r>
            <a:r>
              <a:rPr lang="en-US" altLang="zh-CN" sz="2800" dirty="0">
                <a:solidFill>
                  <a:srgbClr val="3333FF"/>
                </a:solidFill>
                <a:latin typeface="+mj-lt"/>
                <a:ea typeface="宋体" panose="02010600030101010101" pitchFamily="2" charset="-122"/>
                <a:cs typeface="Arial" panose="020B0604020202020204" pitchFamily="34" charset="0"/>
              </a:rPr>
              <a:t>healthy food </a:t>
            </a:r>
            <a:r>
              <a:rPr lang="en-US" altLang="zh-CN" sz="2800" dirty="0">
                <a:solidFill>
                  <a:srgbClr val="5F5F5F">
                    <a:lumMod val="50000"/>
                  </a:srgbClr>
                </a:solidFill>
                <a:latin typeface="+mj-lt"/>
                <a:ea typeface="宋体" panose="02010600030101010101" pitchFamily="2" charset="-122"/>
                <a:cs typeface="Arial" panose="020B0604020202020204" pitchFamily="34" charset="0"/>
              </a:rPr>
              <a:t>there. </a:t>
            </a:r>
            <a:endParaRPr lang="zh-CN" altLang="en-US" sz="2800" dirty="0"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4356100" y="1409700"/>
            <a:ext cx="965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5508625" y="1409700"/>
            <a:ext cx="12842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Beside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2327275" y="1825625"/>
            <a:ext cx="1282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Across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6348413" y="1825625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2655888" y="2270125"/>
            <a:ext cx="1546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3010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Read, write and say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971550" y="1268413"/>
            <a:ext cx="3671888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3678956"/>
            <a:ext cx="3747393" cy="27943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16" descr="G:\2015.10为出版社编定教材配套PPT\book8图片\bank6xi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70500" y="3573463"/>
            <a:ext cx="2501900" cy="303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5508625" y="3933825"/>
            <a:ext cx="2043113" cy="1508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Words</a:t>
            </a:r>
          </a:p>
          <a:p>
            <a:pPr algn="ctr"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</a:p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endParaRPr lang="zh-CN" altLang="zh-CN" sz="28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65200" y="1412875"/>
            <a:ext cx="7999413" cy="21605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zh-CN" sz="2800" dirty="0">
                <a:solidFill>
                  <a:srgbClr val="5F5F5F">
                    <a:lumMod val="50000"/>
                  </a:srgbClr>
                </a:solidFill>
                <a:latin typeface="+mj-lt"/>
                <a:ea typeface="宋体" panose="02010600030101010101" pitchFamily="2" charset="-122"/>
                <a:cs typeface="Arial" panose="020B0604020202020204" pitchFamily="34" charset="0"/>
              </a:rPr>
              <a:t>Look! What’s in the </a:t>
            </a:r>
            <a:r>
              <a:rPr lang="en-US" altLang="zh-CN" sz="2800" dirty="0" err="1">
                <a:solidFill>
                  <a:srgbClr val="5F5F5F">
                    <a:lumMod val="50000"/>
                  </a:srgbClr>
                </a:solidFill>
                <a:latin typeface="+mj-lt"/>
                <a:ea typeface="宋体" panose="02010600030101010101" pitchFamily="2" charset="-122"/>
                <a:cs typeface="Arial" panose="020B0604020202020204" pitchFamily="34" charset="0"/>
              </a:rPr>
              <a:t>centre</a:t>
            </a:r>
            <a:r>
              <a:rPr lang="en-US" altLang="zh-CN" sz="2800" dirty="0">
                <a:solidFill>
                  <a:srgbClr val="5F5F5F">
                    <a:lumMod val="50000"/>
                  </a:srgbClr>
                </a:solidFill>
                <a:latin typeface="+mj-lt"/>
                <a:ea typeface="宋体" panose="02010600030101010101" pitchFamily="2" charset="-122"/>
                <a:cs typeface="Arial" panose="020B0604020202020204" pitchFamily="34" charset="0"/>
              </a:rPr>
              <a:t> of the community? </a:t>
            </a:r>
            <a:r>
              <a:rPr lang="en-US" altLang="zh-CN" sz="2800" dirty="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en-US" sz="2800" dirty="0">
                <a:ea typeface="宋体" panose="02010600030101010101" pitchFamily="2" charset="-122"/>
              </a:rPr>
              <a:t> </a:t>
            </a:r>
            <a:r>
              <a:rPr lang="en-US" altLang="zh-CN" sz="2800" dirty="0">
                <a:solidFill>
                  <a:srgbClr val="5F5F5F">
                    <a:lumMod val="50000"/>
                  </a:srgbClr>
                </a:solidFill>
                <a:latin typeface="+mj-lt"/>
                <a:ea typeface="宋体" panose="02010600030101010101" pitchFamily="2" charset="-122"/>
                <a:cs typeface="Arial" panose="020B0604020202020204" pitchFamily="34" charset="0"/>
              </a:rPr>
              <a:t>a school! It is my school. I can see everything on my way to school. I like my community. It’s a busy, clean and nice place!</a:t>
            </a:r>
          </a:p>
        </p:txBody>
      </p:sp>
      <p:sp>
        <p:nvSpPr>
          <p:cNvPr id="5" name="矩形 4"/>
          <p:cNvSpPr/>
          <p:nvPr/>
        </p:nvSpPr>
        <p:spPr>
          <a:xfrm>
            <a:off x="5608638" y="4581525"/>
            <a:ext cx="1889125" cy="1087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there is</a:t>
            </a:r>
          </a:p>
          <a:p>
            <a:pPr algn="ctr">
              <a:lnSpc>
                <a:spcPct val="120000"/>
              </a:lnSpc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there are</a:t>
            </a:r>
            <a:endParaRPr lang="zh-CN" altLang="zh-CN" sz="28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071563" y="1968500"/>
            <a:ext cx="14843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3" name="圆角矩形 22"/>
          <p:cNvSpPr/>
          <p:nvPr/>
        </p:nvSpPr>
        <p:spPr>
          <a:xfrm>
            <a:off x="203200" y="1416050"/>
            <a:ext cx="8689975" cy="51117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50825" y="1416050"/>
            <a:ext cx="8713788" cy="4935538"/>
          </a:xfrm>
          <a:prstGeom prst="rect">
            <a:avLst/>
          </a:prstGeom>
          <a:noFill/>
          <a:ln w="2857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altLang="zh-CN" dirty="0" smtClean="0">
                <a:solidFill>
                  <a:srgbClr val="262626"/>
                </a:solidFill>
                <a:latin typeface="Arial" panose="020B0604020202020204"/>
                <a:cs typeface="Arial" panose="020B0604020202020204" pitchFamily="34" charset="0"/>
              </a:rPr>
              <a:t>    My </a:t>
            </a:r>
            <a:r>
              <a:rPr lang="en-US" altLang="zh-CN" dirty="0">
                <a:solidFill>
                  <a:srgbClr val="262626"/>
                </a:solidFill>
                <a:latin typeface="Arial" panose="020B0604020202020204"/>
                <a:cs typeface="Arial" panose="020B0604020202020204" pitchFamily="34" charset="0"/>
              </a:rPr>
              <a:t>name is Susan. Look at this picture of my community. </a:t>
            </a:r>
            <a:r>
              <a:rPr lang="en-US" altLang="zh-CN" dirty="0" smtClean="0">
                <a:solidFill>
                  <a:srgbClr val="262626"/>
                </a:solidFill>
                <a:latin typeface="Arial" panose="020B0604020202020204"/>
                <a:cs typeface="Arial" panose="020B0604020202020204" pitchFamily="34" charset="0"/>
              </a:rPr>
              <a:t> There </a:t>
            </a:r>
            <a:r>
              <a:rPr lang="en-US" altLang="zh-CN" dirty="0" smtClean="0">
                <a:solidFill>
                  <a:srgbClr val="000000"/>
                </a:solidFill>
                <a:latin typeface="Arial" panose="020B0604020202020204"/>
                <a:cs typeface="Times New Roman" panose="02020603050405020304" pitchFamily="18" charset="0"/>
              </a:rPr>
              <a:t>are </a:t>
            </a:r>
            <a:r>
              <a:rPr lang="en-US" altLang="zh-CN" dirty="0" smtClean="0">
                <a:solidFill>
                  <a:srgbClr val="262626"/>
                </a:solidFill>
                <a:latin typeface="Arial" panose="020B0604020202020204"/>
                <a:cs typeface="Arial" panose="020B0604020202020204" pitchFamily="34" charset="0"/>
              </a:rPr>
              <a:t>many </a:t>
            </a:r>
            <a:r>
              <a:rPr lang="en-US" altLang="zh-CN" dirty="0">
                <a:solidFill>
                  <a:srgbClr val="262626"/>
                </a:solidFill>
                <a:latin typeface="Arial" panose="020B0604020202020204"/>
                <a:cs typeface="Arial" panose="020B0604020202020204" pitchFamily="34" charset="0"/>
              </a:rPr>
              <a:t>tall buildings in it. I live in one of the buildings. There </a:t>
            </a:r>
            <a:r>
              <a:rPr lang="en-US" altLang="zh-CN" dirty="0" smtClean="0">
                <a:solidFill>
                  <a:srgbClr val="000000"/>
                </a:solidFill>
                <a:latin typeface="Arial" panose="020B0604020202020204"/>
                <a:cs typeface="Times New Roman" panose="02020603050405020304" pitchFamily="18" charset="0"/>
              </a:rPr>
              <a:t>is </a:t>
            </a:r>
            <a:r>
              <a:rPr lang="en-US" altLang="zh-CN" dirty="0">
                <a:solidFill>
                  <a:srgbClr val="262626"/>
                </a:solidFill>
                <a:latin typeface="Arial" panose="020B0604020202020204"/>
                <a:cs typeface="Arial" panose="020B0604020202020204" pitchFamily="34" charset="0"/>
              </a:rPr>
              <a:t>a park near my home and there is a river behind the park. There </a:t>
            </a:r>
            <a:r>
              <a:rPr lang="en-US" altLang="zh-CN" dirty="0" smtClean="0">
                <a:solidFill>
                  <a:srgbClr val="000000"/>
                </a:solidFill>
                <a:latin typeface="Arial" panose="020B0604020202020204"/>
                <a:cs typeface="Times New Roman" panose="02020603050405020304" pitchFamily="18" charset="0"/>
              </a:rPr>
              <a:t>are </a:t>
            </a:r>
            <a:r>
              <a:rPr lang="en-US" altLang="zh-CN" dirty="0" smtClean="0">
                <a:solidFill>
                  <a:srgbClr val="262626"/>
                </a:solidFill>
                <a:latin typeface="Arial" panose="020B0604020202020204"/>
                <a:cs typeface="Arial" panose="020B0604020202020204" pitchFamily="34" charset="0"/>
              </a:rPr>
              <a:t>a </a:t>
            </a:r>
            <a:r>
              <a:rPr lang="en-US" altLang="zh-CN" dirty="0">
                <a:solidFill>
                  <a:srgbClr val="262626"/>
                </a:solidFill>
                <a:latin typeface="Arial" panose="020B0604020202020204"/>
                <a:cs typeface="Arial" panose="020B0604020202020204" pitchFamily="34" charset="0"/>
              </a:rPr>
              <a:t>lot of trees and flowers in the park. It’s beautiful</a:t>
            </a:r>
            <a:r>
              <a:rPr lang="en-US" altLang="zh-CN" dirty="0" smtClean="0">
                <a:solidFill>
                  <a:srgbClr val="262626"/>
                </a:solidFill>
                <a:latin typeface="Arial" panose="020B0604020202020204"/>
                <a:cs typeface="Arial" panose="020B0604020202020204" pitchFamily="34" charset="0"/>
              </a:rPr>
              <a:t>.</a:t>
            </a: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   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   On the main street is a bank. Beside the bank is a hospital. Across the road, there is a big supermarket between a hotel and a bookshop. My mum and I often buy fruit, vegetables and other healthy food there.</a:t>
            </a:r>
            <a:r>
              <a:rPr lang="en-US" altLang="zh-CN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   Look</a:t>
            </a:r>
            <a:r>
              <a:rPr lang="en-US" altLang="zh-CN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! What’s in the </a:t>
            </a:r>
            <a:r>
              <a:rPr lang="en-US" altLang="zh-CN" dirty="0" err="1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centre</a:t>
            </a:r>
            <a:r>
              <a:rPr lang="en-US" altLang="zh-CN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of the </a:t>
            </a: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community? There </a:t>
            </a:r>
            <a:r>
              <a:rPr lang="en-US" altLang="zh-CN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is a school! It is my school. I can see </a:t>
            </a: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everything </a:t>
            </a:r>
            <a:r>
              <a:rPr lang="en-US" altLang="zh-CN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on my way to school. I like my community. It’s a busy, clean and nice place</a:t>
            </a: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!</a:t>
            </a:r>
            <a:endParaRPr lang="en-US" altLang="zh-CN" dirty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4036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Listen and read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971550" y="1268413"/>
            <a:ext cx="293052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Lesson7_Just_read_and_talk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3768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圆角矩形 21"/>
          <p:cNvSpPr/>
          <p:nvPr/>
        </p:nvSpPr>
        <p:spPr>
          <a:xfrm>
            <a:off x="131763" y="1341438"/>
            <a:ext cx="8832850" cy="5186362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5058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sz="3200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5059" name="组合 8"/>
          <p:cNvGrpSpPr/>
          <p:nvPr/>
        </p:nvGrpSpPr>
        <p:grpSpPr bwMode="auto">
          <a:xfrm>
            <a:off x="500063" y="1844675"/>
            <a:ext cx="8072437" cy="4506913"/>
            <a:chOff x="155575" y="1981200"/>
            <a:chExt cx="8736013" cy="4876800"/>
          </a:xfrm>
        </p:grpSpPr>
        <p:pic>
          <p:nvPicPr>
            <p:cNvPr id="10" name="Picture 4" descr="http://xx.taozhi.cn/_Upload/CKFiles/images/20140125140939626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55575" y="1981200"/>
              <a:ext cx="8736013" cy="4876800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  <a:headEnd/>
              <a:tailEnd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45062" name="Picture 9" descr="j0356937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-181769">
              <a:off x="5688013" y="3598863"/>
              <a:ext cx="2951162" cy="2085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3" name="Picture 4" descr="backpack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47875" y="5334000"/>
              <a:ext cx="742950" cy="100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4" name="Picture 12" descr="j019237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flipH="1">
              <a:off x="310195" y="4661393"/>
              <a:ext cx="882650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5" name="Picture 23" descr="NA01016_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562236" y="2080201"/>
              <a:ext cx="1108455" cy="1576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6" name="Picture 8" descr="key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3941763" y="5640388"/>
              <a:ext cx="1257300" cy="515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7" name="Picture 18" descr="j0232735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5140325" y="5257800"/>
              <a:ext cx="893763" cy="717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8" name="Picture 6" descr="D:\桌面\Where is Billy\u=3224410353,2898507782&amp;fm=23&amp;gp=0.jpg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7050" y="2667000"/>
              <a:ext cx="1252538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矩形 12"/>
          <p:cNvSpPr>
            <a:spLocks noChangeArrowheads="1"/>
          </p:cNvSpPr>
          <p:nvPr/>
        </p:nvSpPr>
        <p:spPr bwMode="auto">
          <a:xfrm>
            <a:off x="395288" y="1116013"/>
            <a:ext cx="8535987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200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This is Candy’s bedroom. What can you see?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6082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sz="3200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9" name="Picture 5" descr="http://dl.bizhi.sogou.com/images/2012/08/01/210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7" y="1268760"/>
            <a:ext cx="8410533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矩形 5"/>
          <p:cNvSpPr>
            <a:spLocks noChangeArrowheads="1"/>
          </p:cNvSpPr>
          <p:nvPr/>
        </p:nvSpPr>
        <p:spPr bwMode="auto">
          <a:xfrm>
            <a:off x="571500" y="1717675"/>
            <a:ext cx="34671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600" dirty="0">
                <a:solidFill>
                  <a:srgbClr val="3333FF"/>
                </a:solidFill>
                <a:latin typeface="+mj-lt"/>
                <a:ea typeface="宋体" panose="02010600030101010101" pitchFamily="2" charset="-122"/>
              </a:rPr>
              <a:t>There is a/an… </a:t>
            </a:r>
          </a:p>
        </p:txBody>
      </p:sp>
      <p:pic>
        <p:nvPicPr>
          <p:cNvPr id="46085" name="Picture 8" descr="key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86075" y="4991100"/>
            <a:ext cx="2460625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9" descr="j035693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181769">
            <a:off x="5937250" y="4754563"/>
            <a:ext cx="2401888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12" descr="j019237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571500" y="3916363"/>
            <a:ext cx="1766888" cy="243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18" descr="j023273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78638" y="3024188"/>
            <a:ext cx="1463675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9" name="Picture 4" descr="backpack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1813" y="2844800"/>
            <a:ext cx="1500187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0" name="Picture 6" descr="D:\桌面\Where is Billy\u=3224410353,2898507782&amp;fm=23&amp;gp=0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3450" y="2386013"/>
            <a:ext cx="1912938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1" name="Picture 13" descr="BD05134_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842000" y="1685925"/>
            <a:ext cx="157956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椭圆 27"/>
          <p:cNvSpPr/>
          <p:nvPr/>
        </p:nvSpPr>
        <p:spPr>
          <a:xfrm>
            <a:off x="1461517" y="988548"/>
            <a:ext cx="6206827" cy="66883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3165475" y="1016000"/>
            <a:ext cx="2846388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CN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/>
                <a:ea typeface="宋体" panose="02010600030101010101" pitchFamily="2" charset="-122"/>
              </a:rPr>
              <a:t>Look and say</a:t>
            </a:r>
            <a:endParaRPr kumimoji="0" lang="zh-CN" altLang="en-US" sz="3200" b="1" dirty="0">
              <a:solidFill>
                <a:schemeClr val="tx1">
                  <a:lumMod val="50000"/>
                </a:scheme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7106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sz="3200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2" name="Picture 5" descr="http://dl.bizhi.sogou.com/images/2012/08/01/210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196752"/>
            <a:ext cx="8391306" cy="5316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矩形 4"/>
          <p:cNvSpPr>
            <a:spLocks noChangeArrowheads="1"/>
          </p:cNvSpPr>
          <p:nvPr/>
        </p:nvSpPr>
        <p:spPr bwMode="auto">
          <a:xfrm>
            <a:off x="500063" y="1628775"/>
            <a:ext cx="3903662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600" dirty="0">
                <a:solidFill>
                  <a:srgbClr val="3333FF"/>
                </a:solidFill>
                <a:latin typeface="+mj-lt"/>
                <a:ea typeface="宋体" panose="02010600030101010101" pitchFamily="2" charset="-122"/>
              </a:rPr>
              <a:t>There are some…</a:t>
            </a:r>
          </a:p>
        </p:txBody>
      </p:sp>
      <p:pic>
        <p:nvPicPr>
          <p:cNvPr id="47109" name="Picture 9" descr="pen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3413" y="2501900"/>
            <a:ext cx="1387475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9" descr="pen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43063" y="3113088"/>
            <a:ext cx="1387475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6" descr="book"/>
          <p:cNvPicPr>
            <a:picLocks noChangeAspect="1" noChangeArrowheads="1"/>
          </p:cNvPicPr>
          <p:nvPr/>
        </p:nvPicPr>
        <p:blipFill>
          <a:blip r:embed="rId4" cstate="email"/>
          <a:srcRect t="22908" r="17899" b="16148"/>
          <a:stretch>
            <a:fillRect/>
          </a:stretch>
        </p:blipFill>
        <p:spPr bwMode="auto">
          <a:xfrm>
            <a:off x="5715000" y="3157538"/>
            <a:ext cx="12620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Picture 6" descr="book"/>
          <p:cNvPicPr>
            <a:picLocks noChangeAspect="1" noChangeArrowheads="1"/>
          </p:cNvPicPr>
          <p:nvPr/>
        </p:nvPicPr>
        <p:blipFill>
          <a:blip r:embed="rId4" cstate="email"/>
          <a:srcRect t="22908" r="17899" b="16148"/>
          <a:stretch>
            <a:fillRect/>
          </a:stretch>
        </p:blipFill>
        <p:spPr bwMode="auto">
          <a:xfrm>
            <a:off x="7165975" y="2317750"/>
            <a:ext cx="126206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3" name="Picture 6" descr="book"/>
          <p:cNvPicPr>
            <a:picLocks noChangeAspect="1" noChangeArrowheads="1"/>
          </p:cNvPicPr>
          <p:nvPr/>
        </p:nvPicPr>
        <p:blipFill>
          <a:blip r:embed="rId4" cstate="email"/>
          <a:srcRect t="22908" r="17899" b="16148"/>
          <a:stretch>
            <a:fillRect/>
          </a:stretch>
        </p:blipFill>
        <p:spPr bwMode="auto">
          <a:xfrm>
            <a:off x="4832350" y="2624138"/>
            <a:ext cx="13668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4" name="Picture 6" descr="book"/>
          <p:cNvPicPr>
            <a:picLocks noChangeAspect="1" noChangeArrowheads="1"/>
          </p:cNvPicPr>
          <p:nvPr/>
        </p:nvPicPr>
        <p:blipFill>
          <a:blip r:embed="rId4" cstate="email"/>
          <a:srcRect t="22908" r="17899" b="16148"/>
          <a:stretch>
            <a:fillRect/>
          </a:stretch>
        </p:blipFill>
        <p:spPr bwMode="auto">
          <a:xfrm>
            <a:off x="5967413" y="2241550"/>
            <a:ext cx="12620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5" name="Picture 6" descr="book"/>
          <p:cNvPicPr>
            <a:picLocks noChangeAspect="1" noChangeArrowheads="1"/>
          </p:cNvPicPr>
          <p:nvPr/>
        </p:nvPicPr>
        <p:blipFill>
          <a:blip r:embed="rId4" cstate="email"/>
          <a:srcRect t="22908" r="17899" b="16148"/>
          <a:stretch>
            <a:fillRect/>
          </a:stretch>
        </p:blipFill>
        <p:spPr bwMode="auto">
          <a:xfrm>
            <a:off x="6977063" y="3233738"/>
            <a:ext cx="12604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6" name="Picture 9" descr="pen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85825" y="3341688"/>
            <a:ext cx="1389063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7" name="Picture 9" descr="pen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63800" y="2578100"/>
            <a:ext cx="1387475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" descr="http://xx.taozhi.cn/_Upload/CKFiles/images/20140125140939626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8DB8B"/>
              </a:clrFrom>
              <a:clrTo>
                <a:srgbClr val="F8DB8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4568065"/>
            <a:ext cx="3469675" cy="15808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3" name="Picture 4" descr="http://xx.taozhi.cn/_Upload/CKFiles/images/20140125140939626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782"/>
              </a:clrFrom>
              <a:clrTo>
                <a:srgbClr val="FEF78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4496627"/>
            <a:ext cx="2397125" cy="1677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4" name="椭圆 33"/>
          <p:cNvSpPr/>
          <p:nvPr/>
        </p:nvSpPr>
        <p:spPr>
          <a:xfrm>
            <a:off x="1461517" y="988548"/>
            <a:ext cx="6206827" cy="66883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3165475" y="1016000"/>
            <a:ext cx="2846388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CN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/>
                <a:ea typeface="宋体" panose="02010600030101010101" pitchFamily="2" charset="-122"/>
              </a:rPr>
              <a:t>Look and say</a:t>
            </a:r>
            <a:endParaRPr kumimoji="0" lang="zh-CN" altLang="en-US" sz="3200" b="1" dirty="0">
              <a:solidFill>
                <a:schemeClr val="tx1">
                  <a:lumMod val="50000"/>
                </a:scheme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8130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sz="3200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Picture 2" descr="G:\2015.10为出版社编定教材配套PPT\book8图片\33-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95536" y="1789625"/>
            <a:ext cx="4176464" cy="448459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剪去单角的矩形 6"/>
          <p:cNvSpPr/>
          <p:nvPr/>
        </p:nvSpPr>
        <p:spPr>
          <a:xfrm>
            <a:off x="4694238" y="1738313"/>
            <a:ext cx="4143375" cy="4570412"/>
          </a:xfrm>
          <a:prstGeom prst="snip1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4870450" y="2012950"/>
            <a:ext cx="3878263" cy="41544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smtClean="0">
                <a:solidFill>
                  <a:srgbClr val="002060"/>
                </a:solidFill>
                <a:latin typeface="+mj-lt"/>
              </a:rPr>
              <a:t> What Can You See?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smtClean="0">
                <a:solidFill>
                  <a:srgbClr val="002060"/>
                </a:solidFill>
                <a:latin typeface="+mj-lt"/>
              </a:rPr>
              <a:t>1. There’re some books on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smtClean="0">
                <a:solidFill>
                  <a:srgbClr val="002060"/>
                </a:solidFill>
                <a:latin typeface="+mj-lt"/>
              </a:rPr>
              <a:t>the bookshelf.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smtClean="0">
                <a:solidFill>
                  <a:srgbClr val="002060"/>
                </a:solidFill>
                <a:latin typeface="+mj-lt"/>
              </a:rPr>
              <a:t>2. There is</a:t>
            </a:r>
            <a:r>
              <a:rPr lang="en-US" altLang="zh-CN" spc="6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zh-CN" dirty="0" smtClean="0">
                <a:solidFill>
                  <a:srgbClr val="002060"/>
                </a:solidFill>
                <a:latin typeface="+mj-lt"/>
              </a:rPr>
              <a:t>__________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smtClean="0">
                <a:solidFill>
                  <a:srgbClr val="002060"/>
                </a:solidFill>
                <a:latin typeface="+mj-lt"/>
              </a:rPr>
              <a:t>    _________________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smtClean="0">
                <a:solidFill>
                  <a:srgbClr val="002060"/>
                </a:solidFill>
                <a:latin typeface="+mj-lt"/>
              </a:rPr>
              <a:t>3. _________________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smtClean="0">
                <a:solidFill>
                  <a:srgbClr val="002060"/>
                </a:solidFill>
                <a:latin typeface="+mj-lt"/>
              </a:rPr>
              <a:t>    _________________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smtClean="0">
                <a:solidFill>
                  <a:srgbClr val="002060"/>
                </a:solidFill>
                <a:latin typeface="+mj-lt"/>
              </a:rPr>
              <a:t>4. _________________</a:t>
            </a:r>
            <a:endParaRPr lang="zh-CN" altLang="zh-CN" dirty="0" smtClean="0">
              <a:solidFill>
                <a:srgbClr val="002060"/>
              </a:solidFill>
              <a:latin typeface="+mj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smtClean="0">
                <a:solidFill>
                  <a:srgbClr val="002060"/>
                </a:solidFill>
                <a:latin typeface="+mj-lt"/>
              </a:rPr>
              <a:t>    _________________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smtClean="0">
                <a:solidFill>
                  <a:srgbClr val="002060"/>
                </a:solidFill>
                <a:latin typeface="+mj-lt"/>
              </a:rPr>
              <a:t>5. _________________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smtClean="0">
                <a:solidFill>
                  <a:srgbClr val="002060"/>
                </a:solidFill>
                <a:latin typeface="+mj-lt"/>
              </a:rPr>
              <a:t>    _________________</a:t>
            </a:r>
            <a:endParaRPr lang="zh-CN" altLang="zh-CN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461517" y="988548"/>
            <a:ext cx="6206827" cy="66883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2484438" y="1016000"/>
            <a:ext cx="4206875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CN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/>
                <a:ea typeface="宋体" panose="02010600030101010101" pitchFamily="2" charset="-122"/>
              </a:rPr>
              <a:t>Look , write and say</a:t>
            </a:r>
            <a:endParaRPr kumimoji="0" lang="zh-CN" altLang="en-US" sz="3200" b="1" dirty="0">
              <a:solidFill>
                <a:schemeClr val="tx1">
                  <a:lumMod val="50000"/>
                </a:scheme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9154" name="标题 8"/>
          <p:cNvSpPr txBox="1"/>
          <p:nvPr/>
        </p:nvSpPr>
        <p:spPr bwMode="auto">
          <a:xfrm>
            <a:off x="323850" y="-26988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Summary</a:t>
            </a:r>
            <a:endParaRPr kumimoji="0" lang="zh-CN" altLang="en-US" sz="3200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81013" y="1471613"/>
            <a:ext cx="826770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</a:rPr>
              <a:t>There is/are … near/behind/beside/across …</a:t>
            </a:r>
            <a:endParaRPr lang="zh-CN" altLang="en-US" sz="3200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250825" y="1196975"/>
            <a:ext cx="8642350" cy="5327650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838" y="2420888"/>
            <a:ext cx="4972050" cy="3705225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9698" name="标题 8"/>
          <p:cNvSpPr>
            <a:spLocks noGrp="1"/>
          </p:cNvSpPr>
          <p:nvPr>
            <p:ph type="title"/>
          </p:nvPr>
        </p:nvSpPr>
        <p:spPr>
          <a:xfrm>
            <a:off x="323850" y="-7938"/>
            <a:ext cx="7273925" cy="700088"/>
          </a:xfrm>
        </p:spPr>
        <p:txBody>
          <a:bodyPr/>
          <a:lstStyle/>
          <a:p>
            <a:r>
              <a:rPr lang="zh-CN" altLang="zh-CN" i="1" smtClean="0"/>
              <a:t>&gt;&gt;</a:t>
            </a:r>
            <a:r>
              <a:rPr lang="en-US" altLang="zh-CN" i="1" smtClean="0"/>
              <a:t>Warm-up</a:t>
            </a:r>
            <a:endParaRPr lang="zh-CN" altLang="en-US" b="1" i="1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673" y="1484784"/>
            <a:ext cx="6008102" cy="46990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700" name="图片 2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00788" y="5013325"/>
            <a:ext cx="1131887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Sing a song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971550" y="1268413"/>
            <a:ext cx="223202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0178" name="标题 8"/>
          <p:cNvSpPr txBox="1"/>
          <p:nvPr/>
        </p:nvSpPr>
        <p:spPr bwMode="auto">
          <a:xfrm>
            <a:off x="323850" y="-26988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Homework</a:t>
            </a:r>
            <a:endParaRPr kumimoji="0" lang="zh-CN" altLang="en-US" sz="320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042988" y="1862406"/>
            <a:ext cx="691356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1.</a:t>
            </a:r>
            <a:r>
              <a:rPr lang="zh-CN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观看课文动画，按照正确的语音、语调朗读课文对话。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/>
            </a:r>
            <a:b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</a:b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2.</a:t>
            </a: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运用本课学习的</a:t>
            </a:r>
            <a:r>
              <a:rPr lang="en-US" altLang="zh-CN" dirty="0" smtClean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Arial" panose="020B0604020202020204" pitchFamily="34" charset="0"/>
              </a:rPr>
              <a:t>there be</a:t>
            </a: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句型写一篇小短文，介绍自己的社区或房间（不少于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6</a:t>
            </a: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句）。</a:t>
            </a:r>
            <a:endParaRPr lang="en-US" altLang="zh-CN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3.</a:t>
            </a:r>
            <a:r>
              <a:rPr lang="zh-CN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预习</a:t>
            </a:r>
            <a:r>
              <a:rPr lang="en-US" altLang="zh-CN" dirty="0" smtClean="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 Lesson 8</a:t>
            </a: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。 </a:t>
            </a:r>
            <a:endParaRPr lang="zh-CN" altLang="zh-CN" dirty="0" smtClean="0">
              <a:solidFill>
                <a:schemeClr val="tx2">
                  <a:lumMod val="50000"/>
                </a:scheme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" name="五角星 15"/>
          <p:cNvSpPr/>
          <p:nvPr/>
        </p:nvSpPr>
        <p:spPr>
          <a:xfrm>
            <a:off x="1979712" y="2924175"/>
            <a:ext cx="287338" cy="28733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zh-CN" altLang="en-US"/>
          </a:p>
        </p:txBody>
      </p:sp>
      <p:sp>
        <p:nvSpPr>
          <p:cNvPr id="17" name="五角星 16"/>
          <p:cNvSpPr/>
          <p:nvPr/>
        </p:nvSpPr>
        <p:spPr>
          <a:xfrm>
            <a:off x="6089650" y="4364038"/>
            <a:ext cx="287338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zh-CN" altLang="en-US"/>
          </a:p>
        </p:txBody>
      </p:sp>
      <p:sp>
        <p:nvSpPr>
          <p:cNvPr id="18" name="五角星 17"/>
          <p:cNvSpPr/>
          <p:nvPr/>
        </p:nvSpPr>
        <p:spPr>
          <a:xfrm>
            <a:off x="6445250" y="4364038"/>
            <a:ext cx="287338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zh-CN" altLang="en-US"/>
          </a:p>
        </p:txBody>
      </p:sp>
      <p:sp>
        <p:nvSpPr>
          <p:cNvPr id="20" name="五角星 19"/>
          <p:cNvSpPr/>
          <p:nvPr/>
        </p:nvSpPr>
        <p:spPr>
          <a:xfrm>
            <a:off x="3635896" y="5156299"/>
            <a:ext cx="287337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zh-CN" altLang="en-US"/>
          </a:p>
        </p:txBody>
      </p:sp>
      <p:sp>
        <p:nvSpPr>
          <p:cNvPr id="21" name="五角星 20"/>
          <p:cNvSpPr/>
          <p:nvPr/>
        </p:nvSpPr>
        <p:spPr>
          <a:xfrm>
            <a:off x="3947046" y="5151536"/>
            <a:ext cx="287337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zh-CN" altLang="en-US"/>
          </a:p>
        </p:txBody>
      </p:sp>
      <p:sp>
        <p:nvSpPr>
          <p:cNvPr id="22" name="五角星 21"/>
          <p:cNvSpPr/>
          <p:nvPr/>
        </p:nvSpPr>
        <p:spPr>
          <a:xfrm>
            <a:off x="4253433" y="5151536"/>
            <a:ext cx="287338" cy="28733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890588" y="1660525"/>
            <a:ext cx="7381875" cy="4289425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50187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94575" y="5337175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8" name="图片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769938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1746" name="标题 8"/>
          <p:cNvSpPr>
            <a:spLocks noGrp="1"/>
          </p:cNvSpPr>
          <p:nvPr>
            <p:ph type="title"/>
          </p:nvPr>
        </p:nvSpPr>
        <p:spPr>
          <a:xfrm>
            <a:off x="323850" y="-7938"/>
            <a:ext cx="7273925" cy="700088"/>
          </a:xfrm>
        </p:spPr>
        <p:txBody>
          <a:bodyPr/>
          <a:lstStyle/>
          <a:p>
            <a:r>
              <a:rPr lang="zh-CN" altLang="zh-CN" i="1" dirty="0" smtClean="0"/>
              <a:t>&gt;&gt;</a:t>
            </a:r>
            <a:r>
              <a:rPr lang="en-US" altLang="zh-CN" i="1" dirty="0" smtClean="0"/>
              <a:t>Lead-in</a:t>
            </a:r>
            <a:endParaRPr lang="zh-CN" altLang="en-US" b="1" i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1747" name="组合 16"/>
          <p:cNvGrpSpPr/>
          <p:nvPr/>
        </p:nvGrpSpPr>
        <p:grpSpPr bwMode="auto">
          <a:xfrm>
            <a:off x="-107950" y="1341438"/>
            <a:ext cx="9217025" cy="5400675"/>
            <a:chOff x="0" y="1214422"/>
            <a:chExt cx="9244706" cy="5357850"/>
          </a:xfrm>
        </p:grpSpPr>
        <p:grpSp>
          <p:nvGrpSpPr>
            <p:cNvPr id="31773" name="组合 17"/>
            <p:cNvGrpSpPr/>
            <p:nvPr/>
          </p:nvGrpSpPr>
          <p:grpSpPr bwMode="auto">
            <a:xfrm>
              <a:off x="0" y="1214422"/>
              <a:ext cx="9244706" cy="1785950"/>
              <a:chOff x="0" y="1214422"/>
              <a:chExt cx="8874918" cy="1714512"/>
            </a:xfrm>
          </p:grpSpPr>
          <p:pic>
            <p:nvPicPr>
              <p:cNvPr id="31788" name="图片 19" descr="200662519595184854.gif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1214422"/>
                <a:ext cx="2659876" cy="1714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789" name="图片 19" descr="200662519595184854.gif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071538" y="1214422"/>
                <a:ext cx="2659876" cy="1714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790" name="图片 34" descr="200662519595184854.gif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571736" y="1214422"/>
                <a:ext cx="2659876" cy="1714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791" name="图片 19" descr="200662519595184854.gif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643274" y="1214422"/>
                <a:ext cx="2659876" cy="1714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792" name="图片 19" descr="200662519595184854.gif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143504" y="1214422"/>
                <a:ext cx="2659876" cy="1714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793" name="图片 19" descr="200662519595184854.gif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215042" y="1214422"/>
                <a:ext cx="2659876" cy="1714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1774" name="组合 18"/>
            <p:cNvGrpSpPr/>
            <p:nvPr/>
          </p:nvGrpSpPr>
          <p:grpSpPr bwMode="auto">
            <a:xfrm>
              <a:off x="0" y="3000372"/>
              <a:ext cx="9244706" cy="1785950"/>
              <a:chOff x="0" y="1214422"/>
              <a:chExt cx="8874918" cy="1714512"/>
            </a:xfrm>
          </p:grpSpPr>
          <p:pic>
            <p:nvPicPr>
              <p:cNvPr id="31782" name="图片 19" descr="200662519595184854.gif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1214422"/>
                <a:ext cx="2659876" cy="1714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783" name="图片 19" descr="200662519595184854.gif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071538" y="1214422"/>
                <a:ext cx="2659876" cy="1714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784" name="图片 19" descr="200662519595184854.gif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571736" y="1214422"/>
                <a:ext cx="2659876" cy="1714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785" name="图片 19" descr="200662519595184854.gif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643274" y="1214422"/>
                <a:ext cx="2659876" cy="1714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786" name="图片 19" descr="200662519595184854.gif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143504" y="1214422"/>
                <a:ext cx="2659876" cy="1714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787" name="图片 19" descr="200662519595184854.gif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215042" y="1214422"/>
                <a:ext cx="2659876" cy="1714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1775" name="组合 19"/>
            <p:cNvGrpSpPr/>
            <p:nvPr/>
          </p:nvGrpSpPr>
          <p:grpSpPr bwMode="auto">
            <a:xfrm>
              <a:off x="0" y="4786322"/>
              <a:ext cx="9244706" cy="1785950"/>
              <a:chOff x="0" y="1214422"/>
              <a:chExt cx="8874918" cy="1714512"/>
            </a:xfrm>
          </p:grpSpPr>
          <p:pic>
            <p:nvPicPr>
              <p:cNvPr id="31776" name="图片 19" descr="200662519595184854.gif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1214422"/>
                <a:ext cx="2659876" cy="1714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777" name="图片 19" descr="200662519595184854.gif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071538" y="1214422"/>
                <a:ext cx="2659876" cy="1714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778" name="图片 19" descr="200662519595184854.gif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571736" y="1214422"/>
                <a:ext cx="2659876" cy="1714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779" name="图片 19" descr="200662519595184854.gif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643274" y="1214422"/>
                <a:ext cx="2659876" cy="1714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780" name="图片 19" descr="200662519595184854.gif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143504" y="1214422"/>
                <a:ext cx="2659876" cy="1714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781" name="图片 19" descr="200662519595184854.gif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215042" y="1214422"/>
                <a:ext cx="2659876" cy="1714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31748" name="图片 19" descr="20066251959518485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0213" y="2774950"/>
            <a:ext cx="2232025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图片 19" descr="20066251959518485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1150" y="2940050"/>
            <a:ext cx="2232025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图片 19" descr="20066251959518485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9913" y="2774950"/>
            <a:ext cx="2232025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图片 19" descr="20066251959518485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2013" y="2774950"/>
            <a:ext cx="2232025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图片 19" descr="20066251959518485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475" y="1487488"/>
            <a:ext cx="22320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图片 19" descr="20066251959518485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1446213"/>
            <a:ext cx="2232025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图片 19" descr="20066251959518485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1493838"/>
            <a:ext cx="2232025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图片 19" descr="20066251959518485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9425" y="1544638"/>
            <a:ext cx="2232025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图片 19" descr="20066251959518485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6550" y="5092700"/>
            <a:ext cx="2232025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图片 19" descr="20066251959518485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74625" y="3062288"/>
            <a:ext cx="2232025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8" name="图片 19" descr="20066251959518485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175" y="4357688"/>
            <a:ext cx="192722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9" name="图片 19" descr="20066251959518485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69113" y="3051175"/>
            <a:ext cx="2233612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0" name="图片 19" descr="20066251959518485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113" y="5184775"/>
            <a:ext cx="2233612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1" name="图片 19" descr="20066251959518485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6013" y="4730750"/>
            <a:ext cx="2232025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2" name="图片 19" descr="20066251959518485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9913" y="4656138"/>
            <a:ext cx="2232025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3" name="图片 19" descr="20066251959518485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2013" y="4656138"/>
            <a:ext cx="2232025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4" name="图片 19" descr="20066251959518485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4656138"/>
            <a:ext cx="2232025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5" name="Text Box 5"/>
          <p:cNvSpPr txBox="1">
            <a:spLocks noChangeArrowheads="1"/>
          </p:cNvSpPr>
          <p:nvPr/>
        </p:nvSpPr>
        <p:spPr bwMode="auto">
          <a:xfrm>
            <a:off x="1463675" y="2865438"/>
            <a:ext cx="80375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5400">
                <a:solidFill>
                  <a:srgbClr val="000000"/>
                </a:solidFill>
                <a:latin typeface="Comic Sans MS" panose="030F0702030302020204" pitchFamily="66" charset="0"/>
              </a:rPr>
              <a:t>What can you see?</a:t>
            </a:r>
          </a:p>
        </p:txBody>
      </p:sp>
      <p:pic>
        <p:nvPicPr>
          <p:cNvPr id="58" name="图片 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43213" y="-3482975"/>
            <a:ext cx="3557587" cy="299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图片 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78113" y="-3505200"/>
            <a:ext cx="394335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图片 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55863" y="-3522663"/>
            <a:ext cx="4435475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图片 3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13038" y="-3432175"/>
            <a:ext cx="3978275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图片 6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792413" y="-3497263"/>
            <a:ext cx="3760787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Play a game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66" name="直接连接符 65"/>
          <p:cNvCxnSpPr/>
          <p:nvPr/>
        </p:nvCxnSpPr>
        <p:spPr>
          <a:xfrm flipV="1">
            <a:off x="971550" y="1250950"/>
            <a:ext cx="2305050" cy="1746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00278 L -0.01111 1.72662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8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278 L -0.01111 1.72662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8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277 L -0.01111 1.72662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8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278 L -0.01111 1.72662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8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278 L -0.01111 1.72662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8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3794" name="图片 2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84188" y="1376363"/>
            <a:ext cx="2625725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图片 3"/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108700" y="1409700"/>
            <a:ext cx="2495550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图片 4"/>
          <p:cNvPicPr>
            <a:picLocks noChangeAspect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492125" y="4002088"/>
            <a:ext cx="2590800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图片 6"/>
          <p:cNvPicPr>
            <a:picLocks noChangeAspect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3392805" y="2620963"/>
            <a:ext cx="2462213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图片 7"/>
          <p:cNvPicPr>
            <a:picLocks noChangeAspect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6121400" y="4002088"/>
            <a:ext cx="2482850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900113" y="3344863"/>
            <a:ext cx="1184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6370638" y="5951538"/>
            <a:ext cx="1774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3203575" y="4579938"/>
            <a:ext cx="28273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supermarket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979488" y="5918200"/>
            <a:ext cx="11842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hotel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6165850" y="3344863"/>
            <a:ext cx="218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bookshop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20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Look and say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971550" y="1268413"/>
            <a:ext cx="252095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云形 10"/>
          <p:cNvSpPr/>
          <p:nvPr/>
        </p:nvSpPr>
        <p:spPr>
          <a:xfrm>
            <a:off x="3589338" y="995363"/>
            <a:ext cx="2281237" cy="936625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3808" name="矩形 15"/>
          <p:cNvSpPr>
            <a:spLocks noChangeArrowheads="1"/>
          </p:cNvSpPr>
          <p:nvPr/>
        </p:nvSpPr>
        <p:spPr bwMode="auto">
          <a:xfrm>
            <a:off x="3748088" y="1182688"/>
            <a:ext cx="19637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>
                <a:solidFill>
                  <a:srgbClr val="262626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New words</a:t>
            </a:r>
            <a:endParaRPr lang="zh-CN" altLang="en-US" sz="2800" dirty="0">
              <a:solidFill>
                <a:srgbClr val="262626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8" name="bank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33829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hospital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463" y="59975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bookshop_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450" y="33829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hotel_128k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763" y="59880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supermarket_128k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38" y="51657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3" grpId="0"/>
      <p:bldP spid="12" grpId="0"/>
      <p:bldP spid="13" grpId="0"/>
      <p:bldP spid="14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4818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4819" name="图片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1950" y="1341438"/>
            <a:ext cx="627697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1474788" y="6016625"/>
            <a:ext cx="3732212" cy="5857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  <a:cs typeface="Arial" panose="020B0604020202020204" pitchFamily="34" charset="0"/>
              </a:rPr>
              <a:t>Susan’s community</a:t>
            </a:r>
            <a:endParaRPr lang="en-US" altLang="zh-CN" sz="3200" b="1" dirty="0">
              <a:solidFill>
                <a:schemeClr val="tx1">
                  <a:lumMod val="50000"/>
                </a:schemeClr>
              </a:solidFill>
              <a:latin typeface="+mj-lt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4821" name="图片 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65963" y="4041775"/>
            <a:ext cx="1736725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椭圆 6148"/>
          <p:cNvSpPr>
            <a:spLocks noChangeArrowheads="1"/>
          </p:cNvSpPr>
          <p:nvPr/>
        </p:nvSpPr>
        <p:spPr bwMode="auto">
          <a:xfrm>
            <a:off x="179388" y="2084388"/>
            <a:ext cx="1150937" cy="71913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" name="椭圆 6148"/>
          <p:cNvSpPr>
            <a:spLocks noChangeArrowheads="1"/>
          </p:cNvSpPr>
          <p:nvPr/>
        </p:nvSpPr>
        <p:spPr bwMode="auto">
          <a:xfrm>
            <a:off x="1187450" y="3068638"/>
            <a:ext cx="1150938" cy="7207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" name="椭圆 6148"/>
          <p:cNvSpPr>
            <a:spLocks noChangeArrowheads="1"/>
          </p:cNvSpPr>
          <p:nvPr/>
        </p:nvSpPr>
        <p:spPr bwMode="auto">
          <a:xfrm>
            <a:off x="2987675" y="3322638"/>
            <a:ext cx="1150938" cy="71913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" name="椭圆 6148"/>
          <p:cNvSpPr>
            <a:spLocks noChangeArrowheads="1"/>
          </p:cNvSpPr>
          <p:nvPr/>
        </p:nvSpPr>
        <p:spPr bwMode="auto">
          <a:xfrm>
            <a:off x="2159000" y="4903788"/>
            <a:ext cx="1404938" cy="7207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" name="椭圆 6148"/>
          <p:cNvSpPr>
            <a:spLocks noChangeArrowheads="1"/>
          </p:cNvSpPr>
          <p:nvPr/>
        </p:nvSpPr>
        <p:spPr bwMode="auto">
          <a:xfrm>
            <a:off x="1111250" y="4816475"/>
            <a:ext cx="727075" cy="9223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" name="椭圆 6148"/>
          <p:cNvSpPr>
            <a:spLocks noChangeArrowheads="1"/>
          </p:cNvSpPr>
          <p:nvPr/>
        </p:nvSpPr>
        <p:spPr bwMode="auto">
          <a:xfrm>
            <a:off x="250825" y="2982913"/>
            <a:ext cx="696913" cy="7207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椭圆 6148"/>
          <p:cNvSpPr>
            <a:spLocks noChangeArrowheads="1"/>
          </p:cNvSpPr>
          <p:nvPr/>
        </p:nvSpPr>
        <p:spPr bwMode="auto">
          <a:xfrm>
            <a:off x="4138613" y="5316538"/>
            <a:ext cx="1296987" cy="7207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5841" name="组合 35840"/>
          <p:cNvGrpSpPr/>
          <p:nvPr/>
        </p:nvGrpSpPr>
        <p:grpSpPr bwMode="auto">
          <a:xfrm>
            <a:off x="6227763" y="1633538"/>
            <a:ext cx="2771775" cy="1854200"/>
            <a:chOff x="6228184" y="1633558"/>
            <a:chExt cx="2771667" cy="1854957"/>
          </a:xfrm>
        </p:grpSpPr>
        <p:sp>
          <p:nvSpPr>
            <p:cNvPr id="2" name="云形标注 1"/>
            <p:cNvSpPr/>
            <p:nvPr/>
          </p:nvSpPr>
          <p:spPr>
            <a:xfrm>
              <a:off x="6228184" y="1633558"/>
              <a:ext cx="2736743" cy="1854957"/>
            </a:xfrm>
            <a:prstGeom prst="cloudCallout">
              <a:avLst>
                <a:gd name="adj1" fmla="val 16349"/>
                <a:gd name="adj2" fmla="val 7596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US" altLang="zh-CN" sz="28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4833" name="矩形 35839"/>
            <p:cNvSpPr>
              <a:spLocks noChangeArrowheads="1"/>
            </p:cNvSpPr>
            <p:nvPr/>
          </p:nvSpPr>
          <p:spPr bwMode="auto">
            <a:xfrm>
              <a:off x="6239355" y="1916832"/>
              <a:ext cx="2760496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303030"/>
                  </a:solidFill>
                  <a:latin typeface="Arial" panose="020B0604020202020204" pitchFamily="34" charset="0"/>
                  <a:ea typeface="幼圆" panose="02010509060101010101" pitchFamily="49" charset="-122"/>
                  <a:cs typeface="Arial" panose="020B0604020202020204" pitchFamily="34" charset="0"/>
                </a:rPr>
                <a:t>What can you see in the picture?</a:t>
              </a:r>
              <a:endParaRPr lang="en-US" altLang="zh-CN" sz="2800" b="1" dirty="0"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endParaRPr>
            </a:p>
          </p:txBody>
        </p:sp>
      </p:grpSp>
      <p:sp>
        <p:nvSpPr>
          <p:cNvPr id="36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Look and point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971550" y="1268413"/>
            <a:ext cx="273685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976" y="1978025"/>
            <a:ext cx="4972050" cy="3705225"/>
          </a:xfrm>
          <a:prstGeom prst="rect">
            <a:avLst/>
          </a:prstGeom>
        </p:spPr>
      </p:pic>
      <p:sp>
        <p:nvSpPr>
          <p:cNvPr id="11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5842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3" name="组合 12"/>
          <p:cNvGrpSpPr/>
          <p:nvPr/>
        </p:nvGrpSpPr>
        <p:grpSpPr bwMode="auto">
          <a:xfrm>
            <a:off x="1403350" y="5745163"/>
            <a:ext cx="6350000" cy="647700"/>
            <a:chOff x="1403648" y="5745019"/>
            <a:chExt cx="6350447" cy="648072"/>
          </a:xfrm>
        </p:grpSpPr>
        <p:sp>
          <p:nvSpPr>
            <p:cNvPr id="12" name="圆角矩形 11"/>
            <p:cNvSpPr/>
            <p:nvPr/>
          </p:nvSpPr>
          <p:spPr>
            <a:xfrm>
              <a:off x="1403648" y="5745019"/>
              <a:ext cx="6350447" cy="64807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5850" name="矩形 7"/>
            <p:cNvSpPr>
              <a:spLocks noChangeArrowheads="1"/>
            </p:cNvSpPr>
            <p:nvPr/>
          </p:nvSpPr>
          <p:spPr bwMode="auto">
            <a:xfrm>
              <a:off x="1691680" y="5746895"/>
              <a:ext cx="603402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There is </a:t>
              </a:r>
              <a:r>
                <a:rPr lang="en-US" altLang="zh-CN" sz="3200" dirty="0">
                  <a:solidFill>
                    <a:srgbClr val="3030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lang="en-US" altLang="zh-CN" sz="3200" dirty="0">
                  <a:solidFill>
                    <a:srgbClr val="3333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park</a:t>
              </a:r>
              <a:r>
                <a:rPr lang="en-US" altLang="zh-CN" sz="3200" dirty="0">
                  <a:solidFill>
                    <a:srgbClr val="3030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near her home.  </a:t>
              </a:r>
              <a:endParaRPr lang="en-US" altLang="zh-CN" sz="3200" b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845" name="矩形 6"/>
          <p:cNvSpPr>
            <a:spLocks noChangeArrowheads="1"/>
          </p:cNvSpPr>
          <p:nvPr/>
        </p:nvSpPr>
        <p:spPr bwMode="auto">
          <a:xfrm>
            <a:off x="468313" y="1341438"/>
            <a:ext cx="82677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sz="320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at the community. What’s 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</a:t>
            </a:r>
            <a:r>
              <a:rPr lang="en-US" altLang="zh-CN" sz="320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Susan’s home?</a:t>
            </a:r>
          </a:p>
        </p:txBody>
      </p:sp>
      <p:sp>
        <p:nvSpPr>
          <p:cNvPr id="14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Look and say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971550" y="1268413"/>
            <a:ext cx="252095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右箭头 16"/>
          <p:cNvSpPr>
            <a:spLocks noChangeArrowheads="1"/>
          </p:cNvSpPr>
          <p:nvPr/>
        </p:nvSpPr>
        <p:spPr bwMode="auto">
          <a:xfrm rot="10559918">
            <a:off x="3414713" y="3011488"/>
            <a:ext cx="544512" cy="436562"/>
          </a:xfrm>
          <a:prstGeom prst="rightArrow">
            <a:avLst>
              <a:gd name="adj1" fmla="val 50000"/>
              <a:gd name="adj2" fmla="val 50018"/>
            </a:avLst>
          </a:prstGeom>
          <a:solidFill>
            <a:srgbClr val="FF00FF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>
              <a:solidFill>
                <a:srgbClr val="FFCC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976" y="1978025"/>
            <a:ext cx="4972050" cy="3705225"/>
          </a:xfrm>
          <a:prstGeom prst="rect">
            <a:avLst/>
          </a:prstGeom>
        </p:spPr>
      </p:pic>
      <p:sp>
        <p:nvSpPr>
          <p:cNvPr id="11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6866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3" name="组合 12"/>
          <p:cNvGrpSpPr/>
          <p:nvPr/>
        </p:nvGrpSpPr>
        <p:grpSpPr bwMode="auto">
          <a:xfrm>
            <a:off x="1331913" y="5745163"/>
            <a:ext cx="6480175" cy="647700"/>
            <a:chOff x="1331640" y="5745019"/>
            <a:chExt cx="6480720" cy="648072"/>
          </a:xfrm>
        </p:grpSpPr>
        <p:sp>
          <p:nvSpPr>
            <p:cNvPr id="12" name="圆角矩形 11"/>
            <p:cNvSpPr/>
            <p:nvPr/>
          </p:nvSpPr>
          <p:spPr>
            <a:xfrm>
              <a:off x="1331640" y="5745019"/>
              <a:ext cx="6480720" cy="64807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6874" name="矩形 7"/>
            <p:cNvSpPr>
              <a:spLocks noChangeArrowheads="1"/>
            </p:cNvSpPr>
            <p:nvPr/>
          </p:nvSpPr>
          <p:spPr bwMode="auto">
            <a:xfrm>
              <a:off x="1618036" y="5746895"/>
              <a:ext cx="619432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zh-CN" sz="3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There is </a:t>
              </a:r>
              <a:r>
                <a:rPr lang="en-US" altLang="zh-CN" sz="3200">
                  <a:solidFill>
                    <a:srgbClr val="3030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lang="en-US" altLang="zh-CN" sz="3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river</a:t>
              </a:r>
              <a:r>
                <a:rPr lang="en-US" altLang="zh-CN" sz="3200">
                  <a:solidFill>
                    <a:srgbClr val="3030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behind the park.  </a:t>
              </a:r>
              <a:endParaRPr lang="en-US" altLang="zh-CN" sz="3200" b="1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869" name="矩形 6"/>
          <p:cNvSpPr>
            <a:spLocks noChangeArrowheads="1"/>
          </p:cNvSpPr>
          <p:nvPr/>
        </p:nvSpPr>
        <p:spPr bwMode="auto">
          <a:xfrm>
            <a:off x="2124075" y="1341438"/>
            <a:ext cx="489585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sz="320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</a:t>
            </a:r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behind</a:t>
            </a:r>
            <a:r>
              <a:rPr lang="en-US" altLang="zh-CN" sz="320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park?</a:t>
            </a:r>
          </a:p>
        </p:txBody>
      </p:sp>
      <p:sp>
        <p:nvSpPr>
          <p:cNvPr id="14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Look and say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971550" y="1268413"/>
            <a:ext cx="252095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右箭头 18"/>
          <p:cNvSpPr>
            <a:spLocks noChangeArrowheads="1"/>
          </p:cNvSpPr>
          <p:nvPr/>
        </p:nvSpPr>
        <p:spPr bwMode="auto">
          <a:xfrm rot="1128855">
            <a:off x="3429000" y="2457450"/>
            <a:ext cx="544513" cy="436563"/>
          </a:xfrm>
          <a:prstGeom prst="rightArrow">
            <a:avLst>
              <a:gd name="adj1" fmla="val 50000"/>
              <a:gd name="adj2" fmla="val 50018"/>
            </a:avLst>
          </a:prstGeom>
          <a:solidFill>
            <a:srgbClr val="FF00FF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>
              <a:solidFill>
                <a:srgbClr val="FFCC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976" y="1978025"/>
            <a:ext cx="4972050" cy="3705225"/>
          </a:xfrm>
          <a:prstGeom prst="rect">
            <a:avLst/>
          </a:prstGeom>
        </p:spPr>
      </p:pic>
      <p:sp>
        <p:nvSpPr>
          <p:cNvPr id="1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7890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3" name="组合 12"/>
          <p:cNvGrpSpPr/>
          <p:nvPr/>
        </p:nvGrpSpPr>
        <p:grpSpPr bwMode="auto">
          <a:xfrm>
            <a:off x="900113" y="5661025"/>
            <a:ext cx="7627937" cy="647700"/>
            <a:chOff x="899349" y="5745019"/>
            <a:chExt cx="7628478" cy="648072"/>
          </a:xfrm>
        </p:grpSpPr>
        <p:sp>
          <p:nvSpPr>
            <p:cNvPr id="12" name="圆角矩形 11"/>
            <p:cNvSpPr/>
            <p:nvPr/>
          </p:nvSpPr>
          <p:spPr>
            <a:xfrm>
              <a:off x="899349" y="5745019"/>
              <a:ext cx="7344296" cy="64807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0970" name="矩形 7"/>
            <p:cNvSpPr>
              <a:spLocks noChangeArrowheads="1"/>
            </p:cNvSpPr>
            <p:nvPr/>
          </p:nvSpPr>
          <p:spPr bwMode="auto">
            <a:xfrm>
              <a:off x="899349" y="5746608"/>
              <a:ext cx="7628478" cy="586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CN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There are </a:t>
              </a:r>
              <a:r>
                <a:rPr lang="en-US" altLang="zh-CN" sz="32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lot of </a:t>
              </a: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trees and flowers in</a:t>
              </a:r>
              <a:r>
                <a:rPr lang="en-US" altLang="zh-CN" sz="3200" dirty="0" smtClean="0">
                  <a:solidFill>
                    <a:srgbClr val="3030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it.  </a:t>
              </a:r>
              <a:endParaRPr lang="en-US" altLang="zh-CN" sz="3200" b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2771775" y="1285875"/>
            <a:ext cx="3744913" cy="6826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/>
                <a:ea typeface="宋体" panose="02010600030101010101" pitchFamily="2" charset="-122"/>
                <a:cs typeface="Arial" panose="020B0604020202020204" pitchFamily="34" charset="0"/>
              </a:rPr>
              <a:t>What’s in the park?</a:t>
            </a:r>
          </a:p>
        </p:txBody>
      </p:sp>
      <p:sp>
        <p:nvSpPr>
          <p:cNvPr id="14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Look and say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971550" y="1268413"/>
            <a:ext cx="252095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右箭头 18"/>
          <p:cNvSpPr>
            <a:spLocks noChangeArrowheads="1"/>
          </p:cNvSpPr>
          <p:nvPr/>
        </p:nvSpPr>
        <p:spPr bwMode="auto">
          <a:xfrm rot="8727931">
            <a:off x="3063875" y="2224088"/>
            <a:ext cx="544513" cy="436562"/>
          </a:xfrm>
          <a:prstGeom prst="rightArrow">
            <a:avLst>
              <a:gd name="adj1" fmla="val 50000"/>
              <a:gd name="adj2" fmla="val 50018"/>
            </a:avLst>
          </a:prstGeom>
          <a:solidFill>
            <a:srgbClr val="FF00FF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>
              <a:solidFill>
                <a:srgbClr val="FFCC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右箭头 10"/>
          <p:cNvSpPr>
            <a:spLocks noChangeArrowheads="1"/>
          </p:cNvSpPr>
          <p:nvPr/>
        </p:nvSpPr>
        <p:spPr bwMode="auto">
          <a:xfrm rot="204902">
            <a:off x="1651000" y="2859088"/>
            <a:ext cx="544513" cy="436562"/>
          </a:xfrm>
          <a:prstGeom prst="rightArrow">
            <a:avLst>
              <a:gd name="adj1" fmla="val 50000"/>
              <a:gd name="adj2" fmla="val 50018"/>
            </a:avLst>
          </a:prstGeom>
          <a:solidFill>
            <a:srgbClr val="FF00FF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>
              <a:solidFill>
                <a:srgbClr val="FFCC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976" y="1978025"/>
            <a:ext cx="4972050" cy="3705225"/>
          </a:xfrm>
          <a:prstGeom prst="rect">
            <a:avLst/>
          </a:prstGeom>
        </p:spPr>
      </p:pic>
      <p:sp>
        <p:nvSpPr>
          <p:cNvPr id="1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8914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3" name="组合 12"/>
          <p:cNvGrpSpPr/>
          <p:nvPr/>
        </p:nvGrpSpPr>
        <p:grpSpPr bwMode="auto">
          <a:xfrm>
            <a:off x="900113" y="5661025"/>
            <a:ext cx="7343775" cy="647700"/>
            <a:chOff x="899349" y="5745019"/>
            <a:chExt cx="7344301" cy="648072"/>
          </a:xfrm>
        </p:grpSpPr>
        <p:sp>
          <p:nvSpPr>
            <p:cNvPr id="12" name="圆角矩形 11"/>
            <p:cNvSpPr/>
            <p:nvPr/>
          </p:nvSpPr>
          <p:spPr>
            <a:xfrm>
              <a:off x="899349" y="5745019"/>
              <a:ext cx="7344301" cy="64807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0970" name="矩形 7"/>
            <p:cNvSpPr>
              <a:spLocks noChangeArrowheads="1"/>
            </p:cNvSpPr>
            <p:nvPr/>
          </p:nvSpPr>
          <p:spPr bwMode="auto">
            <a:xfrm>
              <a:off x="1293077" y="5746608"/>
              <a:ext cx="6879130" cy="586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CN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There </a:t>
              </a:r>
              <a:r>
                <a:rPr lang="en-US" altLang="zh-CN" sz="32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 </a:t>
              </a:r>
              <a:r>
                <a:rPr lang="en-US" altLang="zh-CN" sz="32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hospital beside the bank</a:t>
              </a:r>
              <a:r>
                <a:rPr lang="en-US" altLang="zh-CN" sz="3200" dirty="0" smtClean="0">
                  <a:solidFill>
                    <a:srgbClr val="3030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 </a:t>
              </a:r>
              <a:endParaRPr lang="en-US" altLang="zh-CN" sz="3200" b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2339975" y="1225550"/>
            <a:ext cx="4608513" cy="6826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/>
                <a:ea typeface="宋体" panose="02010600030101010101" pitchFamily="2" charset="-122"/>
                <a:cs typeface="Arial" panose="020B0604020202020204" pitchFamily="34" charset="0"/>
              </a:rPr>
              <a:t>What’s 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beside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the bank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/>
                <a:ea typeface="宋体" panose="02010600030101010101" pitchFamily="2" charset="-122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Look and say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971550" y="1268413"/>
            <a:ext cx="252095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右箭头 18"/>
          <p:cNvSpPr>
            <a:spLocks noChangeArrowheads="1"/>
          </p:cNvSpPr>
          <p:nvPr/>
        </p:nvSpPr>
        <p:spPr bwMode="auto">
          <a:xfrm rot="299946">
            <a:off x="2430463" y="3560763"/>
            <a:ext cx="544512" cy="436562"/>
          </a:xfrm>
          <a:prstGeom prst="rightArrow">
            <a:avLst>
              <a:gd name="adj1" fmla="val 50000"/>
              <a:gd name="adj2" fmla="val 50018"/>
            </a:avLst>
          </a:prstGeom>
          <a:solidFill>
            <a:srgbClr val="FF00FF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>
              <a:solidFill>
                <a:srgbClr val="FFCC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563938" y="1628775"/>
            <a:ext cx="1943100" cy="4762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zh-CN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CN" altLang="en-US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在</a:t>
            </a:r>
            <a:r>
              <a:rPr lang="en-US" altLang="zh-CN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…</a:t>
            </a:r>
            <a:r>
              <a:rPr lang="zh-CN" altLang="en-US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旁边</a:t>
            </a:r>
            <a:r>
              <a:rPr lang="en-US" altLang="zh-CN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be47116fd561a3b27e73771d57dc76b1e9b116"/>
</p:tagLst>
</file>

<file path=ppt/theme/theme1.xml><?xml version="1.0" encoding="utf-8"?>
<a:theme xmlns:a="http://schemas.openxmlformats.org/drawingml/2006/main" name="WWW.2PPT.COM&#10;">
  <a:themeElements>
    <a:clrScheme name="自定义 92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92D050"/>
      </a:accent1>
      <a:accent2>
        <a:srgbClr val="63A537"/>
      </a:accent2>
      <a:accent3>
        <a:srgbClr val="37A76F"/>
      </a:accent3>
      <a:accent4>
        <a:srgbClr val="43C1A3"/>
      </a:accent4>
      <a:accent5>
        <a:srgbClr val="36B7F8"/>
      </a:accent5>
      <a:accent6>
        <a:srgbClr val="FFC000"/>
      </a:accent6>
      <a:hlink>
        <a:srgbClr val="2998E3"/>
      </a:hlink>
      <a:folHlink>
        <a:srgbClr val="7F723D"/>
      </a:folHlink>
    </a:clrScheme>
    <a:fontScheme name="自定义 2">
      <a:majorFont>
        <a:latin typeface="Arial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Module1 Unit1教学课件</Template>
  <TotalTime>0</TotalTime>
  <Words>641</Words>
  <Application>Microsoft Office PowerPoint</Application>
  <PresentationFormat>全屏显示(4:3)</PresentationFormat>
  <Paragraphs>115</Paragraphs>
  <Slides>20</Slides>
  <Notes>5</Notes>
  <HiddenSlides>0</HiddenSlides>
  <MMClips>6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黑体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Times New Roman</vt:lpstr>
      <vt:lpstr>Wingdings</vt:lpstr>
      <vt:lpstr>WWW.2PPT.COM
</vt:lpstr>
      <vt:lpstr>Unit2 There is a park near my home.</vt:lpstr>
      <vt:lpstr>&gt;&gt;Warm-up</vt:lpstr>
      <vt:lpstr>&gt;&gt;Lead-in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2011-05-04T08:34:00Z</dcterms:created>
  <dcterms:modified xsi:type="dcterms:W3CDTF">2023-01-16T13:36:30Z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2AD91CE4D80644C39707F23E58B5ECF5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