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13" r:id="rId3"/>
    <p:sldId id="314" r:id="rId4"/>
    <p:sldId id="318" r:id="rId5"/>
    <p:sldId id="319" r:id="rId6"/>
    <p:sldId id="320" r:id="rId7"/>
    <p:sldId id="321" r:id="rId8"/>
    <p:sldId id="317" r:id="rId9"/>
    <p:sldId id="322" r:id="rId10"/>
    <p:sldId id="323" r:id="rId11"/>
    <p:sldId id="324" r:id="rId12"/>
    <p:sldId id="325" r:id="rId13"/>
    <p:sldId id="326" r:id="rId14"/>
    <p:sldId id="327" r:id="rId15"/>
    <p:sldId id="330" r:id="rId16"/>
    <p:sldId id="329" r:id="rId17"/>
    <p:sldId id="328" r:id="rId18"/>
    <p:sldId id="279" r:id="rId19"/>
    <p:sldId id="260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5">
          <p15:clr>
            <a:srgbClr val="A4A3A4"/>
          </p15:clr>
        </p15:guide>
        <p15:guide id="2" pos="2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3297EC"/>
    <a:srgbClr val="1369C8"/>
    <a:srgbClr val="509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78" y="-642"/>
      </p:cViewPr>
      <p:guideLst>
        <p:guide orient="horz" pos="1615"/>
        <p:guide pos="29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0CCA386-0905-4784-AD4B-2587393698CA}" type="datetimeFigureOut">
              <a:rPr lang="zh-CN" altLang="en-US"/>
              <a:t>2023-01-16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7F7B03-6908-4F3A-8191-F14FC76F60B3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7F7B03-6908-4F3A-8191-F14FC76F60B3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286941"/>
            <a:ext cx="9158288" cy="1471613"/>
            <a:chOff x="0" y="0"/>
            <a:chExt cx="7692" cy="1490"/>
          </a:xfrm>
        </p:grpSpPr>
        <p:pic>
          <p:nvPicPr>
            <p:cNvPr id="3" name="Freeform 5"/>
            <p:cNvPicPr>
              <a:picLocks noEditPoints="1" noChangeArrowheads="1"/>
            </p:cNvPicPr>
            <p:nvPr userDrawn="1"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692" cy="1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4"/>
            <p:cNvSpPr txBox="1">
              <a:spLocks noChangeArrowheads="1"/>
            </p:cNvSpPr>
            <p:nvPr userDrawn="1"/>
          </p:nvSpPr>
          <p:spPr bwMode="auto">
            <a:xfrm>
              <a:off x="4" y="5"/>
              <a:ext cx="7680" cy="148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60960" rIns="121920" bIns="6096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smtClean="0"/>
            </a:p>
          </p:txBody>
        </p:sp>
      </p:grpSp>
      <p:sp>
        <p:nvSpPr>
          <p:cNvPr id="5" name="矩形 1"/>
          <p:cNvSpPr>
            <a:spLocks noChangeArrowheads="1"/>
          </p:cNvSpPr>
          <p:nvPr userDrawn="1"/>
        </p:nvSpPr>
        <p:spPr bwMode="auto">
          <a:xfrm>
            <a:off x="1" y="1743075"/>
            <a:ext cx="9174163" cy="1287066"/>
          </a:xfrm>
          <a:prstGeom prst="rect">
            <a:avLst/>
          </a:prstGeom>
          <a:solidFill>
            <a:srgbClr val="28A9D6"/>
          </a:solidFill>
          <a:ln w="9525">
            <a:noFill/>
            <a:miter lim="800000"/>
          </a:ln>
        </p:spPr>
        <p:txBody>
          <a:bodyPr lIns="121920" tIns="60960" rIns="121920" bIns="60960"/>
          <a:lstStyle/>
          <a:p>
            <a:pPr>
              <a:defRPr/>
            </a:pPr>
            <a:endParaRPr lang="zh-CN" altLang="en-US" sz="2400"/>
          </a:p>
        </p:txBody>
      </p:sp>
      <p:cxnSp>
        <p:nvCxnSpPr>
          <p:cNvPr id="6" name="AutoShape 6"/>
          <p:cNvCxnSpPr>
            <a:cxnSpLocks noChangeShapeType="1"/>
          </p:cNvCxnSpPr>
          <p:nvPr userDrawn="1"/>
        </p:nvCxnSpPr>
        <p:spPr bwMode="auto">
          <a:xfrm>
            <a:off x="1" y="4622657"/>
            <a:ext cx="3789363" cy="9525"/>
          </a:xfrm>
          <a:prstGeom prst="straightConnector1">
            <a:avLst/>
          </a:prstGeom>
          <a:noFill/>
          <a:ln w="3175">
            <a:solidFill>
              <a:srgbClr val="28A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 userDrawn="1"/>
        </p:nvCxnSpPr>
        <p:spPr bwMode="auto">
          <a:xfrm>
            <a:off x="1" y="4717907"/>
            <a:ext cx="3789363" cy="9525"/>
          </a:xfrm>
          <a:prstGeom prst="straightConnector1">
            <a:avLst/>
          </a:prstGeom>
          <a:noFill/>
          <a:ln w="3175">
            <a:solidFill>
              <a:srgbClr val="28A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8"/>
          <p:cNvCxnSpPr>
            <a:cxnSpLocks noChangeShapeType="1"/>
          </p:cNvCxnSpPr>
          <p:nvPr userDrawn="1"/>
        </p:nvCxnSpPr>
        <p:spPr bwMode="auto">
          <a:xfrm>
            <a:off x="5364163" y="4613132"/>
            <a:ext cx="3794125" cy="9525"/>
          </a:xfrm>
          <a:prstGeom prst="straightConnector1">
            <a:avLst/>
          </a:prstGeom>
          <a:noFill/>
          <a:ln w="3175">
            <a:solidFill>
              <a:srgbClr val="28A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"/>
          <p:cNvCxnSpPr>
            <a:cxnSpLocks noChangeShapeType="1"/>
          </p:cNvCxnSpPr>
          <p:nvPr userDrawn="1"/>
        </p:nvCxnSpPr>
        <p:spPr bwMode="auto">
          <a:xfrm>
            <a:off x="5364163" y="4708382"/>
            <a:ext cx="3794125" cy="9525"/>
          </a:xfrm>
          <a:prstGeom prst="straightConnector1">
            <a:avLst/>
          </a:prstGeom>
          <a:noFill/>
          <a:ln w="3175">
            <a:solidFill>
              <a:srgbClr val="28A9D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1C28-124E-4FD2-85A1-7D70E11E0D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D44D-AC0D-4AFE-B46E-7838927255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99A2-0C22-4530-8559-3D7FB9C8D3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87AE-E73A-4871-B0CE-5B48A96FB7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8160-31F8-464F-81BE-134CC93AF7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4215-258E-4440-8CDE-177E233D34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1686-3506-479A-80AC-682AE0B2C5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F6301-5ABA-4978-BD64-754ABEB8BB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6095-8F7E-48AE-A238-E65812B7DE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44FC-C8CF-4C49-884D-C003DC5EA6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图形1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532689" y="383381"/>
            <a:ext cx="1146175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4"/>
          <p:cNvGrpSpPr/>
          <p:nvPr/>
        </p:nvGrpSpPr>
        <p:grpSpPr bwMode="auto">
          <a:xfrm>
            <a:off x="277813" y="4277916"/>
            <a:ext cx="5307012" cy="632222"/>
            <a:chOff x="0" y="0"/>
            <a:chExt cx="7692" cy="1490"/>
          </a:xfrm>
        </p:grpSpPr>
        <p:pic>
          <p:nvPicPr>
            <p:cNvPr id="1037" name="Freeform 5"/>
            <p:cNvPicPr>
              <a:picLocks noEditPoints="1" noChangeArrowheads="1"/>
            </p:cNvPicPr>
            <p:nvPr userDrawn="1"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0" y="0"/>
              <a:ext cx="7692" cy="1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6"/>
            <p:cNvSpPr txBox="1">
              <a:spLocks noChangeArrowheads="1"/>
            </p:cNvSpPr>
            <p:nvPr userDrawn="1"/>
          </p:nvSpPr>
          <p:spPr bwMode="auto">
            <a:xfrm>
              <a:off x="5" y="6"/>
              <a:ext cx="7680" cy="14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60960" rIns="121920" bIns="6096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smtClean="0"/>
            </a:p>
          </p:txBody>
        </p:sp>
      </p:grp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287338" y="4895850"/>
            <a:ext cx="7575550" cy="26194"/>
          </a:xfrm>
          <a:prstGeom prst="rect">
            <a:avLst/>
          </a:prstGeom>
          <a:solidFill>
            <a:srgbClr val="509FE2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 flipH="1">
            <a:off x="1484313" y="321469"/>
            <a:ext cx="7200900" cy="27385"/>
          </a:xfrm>
          <a:prstGeom prst="rect">
            <a:avLst/>
          </a:prstGeom>
          <a:solidFill>
            <a:srgbClr val="3297EC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1031" name="Picture 9" descr="图形2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950201" y="4738688"/>
            <a:ext cx="384175" cy="28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8431214" y="4868466"/>
            <a:ext cx="477837" cy="27384"/>
          </a:xfrm>
          <a:prstGeom prst="rect">
            <a:avLst/>
          </a:prstGeom>
          <a:solidFill>
            <a:srgbClr val="509FE2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1"/>
            <a:ext cx="3200400" cy="21312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buFontTx/>
              <a:buNone/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1"/>
            <a:ext cx="3733800" cy="21312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1"/>
            <a:ext cx="914400" cy="213122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buFontTx/>
              <a:buNone/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F7BBCAB8-0E48-4F6D-846D-DE43E20342B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0" y="1930085"/>
            <a:ext cx="91440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4.3.3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余角和补角</a:t>
            </a:r>
            <a:endParaRPr lang="zh-CN" altLang="en-US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0618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0"/>
            <a:ext cx="8229600" cy="58936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）若一个角的余角比这个角的补角的一半还少</a:t>
            </a:r>
            <a:r>
              <a:rPr lang="en-US" altLang="zh-CN" sz="2000" dirty="0" smtClean="0"/>
              <a:t>4°</a:t>
            </a:r>
            <a:r>
              <a:rPr lang="zh-CN" altLang="en-US" sz="2000" dirty="0" smtClean="0"/>
              <a:t>，求这个角的余角的度数。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00063" y="2141311"/>
            <a:ext cx="8229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解：设这个角的度数为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x° .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则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x=(1/2)(180°-x ) - 4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解得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x= 8         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余角为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90° - 8°=  82°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即这个角的余角为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82°.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0"/>
            <a:ext cx="8229600" cy="882254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z="2000" dirty="0" smtClean="0"/>
              <a:t>例</a:t>
            </a:r>
            <a:r>
              <a:rPr lang="en-US" altLang="zh-CN" sz="2000" dirty="0" smtClean="0"/>
              <a:t>3  </a:t>
            </a:r>
            <a:r>
              <a:rPr lang="zh-CN" altLang="en-US" sz="2000" dirty="0" smtClean="0"/>
              <a:t>有两个角，若第一个角割去它的</a:t>
            </a:r>
            <a:r>
              <a:rPr lang="en-US" altLang="zh-CN" sz="2000" dirty="0" smtClean="0"/>
              <a:t>(1/3)</a:t>
            </a:r>
            <a:r>
              <a:rPr lang="zh-CN" altLang="en-US" sz="2000" dirty="0" smtClean="0"/>
              <a:t>后与第二个角互余，若第一个角补上它的</a:t>
            </a:r>
            <a:r>
              <a:rPr lang="en-US" altLang="zh-CN" sz="2000" dirty="0" smtClean="0"/>
              <a:t>(2/3)</a:t>
            </a:r>
            <a:r>
              <a:rPr lang="zh-CN" altLang="en-US" sz="2000" dirty="0" smtClean="0"/>
              <a:t>后与第二个角互补，求这两个角的度数。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00063" y="2195512"/>
            <a:ext cx="8229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解：设第二个角为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，则依题意知第一个角为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(3/2)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(3/2)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1+(2/3)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+x=180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解得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x=30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(3/2)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=90.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∴第一个角为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，第二个角为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30°.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/>
          <p:cNvSpPr>
            <a:spLocks noGrp="1"/>
          </p:cNvSpPr>
          <p:nvPr>
            <p:ph idx="1"/>
          </p:nvPr>
        </p:nvSpPr>
        <p:spPr bwMode="auto">
          <a:xfrm>
            <a:off x="483833" y="818412"/>
            <a:ext cx="8229600" cy="89892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z="2000" dirty="0" smtClean="0"/>
              <a:t>例</a:t>
            </a:r>
            <a:r>
              <a:rPr lang="en-US" altLang="zh-CN" sz="2000" dirty="0" smtClean="0"/>
              <a:t>4   </a:t>
            </a:r>
            <a:r>
              <a:rPr lang="zh-CN" altLang="en-US" sz="2000" dirty="0" smtClean="0"/>
              <a:t>如图，海上缉私艇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发现离它</a:t>
            </a:r>
            <a:r>
              <a:rPr lang="en-US" altLang="zh-CN" sz="2000" dirty="0" smtClean="0"/>
              <a:t>500</a:t>
            </a:r>
            <a:r>
              <a:rPr lang="zh-CN" altLang="en-US" sz="2000" dirty="0" smtClean="0"/>
              <a:t>海里处停着一艘可疑船只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，立即赶往检查。现请你确定缉私艇的航线方向，画出示意图。</a:t>
            </a:r>
            <a:endParaRPr lang="en-US" altLang="zh-CN" sz="2000" dirty="0" smtClean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412750" y="2253854"/>
            <a:ext cx="5799138" cy="162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解：如图所示，以点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为顶点，表示正北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方向的射线为角的一边，画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的角，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使它的另一边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落在东与北之间，射线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的方向就是北偏东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即可疑船只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所在的方向。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8214" y="2295525"/>
            <a:ext cx="3125787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1"/>
            <a:ext cx="8229600" cy="104179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66°</a:t>
            </a:r>
            <a:r>
              <a:rPr lang="zh-CN" altLang="en-US" sz="2000" dirty="0" smtClean="0"/>
              <a:t>角的余角是</a:t>
            </a:r>
            <a:r>
              <a:rPr lang="en-US" altLang="zh-CN" sz="2000" dirty="0" smtClean="0"/>
              <a:t>________.</a:t>
            </a:r>
          </a:p>
          <a:p>
            <a:pPr>
              <a:buFontTx/>
              <a:buNone/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、如图，若∠</a:t>
            </a:r>
            <a:r>
              <a:rPr lang="en-US" altLang="zh-CN" sz="2000" dirty="0" smtClean="0"/>
              <a:t>1+∠2=180°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,∠3+∠2=180°,</a:t>
            </a:r>
            <a:r>
              <a:rPr lang="zh-CN" altLang="en-US" sz="2000" dirty="0" smtClean="0"/>
              <a:t>则∠</a:t>
            </a:r>
            <a:r>
              <a:rPr lang="en-US" altLang="zh-CN" sz="2000" dirty="0" smtClean="0"/>
              <a:t>1=________</a:t>
            </a:r>
            <a:r>
              <a:rPr lang="zh-CN" altLang="en-US" sz="2000" dirty="0" smtClean="0"/>
              <a:t>，依据是  </a:t>
            </a:r>
            <a:r>
              <a:rPr lang="en-US" altLang="zh-CN" sz="2000" dirty="0" smtClean="0"/>
              <a:t>________________      </a:t>
            </a:r>
            <a:r>
              <a:rPr lang="zh-CN" altLang="en-US" sz="2000" dirty="0" smtClean="0"/>
              <a:t>。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421063" y="20836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ea typeface="黑体" panose="02010609060101010101" charset="-122"/>
              </a:rPr>
              <a:t>随堂演练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43490" y="1106067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639034" y="1436576"/>
            <a:ext cx="647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∠3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12906" y="1801701"/>
            <a:ext cx="18117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同角的补角相等</a:t>
            </a:r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1826" y="2563416"/>
            <a:ext cx="288607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 bwMode="auto">
          <a:xfrm>
            <a:off x="500063" y="773906"/>
            <a:ext cx="8229600" cy="136326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en-US" altLang="zh-CN" sz="1800" dirty="0" smtClean="0"/>
              <a:t>3.</a:t>
            </a:r>
            <a:r>
              <a:rPr lang="zh-CN" altLang="en-US" sz="1800" dirty="0" smtClean="0"/>
              <a:t>按照上北下南，左西右东的规定画出表示东南西北的十字线，然后在图上表示下列方向的射线：</a:t>
            </a:r>
            <a:endParaRPr lang="en-US" altLang="zh-CN" sz="1800" dirty="0" smtClean="0"/>
          </a:p>
          <a:p>
            <a:pPr>
              <a:buFontTx/>
              <a:buNone/>
            </a:pPr>
            <a:r>
              <a:rPr lang="zh-CN" altLang="en-US" sz="1800" dirty="0" smtClean="0"/>
              <a:t> （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）北偏西</a:t>
            </a:r>
            <a:r>
              <a:rPr lang="en-US" altLang="zh-CN" sz="1800" dirty="0" smtClean="0"/>
              <a:t>30°</a:t>
            </a:r>
            <a:r>
              <a:rPr lang="zh-CN" altLang="en-US" sz="1800" dirty="0" smtClean="0"/>
              <a:t>；        （</a:t>
            </a:r>
            <a:r>
              <a:rPr lang="en-US" altLang="zh-CN" sz="1800" dirty="0" smtClean="0"/>
              <a:t>2 </a:t>
            </a:r>
            <a:r>
              <a:rPr lang="zh-CN" altLang="en-US" sz="1800" dirty="0" smtClean="0"/>
              <a:t>）南偏东</a:t>
            </a:r>
            <a:r>
              <a:rPr lang="en-US" altLang="zh-CN" sz="1800" dirty="0" smtClean="0"/>
              <a:t>60°</a:t>
            </a:r>
            <a:r>
              <a:rPr lang="zh-CN" altLang="en-US" sz="1800" dirty="0" smtClean="0"/>
              <a:t>；</a:t>
            </a:r>
            <a:endParaRPr lang="en-US" altLang="zh-CN" sz="1800" dirty="0" smtClean="0"/>
          </a:p>
          <a:p>
            <a:pPr>
              <a:buFontTx/>
              <a:buNone/>
            </a:pPr>
            <a:r>
              <a:rPr lang="zh-CN" altLang="en-US" sz="1800" dirty="0" smtClean="0"/>
              <a:t> （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）北偏东</a:t>
            </a:r>
            <a:r>
              <a:rPr lang="en-US" altLang="zh-CN" sz="1800" dirty="0" smtClean="0"/>
              <a:t>15°</a:t>
            </a:r>
            <a:r>
              <a:rPr lang="zh-CN" altLang="en-US" sz="1800" dirty="0" smtClean="0"/>
              <a:t>；        （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）西南方向（南偏西</a:t>
            </a:r>
            <a:r>
              <a:rPr lang="en-US" altLang="zh-CN" sz="1800" dirty="0" smtClean="0"/>
              <a:t>45°</a:t>
            </a:r>
            <a:r>
              <a:rPr lang="zh-CN" altLang="en-US" sz="1800" dirty="0" smtClean="0"/>
              <a:t>）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4" y="2134791"/>
            <a:ext cx="5495925" cy="27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1"/>
            <a:ext cx="8229600" cy="105013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、如图，一辆汽车在马路上由西向东行驶，∠</a:t>
            </a:r>
            <a:r>
              <a:rPr lang="en-US" altLang="zh-CN" sz="2000" dirty="0" smtClean="0"/>
              <a:t>AOB=30°</a:t>
            </a:r>
            <a:r>
              <a:rPr lang="zh-CN" altLang="en-US" sz="2000" dirty="0" smtClean="0"/>
              <a:t>，</a:t>
            </a:r>
          </a:p>
          <a:p>
            <a:pPr>
              <a:buFontTx/>
              <a:buNone/>
            </a:pPr>
            <a:r>
              <a:rPr lang="zh-CN" altLang="en-US" sz="2000" dirty="0" smtClean="0"/>
              <a:t>∠</a:t>
            </a:r>
            <a:r>
              <a:rPr lang="en-US" altLang="zh-CN" sz="2000" dirty="0" smtClean="0"/>
              <a:t>DO'C=150°</a:t>
            </a:r>
            <a:r>
              <a:rPr lang="zh-CN" altLang="en-US" sz="2000" dirty="0" smtClean="0"/>
              <a:t>，若这辆汽车向右拐，则需要拐多少度？若这辆汽车向左拐，则需拐多少度？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23875" y="2551349"/>
            <a:ext cx="4560888" cy="174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解：向右拐的拐角为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180°-∠DO'C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=180°-150°=30°.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向左拐的拐角为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180°-∠AOB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=180°-30°=150°.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48214" y="2208610"/>
            <a:ext cx="4105275" cy="216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 bwMode="auto">
          <a:xfrm>
            <a:off x="579438" y="1100138"/>
            <a:ext cx="8229600" cy="120848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en-US" altLang="zh-CN" sz="2000" dirty="0" smtClean="0"/>
              <a:t>5</a:t>
            </a:r>
            <a:r>
              <a:rPr lang="zh-CN" altLang="en-US" sz="2000" dirty="0" smtClean="0"/>
              <a:t>、如图，∠</a:t>
            </a:r>
            <a:r>
              <a:rPr lang="en-US" altLang="zh-CN" sz="2000" dirty="0" smtClean="0"/>
              <a:t>AOB</a:t>
            </a:r>
            <a:r>
              <a:rPr lang="zh-CN" altLang="en-US" sz="2000" dirty="0" smtClean="0"/>
              <a:t>，∠</a:t>
            </a:r>
            <a:r>
              <a:rPr lang="en-US" altLang="zh-CN" sz="2000" dirty="0" smtClean="0"/>
              <a:t>COD</a:t>
            </a:r>
            <a:r>
              <a:rPr lang="zh-CN" altLang="en-US" sz="2000" dirty="0" smtClean="0"/>
              <a:t>都是直角。</a:t>
            </a:r>
            <a:endParaRPr lang="en-US" altLang="zh-CN" sz="2000" dirty="0" smtClean="0"/>
          </a:p>
          <a:p>
            <a:pPr>
              <a:buFontTx/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）试猜想钝角∠</a:t>
            </a:r>
            <a:r>
              <a:rPr lang="en-US" altLang="zh-CN" sz="2000" dirty="0" smtClean="0"/>
              <a:t>AOD</a:t>
            </a:r>
            <a:r>
              <a:rPr lang="zh-CN" altLang="en-US" sz="2000" dirty="0" smtClean="0"/>
              <a:t>与锐角∠</a:t>
            </a:r>
            <a:r>
              <a:rPr lang="en-US" altLang="zh-CN" sz="2000" dirty="0" smtClean="0"/>
              <a:t>BOC</a:t>
            </a:r>
            <a:r>
              <a:rPr lang="zh-CN" altLang="en-US" sz="2000" dirty="0" smtClean="0"/>
              <a:t>在数量上是相等、互余还是互补的关系？你能用推理的方法说明你的猜想是否合理吗？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00063" y="2496741"/>
            <a:ext cx="82296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AOD=∠BOC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互补。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因为∠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AOD=∠AOB+∠BOD=90°+∠BOD,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又∠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BOD=90°-∠BOC.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∴∠AOD=90°+90°-∠BOC,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∴∠AOD+∠BOC=180°.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5363" y="3132535"/>
            <a:ext cx="2324100" cy="132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1"/>
            <a:ext cx="8229600" cy="63103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）当∠</a:t>
            </a:r>
            <a:r>
              <a:rPr lang="en-US" altLang="zh-CN" smtClean="0"/>
              <a:t>COD</a:t>
            </a:r>
            <a:r>
              <a:rPr lang="zh-CN" altLang="en-US" smtClean="0"/>
              <a:t>绕着点</a:t>
            </a:r>
            <a:r>
              <a:rPr lang="en-US" altLang="zh-CN" smtClean="0"/>
              <a:t>O</a:t>
            </a:r>
            <a:r>
              <a:rPr lang="zh-CN" altLang="en-US" smtClean="0"/>
              <a:t>旋转到下图的位置时，你原来的猜想还成立吗？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474770" y="2268737"/>
            <a:ext cx="5988050" cy="207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解：还成立。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因为∠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AOB,∠COD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都是直角，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∴∠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AOB+∠COD=180°.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又∠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AOB+∠BOC+∠COD+∠AOD=360°</a:t>
            </a:r>
          </a:p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∴∠BOC+∠AOD=180°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BOC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AOD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互补。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2038" y="1985963"/>
            <a:ext cx="2324100" cy="132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421063" y="20836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汉仪粗黑简" pitchFamily="49" charset="-122"/>
                <a:ea typeface="黑体" panose="02010609060101010101" charset="-122"/>
              </a:rPr>
              <a:t>课堂小结</a:t>
            </a:r>
            <a:endParaRPr lang="zh-CN" altLang="en-US" sz="2800" b="1" dirty="0">
              <a:solidFill>
                <a:schemeClr val="bg1"/>
              </a:solidFill>
              <a:ea typeface="黑体" panose="02010609060101010101" charset="-122"/>
            </a:endParaRPr>
          </a:p>
        </p:txBody>
      </p:sp>
      <p:sp>
        <p:nvSpPr>
          <p:cNvPr id="108546" name="内容占位符 2"/>
          <p:cNvSpPr/>
          <p:nvPr/>
        </p:nvSpPr>
        <p:spPr bwMode="auto">
          <a:xfrm>
            <a:off x="228600" y="1200150"/>
            <a:ext cx="84582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eaLnBrk="0" hangingPunct="0"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这节课你有哪些收获？你觉得还有哪些地方存在疑问，不妨与同伴交流。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49375" y="2128838"/>
            <a:ext cx="6713538" cy="1073944"/>
          </a:xfrm>
          <a:prstGeom prst="rect">
            <a:avLst/>
          </a:prstGeom>
          <a:noFill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  <a:defRPr/>
            </a:pPr>
            <a:r>
              <a:rPr lang="en-US" altLang="zh-CN" sz="2800" kern="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2800" kern="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从教材习题中选取，</a:t>
            </a:r>
          </a:p>
          <a:p>
            <a:pPr marL="342900" indent="-342900">
              <a:spcBef>
                <a:spcPct val="20000"/>
              </a:spcBef>
              <a:buFontTx/>
              <a:buNone/>
              <a:defRPr/>
            </a:pPr>
            <a:r>
              <a:rPr lang="en-US" altLang="zh-CN" sz="2800" kern="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800" kern="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完成练习册本课时的习题</a:t>
            </a:r>
            <a:r>
              <a:rPr lang="en-US" altLang="zh-CN" sz="2800" kern="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205163" y="20955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ea typeface="黑体" panose="02010609060101010101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body" idx="1"/>
          </p:nvPr>
        </p:nvSpPr>
        <p:spPr bwMode="auto">
          <a:xfrm>
            <a:off x="477839" y="802481"/>
            <a:ext cx="8104187" cy="6524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dirty="0" smtClean="0"/>
              <a:t>问题（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）用量角器量出图中的两个角的度数，并求出这两个角的和。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421063" y="20836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汉仪粗黑简" pitchFamily="49" charset="-122"/>
                <a:ea typeface="黑体" panose="02010609060101010101" charset="-122"/>
              </a:rPr>
              <a:t>新课导入</a:t>
            </a:r>
            <a:endParaRPr lang="zh-CN" altLang="en-US" sz="2400" b="1" dirty="0">
              <a:solidFill>
                <a:schemeClr val="bg1"/>
              </a:solidFill>
              <a:ea typeface="黑体" panose="02010609060101010101" charset="-122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6588" y="1433513"/>
            <a:ext cx="2876550" cy="92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3"/>
          <p:cNvSpPr txBox="1"/>
          <p:nvPr/>
        </p:nvSpPr>
        <p:spPr bwMode="auto">
          <a:xfrm>
            <a:off x="555625" y="2563416"/>
            <a:ext cx="8104188" cy="76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）说出一副三角尺中各个角的度数。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</a:rPr>
              <a:t>）观察两个锐角的大小之间的数量特征。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body" idx="1"/>
          </p:nvPr>
        </p:nvSpPr>
        <p:spPr bwMode="auto">
          <a:xfrm>
            <a:off x="563563" y="1438275"/>
            <a:ext cx="8102600" cy="9953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dirty="0" smtClean="0"/>
              <a:t>探究</a:t>
            </a:r>
            <a:r>
              <a:rPr lang="en-US" altLang="zh-CN" dirty="0" smtClean="0"/>
              <a:t>1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）在一副三角板中，每块都有一个角是</a:t>
            </a:r>
            <a:r>
              <a:rPr lang="en-US" altLang="zh-CN" dirty="0" smtClean="0"/>
              <a:t>90°</a:t>
            </a:r>
            <a:r>
              <a:rPr lang="zh-CN" altLang="en-US" dirty="0" smtClean="0"/>
              <a:t>，那么其余两个角的和是多少？</a:t>
            </a: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）已知∠</a:t>
            </a:r>
            <a:r>
              <a:rPr lang="en-US" altLang="zh-CN" dirty="0" smtClean="0"/>
              <a:t>1=36°</a:t>
            </a:r>
            <a:r>
              <a:rPr lang="zh-CN" altLang="en-US" dirty="0" smtClean="0"/>
              <a:t>，∠</a:t>
            </a:r>
            <a:r>
              <a:rPr lang="en-US" altLang="zh-CN" dirty="0" smtClean="0"/>
              <a:t>2=54°</a:t>
            </a:r>
            <a:r>
              <a:rPr lang="zh-CN" altLang="en-US" dirty="0" smtClean="0"/>
              <a:t>，那么∠</a:t>
            </a:r>
            <a:r>
              <a:rPr lang="en-US" altLang="zh-CN" dirty="0" smtClean="0"/>
              <a:t>1+∠2=</a:t>
            </a:r>
            <a:r>
              <a:rPr lang="zh-CN" altLang="en-US" dirty="0" smtClean="0"/>
              <a:t>（     ）</a:t>
            </a:r>
            <a:r>
              <a:rPr lang="en-US" altLang="zh-CN" dirty="0" smtClean="0"/>
              <a:t>.</a:t>
            </a:r>
            <a:endParaRPr lang="zh-CN" altLang="en-US" dirty="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421063" y="20836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汉仪粗黑简" pitchFamily="49" charset="-122"/>
                <a:ea typeface="黑体" panose="02010609060101010101" charset="-122"/>
              </a:rPr>
              <a:t>推进新课</a:t>
            </a:r>
            <a:endParaRPr lang="zh-CN" altLang="en-US" sz="2800" b="1" dirty="0">
              <a:solidFill>
                <a:schemeClr val="bg1"/>
              </a:solidFill>
              <a:ea typeface="黑体" panose="02010609060101010101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715000" y="1697832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253288" y="2022872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/>
          <p:nvPr/>
        </p:nvSpPr>
        <p:spPr bwMode="auto">
          <a:xfrm>
            <a:off x="588169" y="2919737"/>
            <a:ext cx="8104187" cy="124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如果两个角的和等于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（直角），就说这两个角互为余角，即其中一个角是另一个角的余角。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例如：∠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互为余角，∠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的余角，∠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也是∠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的余角。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/>
          </p:cNvSpPr>
          <p:nvPr>
            <p:ph idx="1"/>
          </p:nvPr>
        </p:nvSpPr>
        <p:spPr bwMode="auto">
          <a:xfrm>
            <a:off x="523875" y="631031"/>
            <a:ext cx="8229600" cy="5905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dirty="0" smtClean="0"/>
              <a:t>探究</a:t>
            </a:r>
            <a:r>
              <a:rPr lang="en-US" altLang="zh-CN" dirty="0" smtClean="0"/>
              <a:t>2   (1)</a:t>
            </a:r>
            <a:r>
              <a:rPr lang="zh-CN" altLang="en-US" dirty="0" smtClean="0"/>
              <a:t>观察如图所示的两个角，你能猜想∠</a:t>
            </a:r>
            <a:r>
              <a:rPr lang="en-US" altLang="zh-CN" dirty="0" smtClean="0"/>
              <a:t>1+∠2</a:t>
            </a:r>
            <a:r>
              <a:rPr lang="zh-CN" altLang="en-US" dirty="0" smtClean="0"/>
              <a:t>等于多少度？</a:t>
            </a:r>
          </a:p>
        </p:txBody>
      </p:sp>
      <p:sp>
        <p:nvSpPr>
          <p:cNvPr id="6147" name="内容占位符 2"/>
          <p:cNvSpPr txBox="1"/>
          <p:nvPr/>
        </p:nvSpPr>
        <p:spPr bwMode="auto">
          <a:xfrm>
            <a:off x="500063" y="2646760"/>
            <a:ext cx="8229600" cy="35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）如果∠</a:t>
            </a:r>
            <a:r>
              <a:rPr lang="en-US" altLang="zh-CN" sz="2400" b="1" dirty="0">
                <a:latin typeface="Times New Roman" panose="02020603050405020304" pitchFamily="18" charset="0"/>
              </a:rPr>
              <a:t>1=144°</a:t>
            </a:r>
            <a:r>
              <a:rPr lang="zh-CN" altLang="en-US" sz="2400" b="1" dirty="0">
                <a:latin typeface="Times New Roman" panose="02020603050405020304" pitchFamily="18" charset="0"/>
              </a:rPr>
              <a:t>，∠</a:t>
            </a:r>
            <a:r>
              <a:rPr lang="en-US" altLang="zh-CN" sz="2400" b="1" dirty="0">
                <a:latin typeface="Times New Roman" panose="02020603050405020304" pitchFamily="18" charset="0"/>
              </a:rPr>
              <a:t>2=36°</a:t>
            </a:r>
            <a:r>
              <a:rPr lang="zh-CN" altLang="en-US" sz="2400" b="1" dirty="0">
                <a:latin typeface="Times New Roman" panose="02020603050405020304" pitchFamily="18" charset="0"/>
              </a:rPr>
              <a:t>，那么∠</a:t>
            </a:r>
            <a:r>
              <a:rPr lang="en-US" altLang="zh-CN" sz="2400" b="1" dirty="0">
                <a:latin typeface="Times New Roman" panose="02020603050405020304" pitchFamily="18" charset="0"/>
              </a:rPr>
              <a:t>1+∠2=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6148" name="内容占位符 2"/>
          <p:cNvSpPr txBox="1"/>
          <p:nvPr/>
        </p:nvSpPr>
        <p:spPr bwMode="auto">
          <a:xfrm>
            <a:off x="466725" y="3533775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归纳结论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如果两个角的和等于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（平角），就说这两个角互为补角，即其中一个角是另一个角的补角。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721100" y="2140744"/>
            <a:ext cx="22317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1+∠2=180°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754439" y="3086101"/>
            <a:ext cx="22317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1+∠2=180°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7526" y="1178719"/>
            <a:ext cx="31146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00150"/>
            <a:ext cx="8229600" cy="63936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z="2000" dirty="0" smtClean="0"/>
              <a:t>探究</a:t>
            </a:r>
            <a:r>
              <a:rPr lang="en-US" altLang="zh-CN" sz="2000" dirty="0" smtClean="0"/>
              <a:t>3    </a:t>
            </a:r>
            <a:r>
              <a:rPr lang="zh-CN" altLang="en-US" sz="2000" dirty="0" smtClean="0"/>
              <a:t>如图所示，下面方格图中∠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与∠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有什么关系？∠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与∠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，∠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与∠</a:t>
            </a:r>
            <a:r>
              <a:rPr lang="en-US" altLang="zh-CN" sz="2000" dirty="0" smtClean="0"/>
              <a:t>4</a:t>
            </a:r>
            <a:r>
              <a:rPr lang="zh-CN" altLang="en-US" sz="2000" dirty="0" smtClean="0"/>
              <a:t>有什么关系？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00063" y="1924050"/>
            <a:ext cx="82296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1=∠3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1+∠2=180°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3+∠4=180°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500063" y="2375297"/>
            <a:ext cx="8229600" cy="69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归纳结论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】1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、同角（等角）的补角相等。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、同角（等角）的余角相等。</a:t>
            </a:r>
          </a:p>
        </p:txBody>
      </p:sp>
      <p:sp>
        <p:nvSpPr>
          <p:cNvPr id="7" name="内容占位符 2"/>
          <p:cNvSpPr txBox="1"/>
          <p:nvPr/>
        </p:nvSpPr>
        <p:spPr bwMode="auto">
          <a:xfrm>
            <a:off x="500063" y="3177779"/>
            <a:ext cx="8229600" cy="128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latin typeface="Times New Roman" panose="02020603050405020304" pitchFamily="18" charset="0"/>
              </a:rPr>
              <a:t>试一试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</a:rPr>
              <a:t>、如果∠</a:t>
            </a:r>
            <a:r>
              <a:rPr lang="en-US" altLang="zh-CN" sz="2000" b="1" dirty="0">
                <a:latin typeface="Times New Roman" panose="02020603050405020304" pitchFamily="18" charset="0"/>
              </a:rPr>
              <a:t>AOB+∠BOC=90°</a:t>
            </a:r>
            <a:r>
              <a:rPr lang="zh-CN" altLang="en-US" sz="2000" b="1" dirty="0">
                <a:latin typeface="Times New Roman" panose="02020603050405020304" pitchFamily="18" charset="0"/>
              </a:rPr>
              <a:t>，又∠</a:t>
            </a:r>
            <a:r>
              <a:rPr lang="en-US" altLang="zh-CN" sz="2000" b="1" dirty="0">
                <a:latin typeface="Times New Roman" panose="02020603050405020304" pitchFamily="18" charset="0"/>
              </a:rPr>
              <a:t>BOC</a:t>
            </a:r>
            <a:r>
              <a:rPr lang="zh-CN" altLang="en-US" sz="2000" b="1" dirty="0">
                <a:latin typeface="Times New Roman" panose="02020603050405020304" pitchFamily="18" charset="0"/>
              </a:rPr>
              <a:t>与∠</a:t>
            </a:r>
            <a:r>
              <a:rPr lang="en-US" altLang="zh-CN" sz="2000" b="1" dirty="0">
                <a:latin typeface="Times New Roman" panose="02020603050405020304" pitchFamily="18" charset="0"/>
              </a:rPr>
              <a:t>COD</a:t>
            </a:r>
            <a:r>
              <a:rPr lang="zh-CN" altLang="en-US" sz="2000" b="1" dirty="0">
                <a:latin typeface="Times New Roman" panose="02020603050405020304" pitchFamily="18" charset="0"/>
              </a:rPr>
              <a:t>互余，那么∠</a:t>
            </a:r>
            <a:r>
              <a:rPr lang="en-US" altLang="zh-CN" sz="2000" b="1" dirty="0">
                <a:latin typeface="Times New Roman" panose="02020603050405020304" pitchFamily="18" charset="0"/>
              </a:rPr>
              <a:t>AOB</a:t>
            </a:r>
            <a:r>
              <a:rPr lang="zh-CN" altLang="en-US" sz="2000" b="1" dirty="0">
                <a:latin typeface="Times New Roman" panose="02020603050405020304" pitchFamily="18" charset="0"/>
              </a:rPr>
              <a:t>与∠</a:t>
            </a:r>
            <a:r>
              <a:rPr lang="en-US" altLang="zh-CN" sz="2000" b="1" dirty="0">
                <a:latin typeface="Times New Roman" panose="02020603050405020304" pitchFamily="18" charset="0"/>
              </a:rPr>
              <a:t>COD</a:t>
            </a:r>
            <a:r>
              <a:rPr lang="zh-CN" altLang="en-US" sz="2000" b="1" dirty="0">
                <a:latin typeface="Times New Roman" panose="02020603050405020304" pitchFamily="18" charset="0"/>
              </a:rPr>
              <a:t>的关系是（    ）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latin typeface="Times New Roman" panose="02020603050405020304" pitchFamily="18" charset="0"/>
              </a:rPr>
              <a:t>   </a:t>
            </a:r>
            <a:r>
              <a:rPr lang="en-US" altLang="zh-CN" sz="2000" b="1" dirty="0">
                <a:latin typeface="Times New Roman" panose="02020603050405020304" pitchFamily="18" charset="0"/>
              </a:rPr>
              <a:t>A </a:t>
            </a:r>
            <a:r>
              <a:rPr lang="zh-CN" altLang="en-US" sz="2000" b="1" dirty="0">
                <a:latin typeface="Times New Roman" panose="02020603050405020304" pitchFamily="18" charset="0"/>
              </a:rPr>
              <a:t>互余        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B  </a:t>
            </a:r>
            <a:r>
              <a:rPr lang="zh-CN" altLang="en-US" sz="2000" b="1" dirty="0">
                <a:latin typeface="Times New Roman" panose="02020603050405020304" pitchFamily="18" charset="0"/>
              </a:rPr>
              <a:t>互补         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C  </a:t>
            </a:r>
            <a:r>
              <a:rPr lang="zh-CN" altLang="en-US" sz="2000" b="1" dirty="0">
                <a:latin typeface="Times New Roman" panose="02020603050405020304" pitchFamily="18" charset="0"/>
              </a:rPr>
              <a:t>相等             </a:t>
            </a:r>
            <a:r>
              <a:rPr lang="en-US" altLang="zh-CN" sz="2000" b="1" dirty="0">
                <a:latin typeface="Times New Roman" panose="02020603050405020304" pitchFamily="18" charset="0"/>
              </a:rPr>
              <a:t>D  </a:t>
            </a:r>
            <a:r>
              <a:rPr lang="zh-CN" altLang="en-US" sz="2000" b="1" dirty="0">
                <a:latin typeface="Times New Roman" panose="02020603050405020304" pitchFamily="18" charset="0"/>
              </a:rPr>
              <a:t>不确定</a:t>
            </a: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5450" y="1726407"/>
            <a:ext cx="1638300" cy="122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 bwMode="auto">
          <a:xfrm>
            <a:off x="500063" y="647700"/>
            <a:ext cx="8229600" cy="60721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457200" indent="-457200">
              <a:buFontTx/>
              <a:buAutoNum type="arabicPeriod" startAt="2"/>
            </a:pPr>
            <a:r>
              <a:rPr lang="zh-CN" altLang="en-US" sz="2000" dirty="0" smtClean="0"/>
              <a:t>如图，点</a:t>
            </a:r>
            <a:r>
              <a:rPr lang="en-US" altLang="zh-CN" sz="2000" dirty="0" smtClean="0"/>
              <a:t>A,O,B</a:t>
            </a:r>
            <a:r>
              <a:rPr lang="zh-CN" altLang="en-US" sz="2000" dirty="0" smtClean="0"/>
              <a:t>在同一条直线上，射线</a:t>
            </a:r>
            <a:r>
              <a:rPr lang="en-US" altLang="zh-CN" sz="2000" dirty="0" smtClean="0"/>
              <a:t>OD</a:t>
            </a:r>
            <a:r>
              <a:rPr lang="zh-CN" altLang="en-US" sz="2000" dirty="0" smtClean="0"/>
              <a:t>和射线</a:t>
            </a:r>
            <a:r>
              <a:rPr lang="en-US" altLang="zh-CN" sz="2000" dirty="0" smtClean="0"/>
              <a:t>OE</a:t>
            </a:r>
            <a:r>
              <a:rPr lang="zh-CN" altLang="en-US" sz="2000" dirty="0" smtClean="0"/>
              <a:t>分别平分∠</a:t>
            </a:r>
            <a:r>
              <a:rPr lang="en-US" altLang="zh-CN" sz="2000" dirty="0" smtClean="0"/>
              <a:t>AOC</a:t>
            </a:r>
            <a:r>
              <a:rPr lang="zh-CN" altLang="en-US" sz="2000" dirty="0" smtClean="0"/>
              <a:t>和∠</a:t>
            </a:r>
            <a:r>
              <a:rPr lang="en-US" altLang="zh-CN" sz="2000" dirty="0" smtClean="0"/>
              <a:t>BOC</a:t>
            </a:r>
            <a:r>
              <a:rPr lang="zh-CN" altLang="en-US" sz="2000" dirty="0" smtClean="0"/>
              <a:t>，图中哪些角互为余角？</a:t>
            </a:r>
            <a:endParaRPr lang="en-US" altLang="zh-CN" sz="2000" dirty="0" smtClean="0"/>
          </a:p>
          <a:p>
            <a:pPr marL="457200" indent="-457200">
              <a:buFontTx/>
              <a:buAutoNum type="arabicPeriod" startAt="2"/>
            </a:pPr>
            <a:endParaRPr lang="en-US" altLang="zh-CN" sz="2000" dirty="0" smtClean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500063" y="1606153"/>
            <a:ext cx="82296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解：点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A,O,B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在同一条直线上，所以</a:t>
            </a:r>
          </a:p>
          <a:p>
            <a:pPr>
              <a:spcBef>
                <a:spcPct val="2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AOC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BOC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互为补角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又射线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OD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和射线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OE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分别平分∠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AOC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BOC,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</a:t>
            </a:r>
          </a:p>
          <a:p>
            <a:pPr>
              <a:spcBef>
                <a:spcPct val="2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COD+∠COE=(1/2)∠AOC+(1/2)∠BOC=90°</a:t>
            </a:r>
          </a:p>
          <a:p>
            <a:pPr>
              <a:spcBef>
                <a:spcPct val="2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 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COD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COE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互为余角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同理 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AOD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BOE,∠AOD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COE,</a:t>
            </a:r>
          </a:p>
          <a:p>
            <a:pPr>
              <a:spcBef>
                <a:spcPct val="2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∠COD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和∠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BOE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也互为余角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43650" y="1428750"/>
            <a:ext cx="259080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/>
          <p:cNvSpPr>
            <a:spLocks noGrp="1"/>
          </p:cNvSpPr>
          <p:nvPr>
            <p:ph idx="1"/>
          </p:nvPr>
        </p:nvSpPr>
        <p:spPr bwMode="auto">
          <a:xfrm>
            <a:off x="390525" y="723900"/>
            <a:ext cx="8229600" cy="1200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z="2000" dirty="0" smtClean="0"/>
              <a:t>探究</a:t>
            </a:r>
            <a:r>
              <a:rPr lang="en-US" altLang="zh-CN" sz="2000" dirty="0" smtClean="0"/>
              <a:t>4     </a:t>
            </a:r>
            <a:r>
              <a:rPr lang="zh-CN" altLang="en-US" sz="2000" dirty="0" smtClean="0"/>
              <a:t>如图，货轮</a:t>
            </a:r>
            <a:r>
              <a:rPr lang="en-US" altLang="zh-CN" sz="2000" dirty="0" smtClean="0"/>
              <a:t>O</a:t>
            </a:r>
            <a:r>
              <a:rPr lang="zh-CN" altLang="en-US" sz="2000" dirty="0" smtClean="0"/>
              <a:t>在航行过程中，发现灯塔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在它南偏东</a:t>
            </a:r>
            <a:r>
              <a:rPr lang="en-US" altLang="zh-CN" sz="2000" dirty="0" smtClean="0"/>
              <a:t>60°</a:t>
            </a:r>
            <a:r>
              <a:rPr lang="zh-CN" altLang="en-US" sz="2000" dirty="0" smtClean="0"/>
              <a:t>的方向上</a:t>
            </a:r>
            <a:r>
              <a:rPr lang="en-US" altLang="zh-CN" sz="2000" dirty="0" smtClean="0"/>
              <a:t>.</a:t>
            </a:r>
            <a:r>
              <a:rPr lang="zh-CN" altLang="en-US" sz="2000" dirty="0" smtClean="0"/>
              <a:t>同时，在它北偏东</a:t>
            </a:r>
            <a:r>
              <a:rPr lang="en-US" altLang="zh-CN" sz="2000" dirty="0" smtClean="0"/>
              <a:t>40°</a:t>
            </a:r>
            <a:r>
              <a:rPr lang="zh-CN" altLang="en-US" sz="2000" dirty="0" smtClean="0"/>
              <a:t>、南偏西</a:t>
            </a:r>
            <a:r>
              <a:rPr lang="en-US" altLang="zh-CN" sz="2000" dirty="0" smtClean="0"/>
              <a:t>10°</a:t>
            </a:r>
            <a:r>
              <a:rPr lang="zh-CN" altLang="en-US" sz="2000" dirty="0" smtClean="0"/>
              <a:t>、西北方向上又分别发现了客轮</a:t>
            </a:r>
            <a:r>
              <a:rPr lang="en-US" altLang="zh-CN" sz="2000" dirty="0" smtClean="0"/>
              <a:t>B,</a:t>
            </a:r>
            <a:r>
              <a:rPr lang="zh-CN" altLang="en-US" sz="2000" dirty="0" smtClean="0"/>
              <a:t>货轮</a:t>
            </a:r>
            <a:r>
              <a:rPr lang="en-US" altLang="zh-CN" sz="2000" dirty="0" smtClean="0"/>
              <a:t>C</a:t>
            </a:r>
            <a:r>
              <a:rPr lang="zh-CN" altLang="en-US" sz="2000" dirty="0" smtClean="0"/>
              <a:t>和海岛</a:t>
            </a:r>
            <a:r>
              <a:rPr lang="en-US" altLang="zh-CN" sz="2000" dirty="0" smtClean="0"/>
              <a:t>D.</a:t>
            </a:r>
            <a:r>
              <a:rPr lang="zh-CN" altLang="en-US" sz="2000" dirty="0" smtClean="0"/>
              <a:t>仿照表示灯塔方位的方法，画出表示客轮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、货轮</a:t>
            </a:r>
            <a:r>
              <a:rPr lang="en-US" altLang="zh-CN" sz="2000" dirty="0" smtClean="0"/>
              <a:t>C</a:t>
            </a:r>
            <a:r>
              <a:rPr lang="zh-CN" altLang="en-US" sz="2000" dirty="0" smtClean="0"/>
              <a:t>和海岛</a:t>
            </a:r>
            <a:r>
              <a:rPr lang="en-US" altLang="zh-CN" sz="2000" dirty="0" smtClean="0"/>
              <a:t>D</a:t>
            </a:r>
            <a:r>
              <a:rPr lang="zh-CN" altLang="en-US" sz="2000" dirty="0" smtClean="0"/>
              <a:t>的射线</a:t>
            </a:r>
            <a:r>
              <a:rPr lang="en-US" altLang="zh-CN" sz="2000" dirty="0" smtClean="0"/>
              <a:t>. </a:t>
            </a:r>
            <a:endParaRPr lang="zh-CN" altLang="en-US" sz="2000" dirty="0" smtClean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246064" y="2212181"/>
            <a:ext cx="45037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画法：以点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为顶点，表示正北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方向的射线为角的一边，画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的角，使它的另一边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落在</a:t>
            </a:r>
          </a:p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东与北之间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射线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的方向就是北偏东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，即 客轮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所在的方向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1851" y="2245519"/>
            <a:ext cx="2244725" cy="18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5614" y="2224088"/>
            <a:ext cx="2244725" cy="18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body" idx="1"/>
          </p:nvPr>
        </p:nvSpPr>
        <p:spPr bwMode="auto">
          <a:xfrm>
            <a:off x="644525" y="3821906"/>
            <a:ext cx="8104188" cy="77747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endParaRPr lang="zh-CN" alt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421063" y="208360"/>
            <a:ext cx="2438400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bg1"/>
                </a:solidFill>
                <a:ea typeface="黑体" panose="02010609060101010101" charset="-122"/>
              </a:rPr>
              <a:t>典例分析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" y="1000125"/>
            <a:ext cx="88201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291013" y="1964532"/>
            <a:ext cx="4039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85°                           175°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313238" y="2315766"/>
            <a:ext cx="3954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60°                           150°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279901" y="2580084"/>
            <a:ext cx="3954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48°                           138°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302126" y="2931319"/>
            <a:ext cx="3954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36°                           126°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33813" y="3290888"/>
            <a:ext cx="443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 27°37 ′                     117°37′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856039" y="3642122"/>
            <a:ext cx="4987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 11°36′52″                 101°36′52″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body" idx="1"/>
          </p:nvPr>
        </p:nvSpPr>
        <p:spPr bwMode="auto">
          <a:xfrm>
            <a:off x="477839" y="802482"/>
            <a:ext cx="8104187" cy="66079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en-US" smtClean="0"/>
              <a:t>例</a:t>
            </a:r>
            <a:r>
              <a:rPr lang="en-US" altLang="zh-CN" smtClean="0"/>
              <a:t>2    </a:t>
            </a: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）若互余两角的差为</a:t>
            </a:r>
            <a:r>
              <a:rPr lang="en-US" altLang="zh-CN" smtClean="0"/>
              <a:t>20°</a:t>
            </a:r>
            <a:r>
              <a:rPr lang="zh-CN" altLang="en-US" smtClean="0"/>
              <a:t>，求这两个角中较小的角的补角的度数；</a:t>
            </a:r>
          </a:p>
        </p:txBody>
      </p:sp>
      <p:sp>
        <p:nvSpPr>
          <p:cNvPr id="4" name="Rectangle 2"/>
          <p:cNvSpPr txBox="1"/>
          <p:nvPr/>
        </p:nvSpPr>
        <p:spPr bwMode="auto">
          <a:xfrm>
            <a:off x="566739" y="1654969"/>
            <a:ext cx="8104187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）设这两个角中较小的角的度数为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x°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，较大的角的度数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°</a:t>
            </a:r>
          </a:p>
          <a:p>
            <a:pPr>
              <a:spcBef>
                <a:spcPct val="2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则（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90 - x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 x=20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解得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x=35</a:t>
            </a:r>
          </a:p>
          <a:p>
            <a:pPr>
              <a:spcBef>
                <a:spcPct val="2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180°-35°=145°       </a:t>
            </a:r>
          </a:p>
          <a:p>
            <a:pPr>
              <a:spcBef>
                <a:spcPct val="2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即这两个角中较小的角的补角是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145°.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1510</Words>
  <Application>Microsoft Office PowerPoint</Application>
  <PresentationFormat>全屏显示(16:9)</PresentationFormat>
  <Paragraphs>101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汉仪粗黑简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2023-01-16T13:36:44Z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CABAC70E794F4F86B3B82561C87641AE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