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478" r:id="rId3"/>
    <p:sldId id="599" r:id="rId4"/>
    <p:sldId id="413" r:id="rId5"/>
    <p:sldId id="410" r:id="rId6"/>
    <p:sldId id="310" r:id="rId7"/>
    <p:sldId id="671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746" r:id="rId18"/>
    <p:sldId id="362" r:id="rId19"/>
    <p:sldId id="643" r:id="rId20"/>
    <p:sldId id="748" r:id="rId21"/>
    <p:sldId id="750" r:id="rId22"/>
    <p:sldId id="752" r:id="rId23"/>
    <p:sldId id="753" r:id="rId24"/>
    <p:sldId id="755" r:id="rId25"/>
    <p:sldId id="757" r:id="rId26"/>
    <p:sldId id="716" r:id="rId27"/>
    <p:sldId id="657" r:id="rId28"/>
    <p:sldId id="319" r:id="rId29"/>
    <p:sldId id="359" r:id="rId30"/>
    <p:sldId id="258" r:id="rId31"/>
  </p:sldIdLst>
  <p:sldSz cx="12192000" cy="6858000"/>
  <p:notesSz cx="6858000" cy="9144000"/>
  <p:embeddedFontLst>
    <p:embeddedFont>
      <p:font typeface="黑体" panose="02010609060101010101" pitchFamily="49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等线" panose="02010600030101010101" pitchFamily="2" charset="-122"/>
      <p:regular r:id="rId40"/>
      <p:bold r:id="rId41"/>
    </p:embeddedFont>
    <p:embeddedFont>
      <p:font typeface="楷体" panose="02010609060101010101" pitchFamily="49" charset="-122"/>
      <p:regular r:id="rId42"/>
    </p:embeddedFont>
    <p:embeddedFont>
      <p:font typeface="胡晓波男神体" panose="02010600030101010101" charset="-122"/>
      <p:regular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70" y="11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83162EF5-3BA0-48AA-BC5C-DA5C68ABF797}" type="datetimeFigureOut">
              <a:rPr lang="zh-CN" altLang="en-US" smtClean="0"/>
              <a:t>2023-01-13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DA7566A-3F97-478A-A2E1-8FC73298DB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0"/>
          <p:cNvSpPr>
            <a:spLocks noChangeArrowheads="1"/>
          </p:cNvSpPr>
          <p:nvPr userDrawn="1"/>
        </p:nvSpPr>
        <p:spPr bwMode="auto">
          <a:xfrm flipH="1">
            <a:off x="-653541" y="-584888"/>
            <a:ext cx="1307082" cy="1307796"/>
          </a:xfrm>
          <a:prstGeom prst="ellipse">
            <a:avLst/>
          </a:prstGeom>
          <a:solidFill>
            <a:srgbClr val="0B0205"/>
          </a:solidFill>
          <a:ln>
            <a:noFill/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10" hasCustomPrompt="1"/>
          </p:nvPr>
        </p:nvSpPr>
        <p:spPr>
          <a:xfrm>
            <a:off x="653541" y="381992"/>
            <a:ext cx="3173413" cy="40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45" name="矩形: 圆角 44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4.mp4"/><Relationship Id="rId2" Type="http://schemas.microsoft.com/office/2007/relationships/media" Target="../media/media4.mp4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网, 物体, 游戏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255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H="1">
            <a:off x="1117600" y="0"/>
            <a:ext cx="11074400" cy="6858000"/>
          </a:xfrm>
          <a:prstGeom prst="rect">
            <a:avLst/>
          </a:prstGeom>
          <a:gradFill>
            <a:gsLst>
              <a:gs pos="18000">
                <a:schemeClr val="tx1"/>
              </a:gs>
              <a:gs pos="92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500256" y="5979876"/>
            <a:ext cx="3826598" cy="321785"/>
            <a:chOff x="861517" y="4315402"/>
            <a:chExt cx="3782044" cy="275863"/>
          </a:xfrm>
        </p:grpSpPr>
        <p:sp>
          <p:nvSpPr>
            <p:cNvPr id="30" name="矩形 259"/>
            <p:cNvSpPr>
              <a:spLocks noChangeArrowheads="1"/>
            </p:cNvSpPr>
            <p:nvPr/>
          </p:nvSpPr>
          <p:spPr bwMode="auto">
            <a:xfrm>
              <a:off x="861517" y="4317855"/>
              <a:ext cx="1698753" cy="2734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授课老师：某某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2734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20XX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9695360" y="579573"/>
            <a:ext cx="163512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  <a:cs typeface="+mn-ea"/>
              </a:rPr>
              <a:t>语文精品课件 </a:t>
            </a:r>
            <a:endParaRPr lang="en-US" altLang="zh-CN" b="1" dirty="0">
              <a:solidFill>
                <a:schemeClr val="bg1"/>
              </a:solidFill>
              <a:latin typeface="+mn-ea"/>
              <a:cs typeface="+mn-ea"/>
            </a:endParaRPr>
          </a:p>
          <a:p>
            <a:pPr lvl="0" algn="r" defTabSz="4572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  <a:cs typeface="+mn-ea"/>
              </a:rPr>
              <a:t>二年级下册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+mn-ea"/>
              </a:rPr>
              <a:t>7.2</a:t>
            </a:r>
            <a:endParaRPr lang="zh-CN" altLang="en-US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847769" y="2220650"/>
            <a:ext cx="6606085" cy="2661064"/>
            <a:chOff x="4847769" y="2264192"/>
            <a:chExt cx="6606085" cy="2661064"/>
          </a:xfrm>
        </p:grpSpPr>
        <p:sp>
          <p:nvSpPr>
            <p:cNvPr id="34" name="矩形 259"/>
            <p:cNvSpPr>
              <a:spLocks noChangeArrowheads="1"/>
            </p:cNvSpPr>
            <p:nvPr/>
          </p:nvSpPr>
          <p:spPr bwMode="auto">
            <a:xfrm>
              <a:off x="4847769" y="2264192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Arial" panose="020B0604020202020204" pitchFamily="34" charset="0"/>
                </a:rPr>
                <a:t>蜘蛛开店</a:t>
              </a:r>
              <a:endParaRPr lang="en-US" altLang="zh-CN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24702" y="4155815"/>
              <a:ext cx="44710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4400" dirty="0">
                  <a:solidFill>
                    <a:schemeClr val="bg1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Arial" panose="020B0604020202020204" pitchFamily="34" charset="0"/>
                </a:rPr>
                <a:t>二年级下册 </a:t>
              </a:r>
              <a:r>
                <a:rPr lang="en-US" altLang="zh-CN" sz="4400" dirty="0">
                  <a:solidFill>
                    <a:schemeClr val="bg1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Arial" panose="020B0604020202020204" pitchFamily="34" charset="0"/>
                </a:rPr>
                <a:t>7.2</a:t>
              </a:r>
              <a:endParaRPr lang="zh-CN" altLang="en-US" sz="2800" dirty="0">
                <a:solidFill>
                  <a:schemeClr val="bg1"/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5597484" y="4014859"/>
              <a:ext cx="57729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jué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631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决定   决心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他下定决心，一定要好好学习。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左小右大，右部横长，撇、捺舒展。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决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4161" y="2286000"/>
            <a:ext cx="3064510" cy="2965450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dìnɡ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决定    一定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我决定今天去春游了。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“宀”稍小，竖在竖中线上，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最后一笔捺舒展。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定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2225" y="2129047"/>
            <a:ext cx="3298840" cy="2984608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8924928" y="1422400"/>
            <a:ext cx="1417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shānɡ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5686425" y="2263140"/>
            <a:ext cx="5909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口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商人   经商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叔叔是一位商人。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第二笔横长，下部笔画紧凑，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第七撇和第八笔点在竖中线左右打开。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0362" y="2359918"/>
            <a:ext cx="2874010" cy="2762330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30055" y="1393190"/>
            <a:ext cx="782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fū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0705" y="226377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77485" y="2267585"/>
            <a:ext cx="6491605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独体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夫人   渔夫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渔夫打鱼回来了。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第二横略长，撇、捺舒展。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夫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0515" y="2413000"/>
            <a:ext cx="2528270" cy="2509784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8769523" y="1443355"/>
            <a:ext cx="166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zhōnɡ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终于    终止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我终于写完了作业。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左窄右宽，第三笔是提，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右部撇、捺舒展。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终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2298" y="2408872"/>
            <a:ext cx="2677156" cy="2569210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wán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完成   完结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他很快完成了任务。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“宀”要宽，撇和竖弯钩舒展。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完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8444" y="2322453"/>
            <a:ext cx="3055693" cy="2814955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huàn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交换   调换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原始公社后期,茶叶成为货物交换的物品。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左右两边上下齐平，右部三部分写紧凑些，最后一笔是捺，不是点。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换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1324" y="2388235"/>
            <a:ext cx="2803388" cy="2661920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qī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期中   日期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他期中考试得了第一名。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左右等宽，“月”的撇画舒展。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期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5121" y="2330132"/>
            <a:ext cx="2942590" cy="2785745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7"/>
          <p:cNvSpPr txBox="1">
            <a:spLocks noChangeArrowheads="1"/>
          </p:cNvSpPr>
          <p:nvPr/>
        </p:nvSpPr>
        <p:spPr bwMode="auto">
          <a:xfrm>
            <a:off x="919147" y="2219475"/>
            <a:ext cx="10344150" cy="14287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《蜘蛛开店》是一篇有趣的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童话故事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讲述的是一只蜘蛛因为寂寞、无聊决定开一家商店，他卖口罩，来了一只河马，他织口罩用了一整天。他卖围巾，来了一只长颈鹿，他织围巾足足忙了一个星期。他卖袜子，来了一条四十二只脚的蜈蚣，他吓得匆忙跑回网上。</a:t>
            </a:r>
          </a:p>
        </p:txBody>
      </p:sp>
      <p:sp>
        <p:nvSpPr>
          <p:cNvPr id="34819" name="矩形 5"/>
          <p:cNvSpPr/>
          <p:nvPr/>
        </p:nvSpPr>
        <p:spPr>
          <a:xfrm>
            <a:off x="919147" y="1577756"/>
            <a:ext cx="5816632" cy="5218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再读课文，想一想课文写了什么？</a:t>
            </a: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文本框 6"/>
          <p:cNvSpPr txBox="1"/>
          <p:nvPr/>
        </p:nvSpPr>
        <p:spPr>
          <a:xfrm>
            <a:off x="919147" y="3943107"/>
            <a:ext cx="8012430" cy="508086"/>
          </a:xfrm>
          <a:prstGeom prst="rect">
            <a:avLst/>
          </a:prstGeom>
          <a:noFill/>
        </p:spPr>
        <p:txBody>
          <a:bodyPr wrap="square" lIns="68578" tIns="34289" rIns="68578" bIns="34289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根据课文内容说说：课文是按照什么顺序写的？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985822" y="4527546"/>
            <a:ext cx="3388995" cy="1335405"/>
            <a:chOff x="7086" y="2504"/>
            <a:chExt cx="5337" cy="2103"/>
          </a:xfrm>
        </p:grpSpPr>
        <p:pic>
          <p:nvPicPr>
            <p:cNvPr id="49" name="图片 48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" y="2504"/>
              <a:ext cx="5337" cy="2103"/>
            </a:xfrm>
            <a:prstGeom prst="rect">
              <a:avLst/>
            </a:prstGeom>
          </p:spPr>
        </p:pic>
        <p:sp>
          <p:nvSpPr>
            <p:cNvPr id="50" name="矩形 49"/>
            <p:cNvSpPr/>
            <p:nvPr/>
          </p:nvSpPr>
          <p:spPr>
            <a:xfrm>
              <a:off x="7236" y="3358"/>
              <a:ext cx="3611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none" lIns="68578" tIns="34289" rIns="68578" bIns="34289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按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事情发展顺序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03960" y="1454785"/>
            <a:ext cx="10187940" cy="1308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有一只蜘蛛，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每天蹲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在网上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着小飞虫落在上面，好寂寞，好无聊啊。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50685" y="2139136"/>
            <a:ext cx="3832860" cy="919733"/>
          </a:xfrm>
          <a:prstGeom prst="wedgeRoundRectCallout">
            <a:avLst>
              <a:gd name="adj1" fmla="val -93274"/>
              <a:gd name="adj2" fmla="val -4530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每天、蹲、等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写出了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蜘蛛无聊的原因。</a:t>
            </a:r>
          </a:p>
        </p:txBody>
      </p:sp>
      <p:pic>
        <p:nvPicPr>
          <p:cNvPr id="9" name="图片 8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245" y="1273721"/>
            <a:ext cx="1122680" cy="1122680"/>
          </a:xfrm>
          <a:prstGeom prst="rect">
            <a:avLst/>
          </a:prstGeom>
        </p:spPr>
      </p:pic>
      <p:pic>
        <p:nvPicPr>
          <p:cNvPr id="23" name="图片 22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835061"/>
            <a:ext cx="1122680" cy="112268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113405" y="2625672"/>
            <a:ext cx="3435350" cy="919733"/>
          </a:xfrm>
          <a:prstGeom prst="wedgeRoundRectCallout">
            <a:avLst>
              <a:gd name="adj1" fmla="val -51220"/>
              <a:gd name="adj2" fmla="val -760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两个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好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字，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表达出蜘蛛心中的抱怨。</a:t>
            </a:r>
          </a:p>
        </p:txBody>
      </p:sp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281259" y="4621636"/>
            <a:ext cx="3732848" cy="670758"/>
            <a:chOff x="9724" y="827"/>
            <a:chExt cx="7356" cy="1914"/>
          </a:xfrm>
        </p:grpSpPr>
        <p:sp>
          <p:nvSpPr>
            <p:cNvPr id="51" name="云形标注 2"/>
            <p:cNvSpPr/>
            <p:nvPr/>
          </p:nvSpPr>
          <p:spPr>
            <a:xfrm>
              <a:off x="9724" y="827"/>
              <a:ext cx="7356" cy="1914"/>
            </a:xfrm>
            <a:prstGeom prst="cloudCallout">
              <a:avLst>
                <a:gd name="adj1" fmla="val 18695"/>
                <a:gd name="adj2" fmla="val -8894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51435" tIns="25717" rIns="51435" bIns="2571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0456" y="1070"/>
              <a:ext cx="6425" cy="898"/>
            </a:xfrm>
            <a:prstGeom prst="rect">
              <a:avLst/>
            </a:prstGeom>
            <a:noFill/>
          </p:spPr>
          <p:txBody>
            <a:bodyPr wrap="square" lIns="51435" tIns="25717" rIns="51435" bIns="25717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蜘蛛为什么要卖口罩？</a:t>
              </a:r>
            </a:p>
          </p:txBody>
        </p:sp>
      </p:grpSp>
      <p:sp>
        <p:nvSpPr>
          <p:cNvPr id="80" name="流程图: 可选过程 79"/>
          <p:cNvSpPr/>
          <p:nvPr/>
        </p:nvSpPr>
        <p:spPr>
          <a:xfrm>
            <a:off x="1203960" y="3835845"/>
            <a:ext cx="9933940" cy="57844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蜘蛛决定开一家商店。卖什么呢？就卖口罩吧，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因为口罩织起来很简单。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1" name="文本框 9"/>
          <p:cNvSpPr txBox="1"/>
          <p:nvPr/>
        </p:nvSpPr>
        <p:spPr>
          <a:xfrm>
            <a:off x="7241395" y="5101200"/>
            <a:ext cx="3831590" cy="4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68574" tIns="34288" rIns="68574" bIns="3428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蜘蛛的决定很随意、草率。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203960" y="5602822"/>
            <a:ext cx="6888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因果倒置：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为强调结果而先出示结果，再写原因。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382895" y="4561955"/>
            <a:ext cx="2331720" cy="649188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因果倒置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  <p:bldP spid="24" grpId="0" bldLvl="0" animBg="1"/>
      <p:bldP spid="80" grpId="0" bldLvl="0" animBg="1"/>
      <p:bldP spid="82" grpId="0"/>
      <p:bldP spid="8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645165" y="2505392"/>
            <a:ext cx="4213335" cy="2250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同学们，今天我们要认识一只无聊的小蜘蛛，他突发奇想，要开商店，会发生什么事情呢？我们一起来看看吧！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网, 物体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091055"/>
            <a:ext cx="4912776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092200" y="1628140"/>
            <a:ext cx="10083800" cy="1194435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于是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蜘蛛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在一间小木屋外面挂了一个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招牌，上面写着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：“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口罩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编织店，每位顾客只需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付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一元钱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937273" y="3206115"/>
            <a:ext cx="4972685" cy="26523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74" tIns="34288" rIns="68574" bIns="34288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顾客来了，是一只</a:t>
            </a:r>
            <a:r>
              <a:rPr kumimoji="0" lang="zh-CN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河马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。河马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嘴巴那么长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，口罩好难织啊，蜘蛛用了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一整天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的功夫，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终于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织完了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79" name="矩形 78"/>
          <p:cNvSpPr/>
          <p:nvPr/>
        </p:nvSpPr>
        <p:spPr>
          <a:xfrm>
            <a:off x="7654019" y="5336278"/>
            <a:ext cx="2600708" cy="438580"/>
          </a:xfrm>
          <a:prstGeom prst="rect">
            <a:avLst/>
          </a:prstGeom>
        </p:spPr>
        <p:txBody>
          <a:bodyPr wrap="none" lIns="68578" tIns="34289" rIns="68578" bIns="3428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因为河马嘴巴很长</a:t>
            </a:r>
          </a:p>
        </p:txBody>
      </p:sp>
      <p:sp>
        <p:nvSpPr>
          <p:cNvPr id="80" name="下箭头 10"/>
          <p:cNvSpPr/>
          <p:nvPr/>
        </p:nvSpPr>
        <p:spPr>
          <a:xfrm>
            <a:off x="8713391" y="4763161"/>
            <a:ext cx="481965" cy="57340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7850902" y="4278149"/>
            <a:ext cx="2206943" cy="438626"/>
            <a:chOff x="11297" y="4227"/>
            <a:chExt cx="4634" cy="921"/>
          </a:xfrm>
        </p:grpSpPr>
        <p:sp>
          <p:nvSpPr>
            <p:cNvPr id="82" name="文本框 9"/>
            <p:cNvSpPr txBox="1"/>
            <p:nvPr/>
          </p:nvSpPr>
          <p:spPr>
            <a:xfrm>
              <a:off x="11297" y="4227"/>
              <a:ext cx="2230" cy="921"/>
            </a:xfrm>
            <a:prstGeom prst="rect">
              <a:avLst/>
            </a:prstGeom>
            <a:noFill/>
          </p:spPr>
          <p:txBody>
            <a:bodyPr wrap="none" lIns="68574" tIns="34288" rIns="68574" bIns="3428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  <a:sym typeface="+mn-ea"/>
                </a:rPr>
                <a:t>时间长</a:t>
              </a:r>
            </a:p>
          </p:txBody>
        </p:sp>
        <p:sp>
          <p:nvSpPr>
            <p:cNvPr id="83" name="文本框 9"/>
            <p:cNvSpPr txBox="1"/>
            <p:nvPr/>
          </p:nvSpPr>
          <p:spPr>
            <a:xfrm>
              <a:off x="14348" y="4227"/>
              <a:ext cx="1583" cy="921"/>
            </a:xfrm>
            <a:prstGeom prst="rect">
              <a:avLst/>
            </a:prstGeom>
            <a:noFill/>
          </p:spPr>
          <p:txBody>
            <a:bodyPr wrap="none" lIns="68574" tIns="34288" rIns="68574" bIns="3428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  <a:sym typeface="+mn-ea"/>
                </a:rPr>
                <a:t>难织</a:t>
              </a: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8034258" y="3210877"/>
            <a:ext cx="1840230" cy="436245"/>
          </a:xfrm>
          <a:prstGeom prst="rect">
            <a:avLst/>
          </a:prstGeom>
          <a:noFill/>
        </p:spPr>
        <p:txBody>
          <a:bodyPr wrap="none" lIns="68574" tIns="34288" rIns="68574" bIns="34288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一整天  终于</a:t>
            </a:r>
          </a:p>
        </p:txBody>
      </p:sp>
      <p:sp>
        <p:nvSpPr>
          <p:cNvPr id="85" name="下箭头 23"/>
          <p:cNvSpPr/>
          <p:nvPr/>
        </p:nvSpPr>
        <p:spPr>
          <a:xfrm>
            <a:off x="8713391" y="3704746"/>
            <a:ext cx="481965" cy="57340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86" name="直接连接符 85"/>
          <p:cNvCxnSpPr>
            <a:stCxn id="51" idx="1"/>
            <a:endCxn id="51" idx="3"/>
          </p:cNvCxnSpPr>
          <p:nvPr/>
        </p:nvCxnSpPr>
        <p:spPr>
          <a:xfrm>
            <a:off x="1937273" y="4532630"/>
            <a:ext cx="497268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bldLvl="0" animBg="1"/>
      <p:bldP spid="84" grpId="0"/>
      <p:bldP spid="8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9365" y="2036445"/>
            <a:ext cx="9868535" cy="14929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晚上，蜘蛛想：还是卖围巾吧，因为围巾织起来很简单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第二天，蜘蛛的招牌换了，上面写着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：“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围巾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编织店，每位顾客只需一元钱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1269365" y="3715385"/>
            <a:ext cx="4088130" cy="6560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68578" tIns="34289" rIns="68578" bIns="34289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蜘蛛为什么改卖围巾？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6298882" y="2544445"/>
            <a:ext cx="3094990" cy="57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/>
        </p:nvSpPr>
        <p:spPr>
          <a:xfrm>
            <a:off x="5733732" y="3817961"/>
            <a:ext cx="3831590" cy="4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68574" tIns="34288" rIns="68574" bIns="3428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蜘蛛的决定很随意、草率。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74445" y="1532255"/>
            <a:ext cx="150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卖围巾</a:t>
            </a:r>
          </a:p>
        </p:txBody>
      </p:sp>
      <p:sp>
        <p:nvSpPr>
          <p:cNvPr id="7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80" name="云形 79"/>
          <p:cNvSpPr/>
          <p:nvPr/>
        </p:nvSpPr>
        <p:spPr>
          <a:xfrm>
            <a:off x="9457372" y="4586390"/>
            <a:ext cx="1080135" cy="6477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269365" y="4557498"/>
            <a:ext cx="9678035" cy="111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74" tIns="34288" rIns="68574" bIns="34288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2679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顾客来了，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只见身子不见头。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蜘蛛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向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上一看，原来是一只</a:t>
            </a:r>
            <a:r>
              <a:rPr kumimoji="0" lang="zh-CN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长颈鹿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他的脖子和大树一样高，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脑袋从树叶间露出来，正对着蜘蛛笑呢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3978910" y="1463675"/>
            <a:ext cx="5126990" cy="860005"/>
          </a:xfrm>
          <a:prstGeom prst="cloudCallout">
            <a:avLst>
              <a:gd name="adj1" fmla="val -47659"/>
              <a:gd name="adj2" fmla="val 58900"/>
            </a:avLst>
          </a:prstGeom>
          <a:noFill/>
          <a:ln w="9525">
            <a:solidFill>
              <a:schemeClr val="tx1"/>
            </a:solidFill>
          </a:ln>
        </p:spPr>
        <p:txBody>
          <a:bodyPr wrap="square" lIns="68574" tIns="34288" rIns="68574" bIns="3428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说明蜘蛛织得很辛苦。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16505" y="3523400"/>
            <a:ext cx="3199130" cy="625061"/>
          </a:xfrm>
          <a:prstGeom prst="wedgeRoundRectCallout">
            <a:avLst>
              <a:gd name="adj1" fmla="val -27193"/>
              <a:gd name="adj2" fmla="val -62877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lIns="68574" tIns="34288" rIns="68574" bIns="3428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织围巾用的时间长。</a:t>
            </a:r>
          </a:p>
        </p:txBody>
      </p:sp>
      <p:pic>
        <p:nvPicPr>
          <p:cNvPr id="3" name="图片 2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35" y="2381250"/>
            <a:ext cx="2131695" cy="10845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72870" y="2609850"/>
            <a:ext cx="8685530" cy="56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74" tIns="34288" rIns="68574" bIns="34288">
            <a:spAutoFit/>
          </a:bodyPr>
          <a:lstStyle/>
          <a:p>
            <a:pPr marL="0" marR="0" lvl="0" indent="2679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蜘蛛织啊织，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足足忙了一个星期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，才织完那条长长的围巾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47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91678" y="4916977"/>
            <a:ext cx="4096385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78" tIns="34289" rIns="68578" bIns="34289" rtlCol="0" anchor="t">
            <a:spAutoFit/>
          </a:bodyPr>
          <a:lstStyle/>
          <a:p>
            <a:pPr marL="0" marR="0" lvl="0" indent="26797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“只见身子不见头”</a:t>
            </a:r>
          </a:p>
          <a:p>
            <a:pPr marL="0" marR="0" lvl="0" indent="26797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他的脖子和大树一样高”</a:t>
            </a:r>
          </a:p>
        </p:txBody>
      </p:sp>
      <p:sp>
        <p:nvSpPr>
          <p:cNvPr id="50" name="下箭头 10"/>
          <p:cNvSpPr/>
          <p:nvPr/>
        </p:nvSpPr>
        <p:spPr>
          <a:xfrm rot="16200000">
            <a:off x="5198262" y="5130654"/>
            <a:ext cx="537845" cy="37846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531497" y="5101762"/>
            <a:ext cx="2226945" cy="436245"/>
          </a:xfrm>
          <a:prstGeom prst="rect">
            <a:avLst/>
          </a:prstGeom>
          <a:noFill/>
          <a:ln w="9525">
            <a:noFill/>
          </a:ln>
        </p:spPr>
        <p:txBody>
          <a:bodyPr wrap="square" lIns="68574" tIns="34288" rIns="68574" bIns="3428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外形描写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</a:p>
        </p:txBody>
      </p:sp>
      <p:sp>
        <p:nvSpPr>
          <p:cNvPr id="79" name="下箭头 3"/>
          <p:cNvSpPr/>
          <p:nvPr/>
        </p:nvSpPr>
        <p:spPr>
          <a:xfrm rot="16200000">
            <a:off x="7983451" y="5130654"/>
            <a:ext cx="537845" cy="37846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746307" y="5101762"/>
            <a:ext cx="2226945" cy="436245"/>
          </a:xfrm>
          <a:prstGeom prst="rect">
            <a:avLst/>
          </a:prstGeom>
          <a:noFill/>
          <a:ln w="9525">
            <a:noFill/>
          </a:ln>
        </p:spPr>
        <p:txBody>
          <a:bodyPr wrap="square" lIns="68574" tIns="34288" rIns="68574" bIns="3428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长颈鹿脖子长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" grpId="0" bldLvl="0" animBg="1"/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9944100" y="1589822"/>
            <a:ext cx="1080135" cy="504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5569" y="1518793"/>
            <a:ext cx="10520862" cy="14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蜘蛛累得趴</a:t>
            </a:r>
            <a:r>
              <a:rPr kumimoji="0" lang="zh-CN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倒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在地上，心里想：还是卖袜子吧，因为袜子织起来很简单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第二天，蜘蛛的招牌又换了，上面写着：“袜子编织店，每位顾客只需付一元钱。”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1492703" y="3217037"/>
            <a:ext cx="4088130" cy="6560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68578" tIns="34289" rIns="68578" bIns="34289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蜘蛛为什么改卖袜子？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743745" y="2529078"/>
            <a:ext cx="3094990" cy="57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/>
          <p:cNvSpPr txBox="1"/>
          <p:nvPr/>
        </p:nvSpPr>
        <p:spPr>
          <a:xfrm>
            <a:off x="5799273" y="3325685"/>
            <a:ext cx="3831590" cy="4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68574" tIns="34288" rIns="68574" bIns="3428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蜘蛛的决定很随意、草率。</a:t>
            </a:r>
          </a:p>
        </p:txBody>
      </p:sp>
      <p:sp>
        <p:nvSpPr>
          <p:cNvPr id="7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80" name="缺角矩形 79"/>
          <p:cNvSpPr/>
          <p:nvPr/>
        </p:nvSpPr>
        <p:spPr>
          <a:xfrm>
            <a:off x="5317581" y="4226338"/>
            <a:ext cx="2520315" cy="50355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71673" y="4058516"/>
            <a:ext cx="10484758" cy="1227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可是，蜘蛛看到顾客后，却吓得匆忙跑回网上。原来那位顾客竟是一条四十二只脚的蜈蚣！</a:t>
            </a:r>
          </a:p>
        </p:txBody>
      </p:sp>
      <p:cxnSp>
        <p:nvCxnSpPr>
          <p:cNvPr id="82" name="直接连接符 81"/>
          <p:cNvCxnSpPr/>
          <p:nvPr/>
        </p:nvCxnSpPr>
        <p:spPr>
          <a:xfrm>
            <a:off x="926918" y="5369793"/>
            <a:ext cx="266681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8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5371" y="2106839"/>
            <a:ext cx="10366103" cy="2062447"/>
          </a:xfrm>
          <a:prstGeom prst="bevel">
            <a:avLst>
              <a:gd name="adj" fmla="val 7486"/>
            </a:avLst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口罩店，因为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河马嘴巴大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，蜘蛛织了一整天；围巾店，因为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长颈鹿的脖子很长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，蜘蛛一个星期才织完；袜子店，因为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蜈蚣的脚多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，蜘蛛吓得跑回了网上。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07613" y="1544229"/>
            <a:ext cx="3794760" cy="5880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蜘蛛开店结果怎么样？</a:t>
            </a: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371600" y="3990913"/>
            <a:ext cx="4911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思考：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蜘蛛开店为什么失败？</a:t>
            </a:r>
          </a:p>
        </p:txBody>
      </p:sp>
      <p:sp>
        <p:nvSpPr>
          <p:cNvPr id="49" name="矩形 48"/>
          <p:cNvSpPr/>
          <p:nvPr/>
        </p:nvSpPr>
        <p:spPr>
          <a:xfrm>
            <a:off x="3465601" y="4808495"/>
            <a:ext cx="5351145" cy="4362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lIns="68574" tIns="34288" rIns="68574" bIns="3428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决定草率：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什么织起来简单就卖什么。</a:t>
            </a:r>
          </a:p>
        </p:txBody>
      </p:sp>
      <p:sp>
        <p:nvSpPr>
          <p:cNvPr id="50" name="矩形 49"/>
          <p:cNvSpPr/>
          <p:nvPr/>
        </p:nvSpPr>
        <p:spPr>
          <a:xfrm>
            <a:off x="3465600" y="5388693"/>
            <a:ext cx="7785874" cy="43857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lIns="68574" tIns="34288" rIns="68574" bIns="3428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按“每位顾客”计价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，不论品种，不计大小、长短、多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少。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407613" y="4806826"/>
            <a:ext cx="2204720" cy="1020445"/>
            <a:chOff x="3330" y="5118"/>
            <a:chExt cx="3472" cy="1607"/>
          </a:xfrm>
        </p:grpSpPr>
        <p:pic>
          <p:nvPicPr>
            <p:cNvPr id="79" name="图片 78" descr="图片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0" y="5118"/>
              <a:ext cx="3472" cy="1607"/>
            </a:xfrm>
            <a:prstGeom prst="rect">
              <a:avLst/>
            </a:prstGeom>
          </p:spPr>
        </p:pic>
        <p:sp>
          <p:nvSpPr>
            <p:cNvPr id="80" name="文本框 79"/>
            <p:cNvSpPr txBox="1"/>
            <p:nvPr/>
          </p:nvSpPr>
          <p:spPr>
            <a:xfrm>
              <a:off x="3330" y="5603"/>
              <a:ext cx="2230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pitchFamily="49" charset="-122"/>
                </a:rPr>
                <a:t>头脑简单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9" grpId="0" bldLvl="0" animBg="1"/>
      <p:bldP spid="5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双波形 3"/>
          <p:cNvSpPr/>
          <p:nvPr/>
        </p:nvSpPr>
        <p:spPr>
          <a:xfrm>
            <a:off x="3173095" y="1655907"/>
            <a:ext cx="5845810" cy="664587"/>
          </a:xfrm>
          <a:prstGeom prst="doubleWave">
            <a:avLst/>
          </a:prstGeom>
          <a:noFill/>
          <a:ln>
            <a:solidFill>
              <a:schemeClr val="tx1"/>
            </a:solidFill>
          </a:ln>
        </p:spPr>
        <p:txBody>
          <a:bodyPr wrap="square" lIns="68574" tIns="34288" rIns="68574" bIns="34288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结合示意图，请你讲一讲这个故事。</a:t>
            </a:r>
          </a:p>
        </p:txBody>
      </p:sp>
      <p:sp>
        <p:nvSpPr>
          <p:cNvPr id="6" name="矩形 5"/>
          <p:cNvSpPr/>
          <p:nvPr/>
        </p:nvSpPr>
        <p:spPr>
          <a:xfrm>
            <a:off x="5294947" y="2760722"/>
            <a:ext cx="1602105" cy="497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68574" tIns="34288" rIns="68574" bIns="3428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蜘蛛开店</a:t>
            </a:r>
          </a:p>
        </p:txBody>
      </p:sp>
      <p:sp>
        <p:nvSpPr>
          <p:cNvPr id="2" name="矩形 1"/>
          <p:cNvSpPr/>
          <p:nvPr/>
        </p:nvSpPr>
        <p:spPr>
          <a:xfrm>
            <a:off x="3127534" y="3698791"/>
            <a:ext cx="1245393" cy="497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68574" tIns="34288" rIns="68574" bIns="3428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卖口罩</a:t>
            </a:r>
          </a:p>
        </p:txBody>
      </p:sp>
      <p:sp>
        <p:nvSpPr>
          <p:cNvPr id="8" name="矩形 7"/>
          <p:cNvSpPr/>
          <p:nvPr/>
        </p:nvSpPr>
        <p:spPr>
          <a:xfrm>
            <a:off x="5432584" y="3851478"/>
            <a:ext cx="1254918" cy="497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68574" tIns="34288" rIns="68574" bIns="3428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卖围巾</a:t>
            </a:r>
          </a:p>
        </p:txBody>
      </p:sp>
      <p:sp>
        <p:nvSpPr>
          <p:cNvPr id="9" name="矩形 8"/>
          <p:cNvSpPr/>
          <p:nvPr/>
        </p:nvSpPr>
        <p:spPr>
          <a:xfrm>
            <a:off x="7747159" y="3698790"/>
            <a:ext cx="1273968" cy="497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68574" tIns="34288" rIns="68574" bIns="3428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卖袜子</a:t>
            </a:r>
          </a:p>
        </p:txBody>
      </p:sp>
      <p:sp>
        <p:nvSpPr>
          <p:cNvPr id="10" name="矩形 9"/>
          <p:cNvSpPr/>
          <p:nvPr/>
        </p:nvSpPr>
        <p:spPr>
          <a:xfrm>
            <a:off x="3051334" y="5032578"/>
            <a:ext cx="950118" cy="497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68574" tIns="34288" rIns="68574" bIns="3428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河马</a:t>
            </a:r>
          </a:p>
        </p:txBody>
      </p:sp>
      <p:sp>
        <p:nvSpPr>
          <p:cNvPr id="11" name="矩形 10"/>
          <p:cNvSpPr/>
          <p:nvPr/>
        </p:nvSpPr>
        <p:spPr>
          <a:xfrm>
            <a:off x="5432584" y="5023340"/>
            <a:ext cx="1254918" cy="497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68574" tIns="34288" rIns="68574" bIns="3428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长颈鹿</a:t>
            </a:r>
          </a:p>
        </p:txBody>
      </p:sp>
      <p:sp>
        <p:nvSpPr>
          <p:cNvPr id="12" name="矩形 11"/>
          <p:cNvSpPr/>
          <p:nvPr/>
        </p:nvSpPr>
        <p:spPr>
          <a:xfrm>
            <a:off x="8042434" y="4927803"/>
            <a:ext cx="902493" cy="497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68574" tIns="34288" rIns="68574" bIns="3428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蜈蚣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4239577" y="3193966"/>
            <a:ext cx="1055370" cy="50482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10" idx="0"/>
          </p:cNvCxnSpPr>
          <p:nvPr/>
        </p:nvCxnSpPr>
        <p:spPr>
          <a:xfrm flipH="1">
            <a:off x="3526393" y="4198924"/>
            <a:ext cx="256222" cy="83365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>
            <a:endCxn id="8" idx="0"/>
          </p:cNvCxnSpPr>
          <p:nvPr/>
        </p:nvCxnSpPr>
        <p:spPr>
          <a:xfrm flipH="1">
            <a:off x="6060043" y="3284667"/>
            <a:ext cx="39766" cy="56681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11" idx="0"/>
          </p:cNvCxnSpPr>
          <p:nvPr/>
        </p:nvCxnSpPr>
        <p:spPr>
          <a:xfrm>
            <a:off x="6052542" y="4360992"/>
            <a:ext cx="7501" cy="66234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916935" y="3131980"/>
            <a:ext cx="1125499" cy="56681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12" idx="0"/>
          </p:cNvCxnSpPr>
          <p:nvPr/>
        </p:nvCxnSpPr>
        <p:spPr>
          <a:xfrm>
            <a:off x="8253094" y="4198924"/>
            <a:ext cx="241222" cy="72887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1060450" y="2906395"/>
            <a:ext cx="10071100" cy="2714148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E699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蜘蛛坐在网上呼哧呼哧地喘了一会儿，用手擦了一下头上的汗，心说：吓死我了。这时一只蜻蜓飞过来，对着蜘蛛说：“小蜘蛛，你应该忠于自己的职守，好好地捉虫子。不应该嫌寂寞、无聊，就去干别的工作。你看，你做了这么多，很累不说，收入很少，而且还影响了自己捉虫子。”蜘蛛听了蜻蜓的话，惭愧地低下了头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777365" y="1938655"/>
            <a:ext cx="8840470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接下来会发生什么故事？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展开想象，续编故事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，试着来说一说。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9"/>
          <p:cNvSpPr txBox="1"/>
          <p:nvPr/>
        </p:nvSpPr>
        <p:spPr>
          <a:xfrm>
            <a:off x="4848386" y="2938912"/>
            <a:ext cx="3692843" cy="352901"/>
          </a:xfrm>
          <a:prstGeom prst="rect">
            <a:avLst/>
          </a:prstGeom>
          <a:solidFill>
            <a:srgbClr val="FFFFFF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口罩店    河马       一整天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3374074" y="2329392"/>
            <a:ext cx="2461260" cy="352901"/>
          </a:xfrm>
          <a:prstGeom prst="rect">
            <a:avLst/>
          </a:prstGeom>
          <a:solidFill>
            <a:srgbClr val="FFFFFF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起因：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3374074" y="3511206"/>
            <a:ext cx="2003584" cy="426244"/>
          </a:xfrm>
          <a:prstGeom prst="rect">
            <a:avLst/>
          </a:prstGeom>
          <a:solidFill>
            <a:srgbClr val="FFFFFF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经过：</a:t>
            </a:r>
          </a:p>
        </p:txBody>
      </p:sp>
      <p:sp>
        <p:nvSpPr>
          <p:cNvPr id="6" name="文本框 17"/>
          <p:cNvSpPr txBox="1"/>
          <p:nvPr/>
        </p:nvSpPr>
        <p:spPr>
          <a:xfrm>
            <a:off x="2240756" y="2849695"/>
            <a:ext cx="553403" cy="1245394"/>
          </a:xfrm>
          <a:prstGeom prst="rect">
            <a:avLst/>
          </a:prstGeom>
          <a:solidFill>
            <a:srgbClr val="FFFFFF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蜘蛛开店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20"/>
          <p:cNvSpPr txBox="1"/>
          <p:nvPr/>
        </p:nvSpPr>
        <p:spPr>
          <a:xfrm>
            <a:off x="3374392" y="4740090"/>
            <a:ext cx="1954530" cy="352425"/>
          </a:xfrm>
          <a:prstGeom prst="rect">
            <a:avLst/>
          </a:prstGeom>
          <a:solidFill>
            <a:srgbClr val="FFFFFF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结果：</a:t>
            </a:r>
          </a:p>
        </p:txBody>
      </p:sp>
      <p:sp>
        <p:nvSpPr>
          <p:cNvPr id="10" name="文本框 25"/>
          <p:cNvSpPr txBox="1"/>
          <p:nvPr/>
        </p:nvSpPr>
        <p:spPr>
          <a:xfrm>
            <a:off x="9132733" y="3317372"/>
            <a:ext cx="1563529" cy="777716"/>
          </a:xfrm>
          <a:prstGeom prst="rect">
            <a:avLst/>
          </a:prstGeom>
          <a:solidFill>
            <a:srgbClr val="FFFFFF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anchor="t"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朝三暮四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一事无成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</a:p>
        </p:txBody>
      </p:sp>
      <p:sp>
        <p:nvSpPr>
          <p:cNvPr id="2050" name=" 2050"/>
          <p:cNvSpPr/>
          <p:nvPr/>
        </p:nvSpPr>
        <p:spPr bwMode="auto">
          <a:xfrm flipH="1">
            <a:off x="3053558" y="2565400"/>
            <a:ext cx="200025" cy="2466340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</a:ln>
        </p:spPr>
        <p:txBody>
          <a:bodyPr lIns="68574" tIns="34288" rIns="68574" bIns="34288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4848386" y="4003489"/>
            <a:ext cx="3810000" cy="436245"/>
          </a:xfrm>
          <a:prstGeom prst="rect">
            <a:avLst/>
          </a:prstGeom>
          <a:noFill/>
          <a:ln w="9525">
            <a:noFill/>
          </a:ln>
        </p:spPr>
        <p:txBody>
          <a:bodyPr lIns="68574" tIns="34288" rIns="68574" bIns="3428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袜子店   蜈蚣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48386" y="3429528"/>
            <a:ext cx="3810000" cy="436245"/>
          </a:xfrm>
          <a:prstGeom prst="rect">
            <a:avLst/>
          </a:prstGeom>
          <a:noFill/>
          <a:ln w="9525">
            <a:noFill/>
          </a:ln>
        </p:spPr>
        <p:txBody>
          <a:bodyPr lIns="68574" tIns="34288" rIns="68574" bIns="3428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围巾店   长颈鹿     一星期</a:t>
            </a:r>
          </a:p>
        </p:txBody>
      </p:sp>
      <p:sp>
        <p:nvSpPr>
          <p:cNvPr id="1073743212" name="左大括号 1073743211"/>
          <p:cNvSpPr/>
          <p:nvPr/>
        </p:nvSpPr>
        <p:spPr>
          <a:xfrm flipH="1">
            <a:off x="8694583" y="2519336"/>
            <a:ext cx="264795" cy="2562225"/>
          </a:xfrm>
          <a:prstGeom prst="leftBrace">
            <a:avLst>
              <a:gd name="adj1" fmla="val 160211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68574" tIns="34288" rIns="68574" bIns="3428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48708" y="4740566"/>
            <a:ext cx="1901661" cy="436245"/>
          </a:xfrm>
          <a:prstGeom prst="rect">
            <a:avLst/>
          </a:prstGeom>
          <a:noFill/>
          <a:ln w="9525">
            <a:noFill/>
          </a:ln>
        </p:spPr>
        <p:txBody>
          <a:bodyPr wrap="square" lIns="68574" tIns="34288" rIns="68574" bIns="3428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跑回网上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41958" y="2318200"/>
            <a:ext cx="17627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寂寞    无聊</a:t>
            </a:r>
          </a:p>
        </p:txBody>
      </p:sp>
      <p:sp>
        <p:nvSpPr>
          <p:cNvPr id="23" name="左大括号 22"/>
          <p:cNvSpPr/>
          <p:nvPr/>
        </p:nvSpPr>
        <p:spPr>
          <a:xfrm>
            <a:off x="4452622" y="3196250"/>
            <a:ext cx="304800" cy="1055846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7374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13" grpId="0" bldLvl="0" animBg="1"/>
      <p:bldP spid="10" grpId="0" bldLvl="0" animBg="1"/>
      <p:bldP spid="2050" grpId="0" bldLvl="0" animBg="1"/>
      <p:bldP spid="103" grpId="0"/>
      <p:bldP spid="20" grpId="0"/>
      <p:bldP spid="1073743212" grpId="0" bldLvl="0" animBg="1"/>
      <p:bldP spid="14" grpId="0"/>
      <p:bldP spid="15" grpId="0"/>
      <p:bldP spid="2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141730" y="1476375"/>
            <a:ext cx="10291445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一、看拼音写词语。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kāi   diàn       jué   dìng        shāng   liang     zhī   wán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（           ）     （               ）      （                 ）    （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zhōng   yú       wán chéng        wéi   jīn          qī  zhōng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（           ）     （               ）      （                ）      （             ）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43455" y="352742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开店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60902" y="352742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决定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50130" y="352742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商量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45270" y="352742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织完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43455" y="518445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终于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60902" y="518445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完成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50130" y="518445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围巾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40905" y="518383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期中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0" grpId="0"/>
      <p:bldP spid="24" grpId="0"/>
      <p:bldP spid="25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2296160" y="2406650"/>
            <a:ext cx="8740775" cy="25476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二、蜘蛛最终没有开成店，是因为（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①蜘蛛怕辛苦，没有坚持的精神。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②蜘蛛不喜欢开店了。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34655" y="2406650"/>
            <a:ext cx="625492" cy="830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①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课堂练习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1170039" y="2185437"/>
            <a:ext cx="9015361" cy="3000184"/>
          </a:xfrm>
          <a:prstGeom prst="round2Diag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鲁冰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中国当代童话作家。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主要作品：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《365夜儿歌》《月亮生病了》《小鸟快飞》等。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网, 物体, 游戏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255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H="1">
            <a:off x="1117600" y="0"/>
            <a:ext cx="11074400" cy="6858000"/>
          </a:xfrm>
          <a:prstGeom prst="rect">
            <a:avLst/>
          </a:prstGeom>
          <a:gradFill>
            <a:gsLst>
              <a:gs pos="18000">
                <a:schemeClr val="tx1"/>
              </a:gs>
              <a:gs pos="92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500256" y="5979876"/>
            <a:ext cx="3826598" cy="321785"/>
            <a:chOff x="861517" y="4315402"/>
            <a:chExt cx="3782044" cy="275863"/>
          </a:xfrm>
        </p:grpSpPr>
        <p:sp>
          <p:nvSpPr>
            <p:cNvPr id="30" name="矩形 259"/>
            <p:cNvSpPr>
              <a:spLocks noChangeArrowheads="1"/>
            </p:cNvSpPr>
            <p:nvPr/>
          </p:nvSpPr>
          <p:spPr bwMode="auto">
            <a:xfrm>
              <a:off x="861517" y="4317855"/>
              <a:ext cx="1698753" cy="2734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授课老师：某某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2734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20XX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9643805" y="579573"/>
            <a:ext cx="1686680" cy="879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语文精品课件 </a:t>
            </a:r>
            <a:endParaRPr lang="en-US" altLang="zh-CN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lvl="0" algn="r" defTabSz="4572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二年级下册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7.2</a:t>
            </a:r>
            <a:endParaRPr lang="zh-CN" altLang="en-US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847769" y="2220650"/>
            <a:ext cx="6606085" cy="2661064"/>
            <a:chOff x="4847769" y="2264192"/>
            <a:chExt cx="6606085" cy="2661064"/>
          </a:xfrm>
        </p:grpSpPr>
        <p:sp>
          <p:nvSpPr>
            <p:cNvPr id="34" name="矩形 259"/>
            <p:cNvSpPr>
              <a:spLocks noChangeArrowheads="1"/>
            </p:cNvSpPr>
            <p:nvPr/>
          </p:nvSpPr>
          <p:spPr bwMode="auto">
            <a:xfrm>
              <a:off x="4847769" y="2264192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Arial" panose="020B0604020202020204" pitchFamily="34" charset="0"/>
                </a:rPr>
                <a:t>谢谢观看</a:t>
              </a:r>
              <a:endParaRPr lang="en-US" altLang="zh-CN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24702" y="4155815"/>
              <a:ext cx="44710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4400" dirty="0">
                  <a:solidFill>
                    <a:schemeClr val="bg1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Arial" panose="020B0604020202020204" pitchFamily="34" charset="0"/>
                </a:rPr>
                <a:t>二年级下册 </a:t>
              </a:r>
              <a:r>
                <a:rPr lang="en-US" altLang="zh-CN" sz="4400" dirty="0">
                  <a:solidFill>
                    <a:schemeClr val="bg1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Arial" panose="020B0604020202020204" pitchFamily="34" charset="0"/>
                </a:rPr>
                <a:t>7.2</a:t>
              </a:r>
              <a:endParaRPr lang="zh-CN" altLang="en-US" sz="2800" dirty="0">
                <a:solidFill>
                  <a:schemeClr val="bg1"/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5597484" y="4014859"/>
              <a:ext cx="57729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0305" y="2339975"/>
            <a:ext cx="9787303" cy="34582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店    蹲    寂    寞     罩     编    顾     付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夫    换    颈     袜    匆     蜈     蚣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98880" y="2256790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diàn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75205" y="2256790"/>
            <a:ext cx="103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dūn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99815" y="2257415"/>
            <a:ext cx="780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jì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40605" y="2256790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mò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4730" y="2256790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zhào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79995" y="2256790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biān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57615" y="2257415"/>
            <a:ext cx="725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ɡù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328910" y="2256790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fù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12695" y="4413240"/>
            <a:ext cx="619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fū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360596" y="4412615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huàn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137797" y="4412615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jǐnɡ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615237" y="4412615"/>
            <a:ext cx="8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wà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008230" y="4412615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cōnɡ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599483" y="4412615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wú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932650" y="4289505"/>
            <a:ext cx="1274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ɡōnɡ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046961" y="875645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23" grpId="0"/>
      <p:bldP spid="25" grpId="0"/>
      <p:bldP spid="28" grpId="0"/>
      <p:bldP spid="29" grpId="0"/>
      <p:bldP spid="35" grpId="0"/>
      <p:bldP spid="36" grpId="0"/>
      <p:bldP spid="37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/>
          <p:nvPr/>
        </p:nvSpPr>
        <p:spPr>
          <a:xfrm>
            <a:off x="1789747" y="2026920"/>
            <a:ext cx="8612505" cy="34460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寂   寞      无聊        编织       终于    </a:t>
            </a:r>
          </a:p>
          <a:p>
            <a:pPr marL="0" marR="0" lvl="0" indent="0" algn="dist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工夫         顾客        匆忙       蜈    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47227" y="2459355"/>
            <a:ext cx="830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jì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77807" y="2459355"/>
            <a:ext cx="75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mò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35842" y="245872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liáo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73866" y="2459355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biān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01371" y="2458720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zhōng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87917" y="4202430"/>
            <a:ext cx="872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fū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02747" y="4202430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ɡù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15367" y="4159885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cōnɡ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504872" y="4159885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wú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531032" y="4130675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ɡōnɡ </a:t>
            </a:r>
          </a:p>
        </p:txBody>
      </p:sp>
      <p:sp>
        <p:nvSpPr>
          <p:cNvPr id="5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046961" y="875645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1" grpId="0"/>
      <p:bldP spid="12" grpId="0"/>
      <p:bldP spid="13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72690" y="1386205"/>
            <a:ext cx="7225030" cy="4414520"/>
            <a:chOff x="4647" y="985"/>
            <a:chExt cx="6059" cy="6952"/>
          </a:xfrm>
        </p:grpSpPr>
        <p:pic>
          <p:nvPicPr>
            <p:cNvPr id="8" name="图片 7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7" y="985"/>
              <a:ext cx="6059" cy="695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773" y="2993"/>
              <a:ext cx="5281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寂寞：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无聊：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简单：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决定：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匆忙：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3621405" y="2661285"/>
            <a:ext cx="597408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孤单冷清；清静。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由于清闲而烦闷。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结构单纯；头绪少，容易理解、使用或处理。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对如何行动做出主张。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匆促，忙碌。</a:t>
            </a: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088907" y="250546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3940507" y="250546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5731207" y="252197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7503492" y="250546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080017" y="413487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3931935" y="412344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5741685" y="413487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7503492" y="411455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098418" y="251247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店</a:t>
            </a:r>
          </a:p>
        </p:txBody>
      </p:sp>
      <p:sp>
        <p:nvSpPr>
          <p:cNvPr id="46" name="矩形 45">
            <a:hlinkClick r:id="rId3" action="ppaction://hlinksldjump"/>
          </p:cNvPr>
          <p:cNvSpPr/>
          <p:nvPr/>
        </p:nvSpPr>
        <p:spPr>
          <a:xfrm>
            <a:off x="3941272" y="251052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决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5741367" y="252703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定</a:t>
            </a:r>
          </a:p>
        </p:txBody>
      </p:sp>
      <p:sp>
        <p:nvSpPr>
          <p:cNvPr id="48" name="矩形 47">
            <a:hlinkClick r:id="rId4" action="ppaction://hlinksldjump"/>
          </p:cNvPr>
          <p:cNvSpPr/>
          <p:nvPr/>
        </p:nvSpPr>
        <p:spPr>
          <a:xfrm>
            <a:off x="7504100" y="251052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088830" y="413993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夫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3937381" y="412139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终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5752151" y="414430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完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7513651" y="4123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换</a:t>
            </a:r>
          </a:p>
        </p:txBody>
      </p:sp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9311972" y="411201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矩形 8">
            <a:hlinkClick r:id="" action="ppaction://noaction"/>
          </p:cNvPr>
          <p:cNvSpPr/>
          <p:nvPr/>
        </p:nvSpPr>
        <p:spPr>
          <a:xfrm>
            <a:off x="9320785" y="411707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期</a:t>
            </a:r>
          </a:p>
        </p:txBody>
      </p:sp>
      <p:sp>
        <p:nvSpPr>
          <p:cNvPr id="6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85580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diàn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8909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30800" y="2286000"/>
            <a:ext cx="69107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商店   酒店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舅舅开了一家酒店。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“广”横稍长，撇伸展，包住里面的“占”。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店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4730" y="2489835"/>
            <a:ext cx="2778760" cy="2611755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</Words>
  <Application>Microsoft Office PowerPoint</Application>
  <PresentationFormat>宽屏</PresentationFormat>
  <Paragraphs>321</Paragraphs>
  <Slides>30</Slides>
  <Notes>28</Notes>
  <HiddenSlides>0</HiddenSlides>
  <MMClips>9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宋体</vt:lpstr>
      <vt:lpstr>黑体</vt:lpstr>
      <vt:lpstr>微软雅黑</vt:lpstr>
      <vt:lpstr>Calibri</vt:lpstr>
      <vt:lpstr>思源黑体 CN Light</vt:lpstr>
      <vt:lpstr>Wingdings</vt:lpstr>
      <vt:lpstr>Arial</vt:lpstr>
      <vt:lpstr>等线</vt:lpstr>
      <vt:lpstr>楷体</vt:lpstr>
      <vt:lpstr>胡晓波男神体</vt:lpstr>
      <vt:lpstr>思源黑体 CN Bold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2021-05-08T01:01:08Z</dcterms:created>
  <dcterms:modified xsi:type="dcterms:W3CDTF">2023-01-13T14:43:32Z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33DDCC71F73E47EDAB3AB4D2039399B3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