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1" r:id="rId3"/>
    <p:sldId id="275" r:id="rId4"/>
    <p:sldId id="264" r:id="rId5"/>
    <p:sldId id="276" r:id="rId6"/>
    <p:sldId id="277" r:id="rId7"/>
    <p:sldId id="278" r:id="rId8"/>
    <p:sldId id="265" r:id="rId9"/>
    <p:sldId id="266" r:id="rId10"/>
    <p:sldId id="281" r:id="rId11"/>
    <p:sldId id="280" r:id="rId12"/>
    <p:sldId id="268" r:id="rId13"/>
    <p:sldId id="272" r:id="rId14"/>
    <p:sldId id="279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4E7"/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064791A6-835E-48E8-B4D4-23B557B612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4321B9D-B391-430D-A90C-E591A5A6D00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8A7B818-458A-4D64-AFD2-C5D540C75365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4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C35C0E-57B1-45A4-845D-AEDAEC02F4FC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14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2DAE46-FF68-4DB5-A28C-DBB1BE2D1E2F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15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2669265-2134-4E72-83AE-6F8342EAD2A0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16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3AC6BC7-8B37-4894-8888-1F9964F3A2C8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17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92D3EB-BD6B-4D3B-A60B-E28EAF8E36AE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5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B0659C-576F-425A-8E3A-DF4EEAF22D16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6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90675E-5F71-4A98-BA59-65D473C35182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7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3A1914-0505-47D6-9FCB-1DFD57A67540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8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1E3377B-21BB-472F-A5DE-2D848EB269EA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9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A6449B3-0E6A-4013-83CF-C4EE6C08840B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11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8E1A1D-7338-4635-8DCA-A09FC6E777A4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12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ACA52E-4C54-4FE0-8746-414EC1FFE976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13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29975-FE80-4C20-8B0F-EA4EF7BEC0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0E28A-813E-49CD-80BB-D57DE0C269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C618A-359F-4E10-A749-E2BA2BB2218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82223-6570-43C5-AD5E-974ACE6431D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C88C-2DFE-4826-9C52-3E57BDD13B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C8F4-AEAA-498B-9353-33390F8263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390CE-21A5-450C-94F0-E24D222D63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A27BC-DB3F-49C6-9239-F0E3EA834B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2C356-897A-4E66-84FA-D49267E466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9B03-D933-447C-BCB6-194895B434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A45BA-CB0E-421A-A294-133D704F4C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01631-6721-461C-A060-6E536A4F0E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49F79-CF00-4D97-A3B5-3A9C343B72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105A-8B7A-4836-A16E-3215FC06D7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69BC2-908C-4395-8E67-9C1083F769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37205-13C7-43DB-AB1C-D37C70A46D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BF154-7655-4A07-9143-3C1834949C6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E852-680F-4F63-B1CF-2FA1407EEDC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F7835-9DAD-4F9E-BE75-3055A95F78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D5811A6-3952-423D-8887-F661522C45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4160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kern="10" dirty="0" smtClean="0">
                <a:ln w="22225">
                  <a:solidFill>
                    <a:schemeClr val="accent2"/>
                  </a:solidFill>
                  <a:rou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7200" b="1" kern="10" dirty="0" smtClean="0">
                <a:ln w="22225">
                  <a:solidFill>
                    <a:schemeClr val="accent2"/>
                  </a:solidFill>
                  <a:rou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中位数</a:t>
            </a:r>
            <a:endParaRPr lang="zh-CN" altLang="en-US" sz="7200" b="1" kern="10" dirty="0">
              <a:ln w="22225">
                <a:solidFill>
                  <a:schemeClr val="accent2"/>
                </a:solidFill>
                <a:rou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49691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25488" y="1620838"/>
            <a:ext cx="761682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如何理解中位数在一组统计数据中的意义?</a:t>
            </a:r>
            <a:endParaRPr lang="zh-CN" altLang="en-US" sz="2800" b="1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按大小顺序排列后的一组数据中，由于中位数的位置居中，因而它能够反映这组数据的集中趋势和一般水平</a:t>
            </a:r>
            <a:r>
              <a:rPr lang="en-US" altLang="zh-CN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因此，通常也把中位数作为这组数据的代表。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22275" y="677863"/>
            <a:ext cx="7361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例1 </a:t>
            </a:r>
            <a:r>
              <a:rPr lang="zh-CN" altLang="en-US" sz="2800" b="1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某商店本月1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～</a:t>
            </a:r>
            <a:r>
              <a:rPr lang="zh-CN" altLang="en-US" sz="2800" b="1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10的日营业额如下表所示：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422275" y="1565275"/>
          <a:ext cx="8328030" cy="1554412"/>
        </p:xfrm>
        <a:graphic>
          <a:graphicData uri="http://schemas.openxmlformats.org/drawingml/2006/table">
            <a:tbl>
              <a:tblPr/>
              <a:tblGrid>
                <a:gridCol w="66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3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39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日期</a:t>
                      </a:r>
                    </a:p>
                  </a:txBody>
                  <a:tcPr marL="91435" marR="91435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1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2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3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4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5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6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7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8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9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10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日营业额</a:t>
                      </a:r>
                    </a:p>
                  </a:txBody>
                  <a:tcPr marL="91435" marR="91435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5.3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6.2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3.6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4.5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8.6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6.8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4.5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6.3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6.5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Italic" pitchFamily="18" charset="0"/>
                          <a:ea typeface="黑体" panose="02010609060101010101" pitchFamily="49" charset="-122"/>
                          <a:sym typeface="Wingdings" panose="05000000000000000000" pitchFamily="2" charset="2"/>
                        </a:rPr>
                        <a:t>6.6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422275" y="3141663"/>
            <a:ext cx="715962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(1)分别求这10天日营业额的中位数与平均数；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(2)请对该商场本月2日的营业情况作出评价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.</a:t>
            </a:r>
            <a:endParaRPr lang="zh-CN" altLang="en-US" sz="2800" b="1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588963" y="4654550"/>
            <a:ext cx="5518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解：（1）这</a:t>
            </a:r>
            <a:r>
              <a:rPr lang="en-US" altLang="zh-CN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10</a:t>
            </a:r>
            <a:r>
              <a:rPr lang="zh-CN" altLang="en-US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天日营业额的平均数为：</a:t>
            </a:r>
          </a:p>
        </p:txBody>
      </p:sp>
      <p:graphicFrame>
        <p:nvGraphicFramePr>
          <p:cNvPr id="11" name="Object 46"/>
          <p:cNvGraphicFramePr>
            <a:graphicFrameLocks noChangeAspect="1"/>
          </p:cNvGraphicFramePr>
          <p:nvPr/>
        </p:nvGraphicFramePr>
        <p:xfrm>
          <a:off x="422275" y="5418138"/>
          <a:ext cx="81518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r:id="rId4" imgW="4216400" imgH="393700" progId="Equation.DSMT4">
                  <p:embed/>
                </p:oleObj>
              </mc:Choice>
              <mc:Fallback>
                <p:oleObj r:id="rId4" imgW="4216400" imgH="3937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5418138"/>
                        <a:ext cx="815181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60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1000125" y="908050"/>
            <a:ext cx="3148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这组数据的中位数为</a:t>
            </a:r>
          </a:p>
        </p:txBody>
      </p:sp>
      <p:graphicFrame>
        <p:nvGraphicFramePr>
          <p:cNvPr id="9264" name="Object 48"/>
          <p:cNvGraphicFramePr>
            <a:graphicFrameLocks noChangeAspect="1"/>
          </p:cNvGraphicFramePr>
          <p:nvPr/>
        </p:nvGraphicFramePr>
        <p:xfrm>
          <a:off x="3852863" y="766763"/>
          <a:ext cx="30924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r:id="rId4" imgW="1435100" imgH="393700" progId="Equation.DSMT4">
                  <p:embed/>
                </p:oleObj>
              </mc:Choice>
              <mc:Fallback>
                <p:oleObj r:id="rId4" imgW="1435100" imgH="3937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766763"/>
                        <a:ext cx="30924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598488" y="1555750"/>
            <a:ext cx="77612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所以，这</a:t>
            </a: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天日营业额的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平均数为</a:t>
            </a:r>
            <a:r>
              <a:rPr lang="zh-CN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5.89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万元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</a:t>
            </a:r>
            <a:r>
              <a:rPr lang="zh-CN" altLang="en-US" sz="2800" b="1">
                <a:solidFill>
                  <a:srgbClr val="00B05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中位数为</a:t>
            </a:r>
            <a:r>
              <a:rPr lang="zh-CN" altLang="zh-CN" sz="2800" b="1">
                <a:solidFill>
                  <a:srgbClr val="00B05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6.25</a:t>
            </a:r>
            <a:r>
              <a:rPr lang="zh-CN" altLang="en-US" sz="2800" b="1">
                <a:solidFill>
                  <a:srgbClr val="00B05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万元。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15938" y="3100388"/>
            <a:ext cx="784383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 (2)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该商场本月2日的营业额为6.2万元，高于该月1-10日的日平均营业额，因而营业情况还是不错的，但是，该天的营业额略低于10内营业额的中位数，这说明该天的营业额在这10天中，处于中等稍偏下水平。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3" grpId="0"/>
      <p:bldP spid="9265" grpId="0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8463" y="887413"/>
            <a:ext cx="81295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下面的条形图描述了某车间工人加工零件的情况：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8463" y="1724025"/>
            <a:ext cx="35179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请找出这些工人日加工零件的中位数，说明这个中位数的意义。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92600" y="1622425"/>
            <a:ext cx="838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人数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747000" y="3956050"/>
            <a:ext cx="881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日加工零件数</a:t>
            </a:r>
          </a:p>
        </p:txBody>
      </p:sp>
      <p:grpSp>
        <p:nvGrpSpPr>
          <p:cNvPr id="46086" name="组合 1"/>
          <p:cNvGrpSpPr/>
          <p:nvPr/>
        </p:nvGrpSpPr>
        <p:grpSpPr bwMode="auto">
          <a:xfrm>
            <a:off x="4292600" y="1700213"/>
            <a:ext cx="3894138" cy="3038475"/>
            <a:chOff x="4292600" y="1700360"/>
            <a:chExt cx="3894580" cy="3038982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4292600" y="1948517"/>
            <a:ext cx="3556000" cy="279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6" r:id="rId4" imgW="4177030" imgH="3319145" progId="MSGraph.Chart.8">
                    <p:embed/>
                  </p:oleObj>
                </mc:Choice>
                <mc:Fallback>
                  <p:oleObj r:id="rId4" imgW="4177030" imgH="3319145" progId="MSGraph.Char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600" y="1948517"/>
                          <a:ext cx="3556000" cy="279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4978400" y="170036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8" name="Line 9"/>
            <p:cNvSpPr>
              <a:spLocks noChangeShapeType="1"/>
            </p:cNvSpPr>
            <p:nvPr/>
          </p:nvSpPr>
          <p:spPr bwMode="auto">
            <a:xfrm>
              <a:off x="7120380" y="4003793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136650" y="4192588"/>
            <a:ext cx="23764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中位数是</a:t>
            </a:r>
            <a:r>
              <a:rPr lang="zh-CN" altLang="zh-CN" sz="28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6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55613" y="4786313"/>
            <a:ext cx="80724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 </a:t>
            </a:r>
            <a:r>
              <a:rPr lang="zh-CN" altLang="en-US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由中位数是</a:t>
            </a:r>
            <a:r>
              <a:rPr lang="zh-CN" altLang="zh-CN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6</a:t>
            </a:r>
            <a:r>
              <a:rPr lang="zh-CN" altLang="en-US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可以估计，在这些工人中，大约有一半工人的日加工零件数大于或等于</a:t>
            </a:r>
            <a:r>
              <a:rPr lang="zh-CN" altLang="zh-CN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6</a:t>
            </a:r>
            <a:r>
              <a:rPr lang="zh-CN" altLang="en-US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个，有一半工人加工零件数小于或等于</a:t>
            </a:r>
            <a:r>
              <a:rPr lang="zh-CN" altLang="zh-CN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6</a:t>
            </a:r>
            <a:r>
              <a:rPr lang="zh-CN" altLang="en-US" sz="24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个。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9" grpId="0"/>
      <p:bldP spid="13320" grpId="0"/>
      <p:bldP spid="13322" grpId="0"/>
      <p:bldP spid="13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1632290" y="5994724"/>
            <a:ext cx="727075" cy="437398"/>
          </a:xfrm>
          <a:prstGeom prst="ellipse">
            <a:avLst/>
          </a:prstGeom>
          <a:gradFill flip="none" rotWithShape="1">
            <a:gsLst>
              <a:gs pos="0">
                <a:srgbClr val="49D4E7">
                  <a:tint val="66000"/>
                  <a:satMod val="160000"/>
                </a:srgbClr>
              </a:gs>
              <a:gs pos="50000">
                <a:srgbClr val="49D4E7">
                  <a:tint val="44500"/>
                  <a:satMod val="160000"/>
                </a:srgbClr>
              </a:gs>
              <a:gs pos="100000">
                <a:srgbClr val="49D4E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724072" y="5540237"/>
            <a:ext cx="727075" cy="437398"/>
          </a:xfrm>
          <a:prstGeom prst="ellipse">
            <a:avLst/>
          </a:prstGeom>
          <a:gradFill flip="none" rotWithShape="1">
            <a:gsLst>
              <a:gs pos="0">
                <a:srgbClr val="49D4E7">
                  <a:tint val="66000"/>
                  <a:satMod val="160000"/>
                </a:srgbClr>
              </a:gs>
              <a:gs pos="50000">
                <a:srgbClr val="49D4E7">
                  <a:tint val="44500"/>
                  <a:satMod val="160000"/>
                </a:srgbClr>
              </a:gs>
              <a:gs pos="100000">
                <a:srgbClr val="49D4E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3538" y="568325"/>
            <a:ext cx="7931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 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在一次男子马拉松长跑中，抽得</a:t>
            </a: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名选手的成绩如下（单位：分）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5213" y="1800225"/>
            <a:ext cx="5751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lain" startAt="136"/>
            </a:pPr>
            <a:r>
              <a:rPr lang="zh-CN" altLang="zh-CN" sz="24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140       129       180      124         154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4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146     145       158        175      165        148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28663" y="2908300"/>
            <a:ext cx="7991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）样本数据（</a:t>
            </a: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名选手的成绩）中位数是多少？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28663" y="3700463"/>
            <a:ext cx="78057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）一名选手的成绩是</a:t>
            </a: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142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分，他的成绩如何？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31963" y="5478463"/>
            <a:ext cx="914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124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452688" y="5478463"/>
            <a:ext cx="914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129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244850" y="5478463"/>
            <a:ext cx="685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136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037013" y="5478463"/>
            <a:ext cx="990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140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900613" y="5478463"/>
            <a:ext cx="762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145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780088" y="5459413"/>
            <a:ext cx="5826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146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90688" y="5916613"/>
            <a:ext cx="574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148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411413" y="5916613"/>
            <a:ext cx="1143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154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203575" y="5916613"/>
            <a:ext cx="914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158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3995738" y="5916613"/>
            <a:ext cx="1066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165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859338" y="5916613"/>
            <a:ext cx="762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175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724525" y="5916613"/>
            <a:ext cx="838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b="1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180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989013" y="4525963"/>
            <a:ext cx="7470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dirty="0" smtClean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</a:rPr>
              <a:t>解：</a:t>
            </a:r>
            <a:r>
              <a:rPr 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zh-CN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zh-CN" dirty="0" smtClean="0">
                <a:latin typeface="Times New Roman Italic" pitchFamily="18" charset="0"/>
                <a:ea typeface="黑体" panose="02010609060101010101" pitchFamily="49" charset="-122"/>
              </a:rPr>
              <a:t>先将样本数据由小到大的顺序排列：</a:t>
            </a:r>
          </a:p>
        </p:txBody>
      </p:sp>
      <p:graphicFrame>
        <p:nvGraphicFramePr>
          <p:cNvPr id="38" name="Object 22"/>
          <p:cNvGraphicFramePr>
            <a:graphicFrameLocks noChangeAspect="1"/>
          </p:cNvGraphicFramePr>
          <p:nvPr/>
        </p:nvGraphicFramePr>
        <p:xfrm>
          <a:off x="6816725" y="5727700"/>
          <a:ext cx="17240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r:id="rId4" imgW="1816100" imgH="711200" progId="Equation.DSMT4">
                  <p:embed/>
                </p:oleObj>
              </mc:Choice>
              <mc:Fallback>
                <p:oleObj r:id="rId4" imgW="1816100" imgH="71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5727700"/>
                        <a:ext cx="17240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36588" y="638175"/>
            <a:ext cx="7696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      </a:t>
            </a:r>
            <a:r>
              <a:rPr 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zh-CN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）</a:t>
            </a:r>
            <a:r>
              <a:rPr lang="zh-CN" dirty="0" smtClean="0">
                <a:latin typeface="Times New Roman Italic" pitchFamily="18" charset="0"/>
                <a:ea typeface="黑体" panose="02010609060101010101" pitchFamily="49" charset="-122"/>
              </a:rPr>
              <a:t>可以估计，在这次的马拉松比赛中，大约有一半选手的成绩快于</a:t>
            </a:r>
            <a:r>
              <a:rPr lang="zh-CN" altLang="zh-CN" dirty="0" smtClean="0">
                <a:latin typeface="Times New Roman Italic" pitchFamily="18" charset="0"/>
                <a:ea typeface="黑体" panose="02010609060101010101" pitchFamily="49" charset="-122"/>
              </a:rPr>
              <a:t>147</a:t>
            </a:r>
            <a:r>
              <a:rPr lang="zh-CN" dirty="0" smtClean="0">
                <a:latin typeface="Times New Roman Italic" pitchFamily="18" charset="0"/>
                <a:ea typeface="黑体" panose="02010609060101010101" pitchFamily="49" charset="-122"/>
              </a:rPr>
              <a:t>分，有一半选手的成绩慢于</a:t>
            </a:r>
            <a:r>
              <a:rPr lang="zh-CN" altLang="zh-CN" dirty="0" smtClean="0">
                <a:latin typeface="Times New Roman Italic" pitchFamily="18" charset="0"/>
                <a:ea typeface="黑体" panose="02010609060101010101" pitchFamily="49" charset="-122"/>
              </a:rPr>
              <a:t>147</a:t>
            </a:r>
            <a:r>
              <a:rPr lang="zh-CN" dirty="0" smtClean="0">
                <a:latin typeface="Times New Roman Italic" pitchFamily="18" charset="0"/>
                <a:ea typeface="黑体" panose="02010609060101010101" pitchFamily="49" charset="-122"/>
              </a:rPr>
              <a:t>分，这名选手的成绩是</a:t>
            </a:r>
            <a:r>
              <a:rPr lang="zh-CN" altLang="zh-CN" dirty="0" smtClean="0">
                <a:latin typeface="Times New Roman Italic" pitchFamily="18" charset="0"/>
                <a:ea typeface="黑体" panose="02010609060101010101" pitchFamily="49" charset="-122"/>
              </a:rPr>
              <a:t>142</a:t>
            </a:r>
            <a:r>
              <a:rPr lang="zh-CN" dirty="0" smtClean="0">
                <a:latin typeface="Times New Roman Italic" pitchFamily="18" charset="0"/>
                <a:ea typeface="黑体" panose="02010609060101010101" pitchFamily="49" charset="-122"/>
              </a:rPr>
              <a:t>分，快于中位数</a:t>
            </a:r>
            <a:r>
              <a:rPr lang="zh-CN" altLang="zh-CN" dirty="0" smtClean="0">
                <a:latin typeface="Times New Roman Italic" pitchFamily="18" charset="0"/>
                <a:ea typeface="黑体" panose="02010609060101010101" pitchFamily="49" charset="-122"/>
              </a:rPr>
              <a:t>147</a:t>
            </a:r>
            <a:r>
              <a:rPr lang="zh-CN" dirty="0" smtClean="0">
                <a:latin typeface="Times New Roman Italic" pitchFamily="18" charset="0"/>
                <a:ea typeface="黑体" panose="02010609060101010101" pitchFamily="49" charset="-122"/>
              </a:rPr>
              <a:t>分，可以推测他的成绩比一半选手的成绩好</a:t>
            </a:r>
            <a:r>
              <a:rPr lang="zh-CN" sz="2000" dirty="0" smtClean="0">
                <a:latin typeface="Times New Roman Italic" pitchFamily="18" charset="0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15" name="Picture 24" descr="ertong2_1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62763" y="4100513"/>
            <a:ext cx="17319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 bwMode="auto">
          <a:xfrm>
            <a:off x="1425575" y="4084638"/>
            <a:ext cx="5638800" cy="2220912"/>
            <a:chOff x="1371600" y="4028572"/>
            <a:chExt cx="5638800" cy="2219828"/>
          </a:xfrm>
        </p:grpSpPr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1371600" y="4028572"/>
              <a:ext cx="5638800" cy="2219828"/>
            </a:xfrm>
            <a:prstGeom prst="cloudCallout">
              <a:avLst>
                <a:gd name="adj1" fmla="val 56494"/>
                <a:gd name="adj2" fmla="val 1574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sz="1800" dirty="0" smtClean="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0181" name="矩形 17"/>
            <p:cNvSpPr>
              <a:spLocks noChangeArrowheads="1"/>
            </p:cNvSpPr>
            <p:nvPr/>
          </p:nvSpPr>
          <p:spPr bwMode="auto">
            <a:xfrm>
              <a:off x="1676400" y="4217575"/>
              <a:ext cx="51435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>
                  <a:latin typeface="Times New Roman Italic" pitchFamily="18" charset="0"/>
                  <a:ea typeface="黑体" panose="02010609060101010101" pitchFamily="49" charset="-122"/>
                </a:rPr>
                <a:t>       </a:t>
              </a:r>
              <a:r>
                <a:rPr lang="zh-CN" altLang="zh-CN" sz="2400">
                  <a:latin typeface="Times New Roman Italic" pitchFamily="18" charset="0"/>
                  <a:ea typeface="黑体" panose="02010609060101010101" pitchFamily="49" charset="-122"/>
                </a:rPr>
                <a:t>根据题中的样本数据，你还有其他方法评价这名选手在这次比赛中的表现吗？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/>
          <p:cNvSpPr txBox="1">
            <a:spLocks noChangeArrowheads="1"/>
          </p:cNvSpPr>
          <p:nvPr/>
        </p:nvSpPr>
        <p:spPr bwMode="auto">
          <a:xfrm>
            <a:off x="1677988" y="1490663"/>
            <a:ext cx="3317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中位数的概念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;</a:t>
            </a:r>
            <a:endParaRPr lang="zh-CN" altLang="zh-CN" sz="2800" b="1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677988" y="2838450"/>
            <a:ext cx="4897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如何确定一组数据的中位数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;</a:t>
            </a:r>
            <a:endParaRPr lang="zh-CN" altLang="zh-CN" sz="2800" b="1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1677988" y="4187825"/>
            <a:ext cx="4103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中位数代表数据的意义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.</a:t>
            </a:r>
            <a:endParaRPr lang="zh-CN" altLang="zh-CN" sz="2800" b="1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5"/>
          <p:cNvSpPr txBox="1">
            <a:spLocks noChangeArrowheads="1"/>
          </p:cNvSpPr>
          <p:nvPr/>
        </p:nvSpPr>
        <p:spPr bwMode="auto">
          <a:xfrm>
            <a:off x="1651000" y="2019300"/>
            <a:ext cx="5500688" cy="22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60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作业</a:t>
            </a:r>
            <a:endParaRPr lang="en-US" altLang="zh-CN" sz="6000" b="1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</a:t>
            </a:r>
            <a:r>
              <a:rPr lang="zh-CN" altLang="en-US" sz="36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习题</a:t>
            </a:r>
            <a:r>
              <a:rPr lang="zh-CN" altLang="zh-CN" sz="36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4.</a:t>
            </a:r>
            <a:r>
              <a:rPr lang="en-US" altLang="zh-CN" sz="36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3600" b="1" dirty="0" smtClean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</a:t>
            </a:r>
            <a:r>
              <a:rPr lang="zh-CN" altLang="zh-CN" sz="3600" b="1" dirty="0" smtClean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T1,2,3,4</a:t>
            </a:r>
            <a:r>
              <a:rPr lang="en-US" altLang="zh-CN" sz="3600" b="1" dirty="0" smtClean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endParaRPr lang="zh-CN" altLang="zh-CN" sz="3600" b="1" dirty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1"/>
          <p:cNvGrpSpPr/>
          <p:nvPr/>
        </p:nvGrpSpPr>
        <p:grpSpPr bwMode="auto">
          <a:xfrm>
            <a:off x="4330700" y="974725"/>
            <a:ext cx="3756025" cy="755650"/>
            <a:chOff x="4192588" y="1246188"/>
            <a:chExt cx="3755231" cy="753855"/>
          </a:xfrm>
        </p:grpSpPr>
        <p:sp>
          <p:nvSpPr>
            <p:cNvPr id="26626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27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26628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65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26629" name="组合 3"/>
          <p:cNvGrpSpPr/>
          <p:nvPr/>
        </p:nvGrpSpPr>
        <p:grpSpPr bwMode="auto">
          <a:xfrm>
            <a:off x="2311400" y="4619625"/>
            <a:ext cx="3730625" cy="750888"/>
            <a:chOff x="3246438" y="2942058"/>
            <a:chExt cx="3730624" cy="750467"/>
          </a:xfrm>
        </p:grpSpPr>
        <p:grpSp>
          <p:nvGrpSpPr>
            <p:cNvPr id="26630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6631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32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26633" name="文本框 37"/>
            <p:cNvSpPr txBox="1">
              <a:spLocks noChangeArrowheads="1"/>
            </p:cNvSpPr>
            <p:nvPr/>
          </p:nvSpPr>
          <p:spPr bwMode="auto">
            <a:xfrm>
              <a:off x="3903662" y="2942058"/>
              <a:ext cx="3073400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26634" name="组合 4"/>
          <p:cNvGrpSpPr/>
          <p:nvPr/>
        </p:nvGrpSpPr>
        <p:grpSpPr bwMode="auto">
          <a:xfrm>
            <a:off x="1803400" y="5527675"/>
            <a:ext cx="3735388" cy="736600"/>
            <a:chOff x="2773363" y="3849688"/>
            <a:chExt cx="3735322" cy="735012"/>
          </a:xfrm>
        </p:grpSpPr>
        <p:grpSp>
          <p:nvGrpSpPr>
            <p:cNvPr id="26635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6636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37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06</a:t>
                </a:r>
              </a:p>
            </p:txBody>
          </p:sp>
        </p:grpSp>
        <p:sp>
          <p:nvSpPr>
            <p:cNvPr id="26638" name="文本框 38"/>
            <p:cNvSpPr txBox="1">
              <a:spLocks noChangeArrowheads="1"/>
            </p:cNvSpPr>
            <p:nvPr/>
          </p:nvSpPr>
          <p:spPr bwMode="auto">
            <a:xfrm>
              <a:off x="3435285" y="3858024"/>
              <a:ext cx="3073400" cy="65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26639" name="组合 2"/>
          <p:cNvGrpSpPr/>
          <p:nvPr/>
        </p:nvGrpSpPr>
        <p:grpSpPr bwMode="auto">
          <a:xfrm>
            <a:off x="3321050" y="2776538"/>
            <a:ext cx="3754438" cy="755650"/>
            <a:chOff x="3709988" y="2084997"/>
            <a:chExt cx="3754372" cy="755041"/>
          </a:xfrm>
        </p:grpSpPr>
        <p:sp>
          <p:nvSpPr>
            <p:cNvPr id="26640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1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26642" name="文本框 37"/>
            <p:cNvSpPr txBox="1">
              <a:spLocks noChangeArrowheads="1"/>
            </p:cNvSpPr>
            <p:nvPr/>
          </p:nvSpPr>
          <p:spPr bwMode="auto">
            <a:xfrm>
              <a:off x="4390960" y="2084997"/>
              <a:ext cx="3073400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新知探究</a:t>
              </a:r>
            </a:p>
          </p:txBody>
        </p:sp>
      </p:grpSp>
      <p:grpSp>
        <p:nvGrpSpPr>
          <p:cNvPr id="26643" name="组合 2"/>
          <p:cNvGrpSpPr/>
          <p:nvPr/>
        </p:nvGrpSpPr>
        <p:grpSpPr bwMode="auto">
          <a:xfrm>
            <a:off x="3822700" y="1860550"/>
            <a:ext cx="3756025" cy="755650"/>
            <a:chOff x="3709988" y="2083649"/>
            <a:chExt cx="3756024" cy="756389"/>
          </a:xfrm>
        </p:grpSpPr>
        <p:sp>
          <p:nvSpPr>
            <p:cNvPr id="2664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26646" name="文本框 37"/>
            <p:cNvSpPr txBox="1">
              <a:spLocks noChangeArrowheads="1"/>
            </p:cNvSpPr>
            <p:nvPr/>
          </p:nvSpPr>
          <p:spPr bwMode="auto">
            <a:xfrm>
              <a:off x="4392612" y="2083649"/>
              <a:ext cx="3073400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问题探究</a:t>
              </a:r>
            </a:p>
          </p:txBody>
        </p:sp>
      </p:grpSp>
      <p:grpSp>
        <p:nvGrpSpPr>
          <p:cNvPr id="26647" name="组合 2"/>
          <p:cNvGrpSpPr/>
          <p:nvPr/>
        </p:nvGrpSpPr>
        <p:grpSpPr bwMode="auto">
          <a:xfrm>
            <a:off x="2819400" y="3671888"/>
            <a:ext cx="3730625" cy="776287"/>
            <a:chOff x="3709988" y="2063718"/>
            <a:chExt cx="3730299" cy="776320"/>
          </a:xfrm>
        </p:grpSpPr>
        <p:sp>
          <p:nvSpPr>
            <p:cNvPr id="26648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9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04</a:t>
              </a:r>
            </a:p>
          </p:txBody>
        </p:sp>
        <p:sp>
          <p:nvSpPr>
            <p:cNvPr id="26650" name="文本框 37"/>
            <p:cNvSpPr txBox="1">
              <a:spLocks noChangeArrowheads="1"/>
            </p:cNvSpPr>
            <p:nvPr/>
          </p:nvSpPr>
          <p:spPr bwMode="auto">
            <a:xfrm>
              <a:off x="4366887" y="2063718"/>
              <a:ext cx="3073400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2"/>
          <p:cNvSpPr>
            <a:spLocks noChangeArrowheads="1"/>
          </p:cNvSpPr>
          <p:nvPr/>
        </p:nvSpPr>
        <p:spPr bwMode="auto">
          <a:xfrm>
            <a:off x="733424" y="2084388"/>
            <a:ext cx="8097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理解中位数的求法，统计意义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了解中位数与平均数的区别和联系。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797245"/>
            <a:ext cx="2555875" cy="636587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00"/>
            </a:solidFill>
            <a:prstDash val="dashDot"/>
            <a:miter lim="800000"/>
          </a:ln>
        </p:spPr>
        <p:txBody>
          <a:bodyPr anchor="t"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观察</a:t>
            </a:r>
            <a:r>
              <a:rPr 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思考</a:t>
            </a:r>
            <a:endParaRPr 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420813"/>
            <a:ext cx="8301038" cy="25939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          一组男生的身高分别为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（cm）</a:t>
            </a:r>
            <a:endParaRPr lang="en-US" altLang="zh-CN" b="1" dirty="0" smtClean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         164，172，178，170，167，168，167，172，169，170，170，156，159，161，171。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         思考下面问题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73175" y="4418013"/>
            <a:ext cx="545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数一数，数据的个数是多少？</a:t>
            </a:r>
          </a:p>
        </p:txBody>
      </p:sp>
      <p:sp>
        <p:nvSpPr>
          <p:cNvPr id="28679" name="WordArt 2"/>
          <p:cNvSpPr>
            <a:spLocks noChangeArrowheads="1" noChangeShapeType="1" noTextEdit="1"/>
          </p:cNvSpPr>
          <p:nvPr/>
        </p:nvSpPr>
        <p:spPr bwMode="auto">
          <a:xfrm>
            <a:off x="6240463" y="5338763"/>
            <a:ext cx="10080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2225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华文隶书" panose="02010800040101010101" charset="-122"/>
                <a:ea typeface="华文隶书" panose="02010800040101010101" charset="-122"/>
              </a:rPr>
              <a:t>15</a:t>
            </a:r>
            <a:endParaRPr lang="zh-CN" altLang="en-US" sz="3600" b="1" kern="10">
              <a:ln w="22225">
                <a:solidFill>
                  <a:schemeClr val="accent2"/>
                </a:solidFill>
                <a:rou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4" grpId="0"/>
      <p:bldP spid="286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6413" y="4014788"/>
            <a:ext cx="8124825" cy="14446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        2.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你能把他们的身高按照由小到大的顺序排列吗？排在正中间位置的是哪一个？由大到小呢？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9100" y="797245"/>
            <a:ext cx="2555875" cy="63658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00"/>
            </a:solidFill>
            <a:prstDash val="dashDot"/>
            <a:miter lim="800000"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观察</a:t>
            </a:r>
            <a:r>
              <a:rPr 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与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思考</a:t>
            </a:r>
            <a:endParaRPr 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419100" y="1420813"/>
            <a:ext cx="83010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          一组男生的身高分别为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（cm）</a:t>
            </a:r>
            <a:endParaRPr lang="en-US" altLang="zh-CN" sz="2800" b="1" dirty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         164，172，178，170，167，168，167，172，169，170，170，156，159，161，171。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         思考下面问题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0727" name="WordArt 2"/>
          <p:cNvSpPr>
            <a:spLocks noChangeArrowheads="1" noChangeShapeType="1" noTextEdit="1"/>
          </p:cNvSpPr>
          <p:nvPr/>
        </p:nvSpPr>
        <p:spPr bwMode="auto">
          <a:xfrm>
            <a:off x="3078163" y="5459413"/>
            <a:ext cx="11922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2225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华文隶书" panose="02010800040101010101" charset="-122"/>
                <a:ea typeface="华文隶书" panose="02010800040101010101" charset="-122"/>
              </a:rPr>
              <a:t>169</a:t>
            </a:r>
            <a:endParaRPr lang="zh-CN" altLang="en-US" sz="3600" b="1" kern="10">
              <a:ln w="22225">
                <a:solidFill>
                  <a:schemeClr val="accent2"/>
                </a:solidFill>
                <a:rou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307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4117975"/>
            <a:ext cx="8050212" cy="19431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        3.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再加一名身高173cm的男生，这组数据的个数是多少？由小到大的顺序排列后排在正中间的数据有几个？由大到小呢？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9100" y="797245"/>
            <a:ext cx="2555875" cy="63658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00"/>
            </a:solidFill>
            <a:prstDash val="dashDot"/>
            <a:miter lim="800000"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观察</a:t>
            </a:r>
            <a:r>
              <a:rPr 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与</a:t>
            </a: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思考</a:t>
            </a:r>
            <a:endParaRPr 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419100" y="1420813"/>
            <a:ext cx="83010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          一组男生的身高分别为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（cm）</a:t>
            </a:r>
            <a:endParaRPr lang="en-US" altLang="zh-CN" sz="2800" b="1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         164，172，178，170，167，168，167，172，169，170，170，156，159，161，171。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         思考下面问题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5143500" y="5629275"/>
            <a:ext cx="23225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2225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华文隶书" panose="02010800040101010101" charset="-122"/>
                <a:ea typeface="华文隶书" panose="02010800040101010101" charset="-122"/>
              </a:rPr>
              <a:t>169</a:t>
            </a:r>
            <a:r>
              <a:rPr lang="zh-CN" altLang="en-US" sz="3600" b="1" kern="10">
                <a:ln w="22225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华文隶书" panose="02010800040101010101" charset="-122"/>
                <a:ea typeface="华文隶书" panose="02010800040101010101" charset="-122"/>
              </a:rPr>
              <a:t>和</a:t>
            </a:r>
            <a:r>
              <a:rPr lang="en-US" altLang="zh-CN" sz="3600" b="1" kern="10">
                <a:ln w="22225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华文隶书" panose="02010800040101010101" charset="-122"/>
                <a:ea typeface="华文隶书" panose="02010800040101010101" charset="-122"/>
              </a:rPr>
              <a:t>170</a:t>
            </a:r>
            <a:endParaRPr lang="zh-CN" altLang="en-US" sz="3600" b="1" kern="10">
              <a:ln w="22225">
                <a:solidFill>
                  <a:schemeClr val="accent2"/>
                </a:solidFill>
                <a:rou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65150" y="917575"/>
            <a:ext cx="7947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 一般的，将一组数据按大小顺序排列后，如果数据的个数是奇数，则处于</a:t>
            </a:r>
            <a:r>
              <a:rPr lang="zh-CN" altLang="en-US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中间位置的数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就是这组数据的中位数；如果数据的个数是偶数，则处于</a:t>
            </a:r>
            <a:r>
              <a:rPr lang="zh-CN" altLang="en-US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中间位置的两个数的</a:t>
            </a:r>
            <a:r>
              <a:rPr lang="zh-CN" altLang="en-US" sz="2800" b="1" dirty="0">
                <a:solidFill>
                  <a:srgbClr val="00B0F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平均数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就是这组数据的中位数。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0CECE"/>
              </a:clrFrom>
              <a:clrTo>
                <a:srgbClr val="E0CE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75" y="3830638"/>
            <a:ext cx="1339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942975" y="4241800"/>
            <a:ext cx="4732338" cy="2143125"/>
            <a:chOff x="943088" y="4241800"/>
            <a:chExt cx="4732338" cy="2143125"/>
          </a:xfrm>
        </p:grpSpPr>
        <p:sp>
          <p:nvSpPr>
            <p:cNvPr id="3" name="云形标注 2"/>
            <p:cNvSpPr/>
            <p:nvPr/>
          </p:nvSpPr>
          <p:spPr bwMode="auto">
            <a:xfrm>
              <a:off x="943088" y="4241800"/>
              <a:ext cx="4732338" cy="2143125"/>
            </a:xfrm>
            <a:prstGeom prst="cloudCallout">
              <a:avLst>
                <a:gd name="adj1" fmla="val 77516"/>
                <a:gd name="adj2" fmla="val -32397"/>
              </a:avLst>
            </a:prstGeom>
            <a:gradFill flip="none" rotWithShape="1">
              <a:gsLst>
                <a:gs pos="0">
                  <a:srgbClr val="49D4E7">
                    <a:tint val="66000"/>
                    <a:satMod val="160000"/>
                  </a:srgbClr>
                </a:gs>
                <a:gs pos="50000">
                  <a:srgbClr val="49D4E7">
                    <a:tint val="44500"/>
                    <a:satMod val="160000"/>
                  </a:srgbClr>
                </a:gs>
                <a:gs pos="100000">
                  <a:srgbClr val="49D4E7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1249476" y="4378325"/>
              <a:ext cx="4371975" cy="17541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         当一组数据的个数为偶数时，它的中位数不一定是这组数据的一个。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87400" y="3605213"/>
            <a:ext cx="75612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</a:t>
            </a:r>
            <a:r>
              <a:rPr lang="zh-CN" altLang="en-US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第</a:t>
            </a:r>
            <a:r>
              <a:rPr lang="zh-CN" altLang="zh-CN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</a:t>
            </a:r>
            <a:r>
              <a:rPr lang="zh-CN" altLang="en-US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步：如果是奇数个，中间的数据就是中位数；如果是偶数个，中位数是中间两个数据的平均数。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3588" y="1184275"/>
            <a:ext cx="5241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怎样确定一组数据的中位数</a:t>
            </a:r>
            <a:endParaRPr lang="zh-CN" altLang="zh-CN" sz="3200" b="1" dirty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492250" y="2298700"/>
            <a:ext cx="61356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第</a:t>
            </a:r>
            <a:r>
              <a:rPr lang="zh-CN" altLang="zh-CN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步：排序，由大到小或由小到大。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492250" y="2955925"/>
            <a:ext cx="68564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第</a:t>
            </a:r>
            <a:r>
              <a:rPr lang="zh-CN" altLang="zh-CN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solidFill>
                  <a:srgbClr val="FF33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步：确定是奇数个数据或偶数个数据。</a:t>
            </a:r>
          </a:p>
        </p:txBody>
      </p:sp>
      <p:sp>
        <p:nvSpPr>
          <p:cNvPr id="36870" name="WordArt 2"/>
          <p:cNvSpPr>
            <a:spLocks noChangeArrowheads="1" noChangeShapeType="1" noTextEdit="1"/>
          </p:cNvSpPr>
          <p:nvPr/>
        </p:nvSpPr>
        <p:spPr bwMode="auto">
          <a:xfrm rot="985325">
            <a:off x="5664200" y="1214438"/>
            <a:ext cx="6826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22225">
                  <a:solidFill>
                    <a:schemeClr val="accent2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华文隶书" panose="02010800040101010101" charset="-122"/>
                <a:ea typeface="华文隶书" panose="02010800040101010101" charset="-122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9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  <p:bldP spid="368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7550" y="2371725"/>
            <a:ext cx="6619875" cy="763588"/>
          </a:xfr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2800" b="1" smtClean="0">
                <a:latin typeface="Times New Roman Italic" pitchFamily="18" charset="0"/>
                <a:ea typeface="黑体" panose="02010609060101010101" pitchFamily="49" charset="-122"/>
              </a:rPr>
              <a:t>       169cm和169.5cm具有什么实际意义？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990</Words>
  <Application>Microsoft Office PowerPoint</Application>
  <PresentationFormat>全屏显示(4:3)</PresentationFormat>
  <Paragraphs>117</Paragraphs>
  <Slides>17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黑体</vt:lpstr>
      <vt:lpstr>华文隶书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Times New Roman Italic</vt:lpstr>
      <vt:lpstr>Wingdings</vt:lpstr>
      <vt:lpstr>WWW.2PPT.COM
</vt:lpstr>
      <vt:lpstr>Equation.DSMT4</vt:lpstr>
      <vt:lpstr>Microsoft Graph 图表</vt:lpstr>
      <vt:lpstr>PowerPoint 演示文稿</vt:lpstr>
      <vt:lpstr>PowerPoint 演示文稿</vt:lpstr>
      <vt:lpstr>PowerPoint 演示文稿</vt:lpstr>
      <vt:lpstr>观察与思考</vt:lpstr>
      <vt:lpstr>PowerPoint 演示文稿</vt:lpstr>
      <vt:lpstr>PowerPoint 演示文稿</vt:lpstr>
      <vt:lpstr>PowerPoint 演示文稿</vt:lpstr>
      <vt:lpstr>PowerPoint 演示文稿</vt:lpstr>
      <vt:lpstr>       169cm和169.5cm具有什么实际意义？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2023-01-16T13:37:02Z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660B8B19C2F845B9860EBA1A65B17637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