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29" r:id="rId2"/>
    <p:sldId id="777" r:id="rId3"/>
    <p:sldId id="778" r:id="rId4"/>
    <p:sldId id="779" r:id="rId5"/>
    <p:sldId id="780" r:id="rId6"/>
    <p:sldId id="781" r:id="rId7"/>
    <p:sldId id="782" r:id="rId8"/>
    <p:sldId id="783" r:id="rId9"/>
    <p:sldId id="825" r:id="rId10"/>
    <p:sldId id="827" r:id="rId11"/>
    <p:sldId id="826" r:id="rId12"/>
    <p:sldId id="784" r:id="rId13"/>
    <p:sldId id="803" r:id="rId14"/>
    <p:sldId id="804" r:id="rId15"/>
    <p:sldId id="805" r:id="rId16"/>
    <p:sldId id="808" r:id="rId17"/>
    <p:sldId id="828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>
        <p:scale>
          <a:sx n="100" d="100"/>
          <a:sy n="100" d="100"/>
        </p:scale>
        <p:origin x="-12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86194F-CA7F-41ED-A8BB-3703C072F1A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DA750728-E150-4A3E-B794-E84C6EFB21C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D995C41-4FBB-49F9-B05D-B89F333A0AD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D9D29350-35AB-4BD5-9F35-901981E73D3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6BC1750-5919-4294-80E5-57325B8E8FCF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20F47DA-75D2-45C8-9435-DCC660FAD268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EAFA46C-A2CE-43E2-A6D7-DDEF2AA8C7D9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B5CA550-19BD-4931-B2B5-041469665463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27AFB48-B9D2-42C9-AE84-3699629CAABB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88D1FA7-758B-4D38-81B8-A8700A4D414D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ED40E96-F15B-4CDF-8C56-2F3A3D03AA2D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E888877-6BB4-4B3B-9B66-108A92E8B1B2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3C2DF9C-08E3-44FF-B953-7D21CFAB0949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B199478-AC22-4916-9CDA-CB58E44B040B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5C40D1C-09AF-4451-A449-4CB00783E045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6BBF8E1-88B5-409B-A983-CBA306020F76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1BD8CC3-A4E8-4A8F-B354-3C1AD8B9D5E8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FC09E8C-7148-4C7F-8C60-9D5FABBB8AF6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349250"/>
            <a:ext cx="33956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7838282" y="5541963"/>
            <a:ext cx="14874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3910928"/>
            <a:ext cx="6773636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1262064"/>
            <a:ext cx="2226469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825625"/>
            <a:ext cx="1333500" cy="17780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950914"/>
            <a:ext cx="554831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762126"/>
            <a:ext cx="554831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908301"/>
            <a:ext cx="554831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3768725"/>
            <a:ext cx="554831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1135063"/>
            <a:ext cx="1908572" cy="361950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930400"/>
            <a:ext cx="1909763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3149600"/>
            <a:ext cx="1909763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4024313"/>
            <a:ext cx="1908572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5360988"/>
            <a:ext cx="1279922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6292850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792163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1222376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2106614"/>
            <a:ext cx="2270522" cy="2905125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80457"/>
            <a:ext cx="8929483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6430964"/>
            <a:ext cx="279797" cy="365125"/>
          </a:xfrm>
        </p:spPr>
        <p:txBody>
          <a:bodyPr/>
          <a:lstStyle>
            <a:lvl1pPr>
              <a:defRPr/>
            </a:lvl1pPr>
          </a:lstStyle>
          <a:p>
            <a:fld id="{3E805E6F-207B-4791-907A-501790BFD0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4064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6505576"/>
            <a:ext cx="1563290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6505576"/>
            <a:ext cx="1563291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534839"/>
            <a:ext cx="8775808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1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9E8C65-65A1-43D9-8E09-7C0F17DF8B2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D41FFC2-6148-4319-B90C-20AC6C45E9D6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6500814"/>
            <a:ext cx="3202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75315DEB-92F8-4C19-B366-3605C8FA30E2}" type="slidenum"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1" y="4238874"/>
            <a:ext cx="9144000" cy="83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Ⅶ</a:t>
            </a:r>
            <a:r>
              <a:rPr lang="zh-CN" altLang="zh-CN" sz="2800" b="1" dirty="0">
                <a:latin typeface="Cambria" panose="02040503050406030204" pitchFamily="18" charset="0"/>
              </a:rPr>
              <a:t>　</a:t>
            </a:r>
            <a:r>
              <a:rPr lang="en-US" altLang="zh-CN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Reading for Writing</a:t>
            </a:r>
            <a:r>
              <a:rPr lang="en-US" altLang="zh-CN" sz="2800" b="1" dirty="0">
                <a:latin typeface="宋 Math"/>
                <a:cs typeface="Times New Roman" panose="02020603050405020304" pitchFamily="18" charset="0"/>
              </a:rPr>
              <a:t>——</a:t>
            </a:r>
            <a:r>
              <a:rPr lang="zh-CN" altLang="zh-CN" sz="2800" b="1" dirty="0">
                <a:latin typeface="Cambria" panose="02040503050406030204" pitchFamily="18" charset="0"/>
              </a:rPr>
              <a:t>建议信</a:t>
            </a:r>
            <a:endParaRPr lang="zh-CN" altLang="zh-CN" sz="2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43676" y="1988800"/>
            <a:ext cx="59768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/>
              <a:t>Teenage Life</a:t>
            </a:r>
          </a:p>
        </p:txBody>
      </p:sp>
      <p:sp>
        <p:nvSpPr>
          <p:cNvPr id="5" name="矩形 4"/>
          <p:cNvSpPr/>
          <p:nvPr/>
        </p:nvSpPr>
        <p:spPr>
          <a:xfrm>
            <a:off x="1" y="6021360"/>
            <a:ext cx="914399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5516" y="942976"/>
            <a:ext cx="8512969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 begin with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why not be a friend if you want to make friends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 addition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wouldn’t it be a good idea if you share happiness and sorrow with your friend? Just as a saying goes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 friend in need is a friend </a:t>
            </a:r>
            <a:r>
              <a:rPr lang="en-US" altLang="zh-CN" sz="24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indeed.</a:t>
            </a:r>
            <a:r>
              <a:rPr lang="en-US" altLang="zh-CN" sz="2400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Last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but not least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wouldn’t it be a good idea if you put your heart into making friends? It is well known to us all that friendship calls for time and effort.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hope you will find these ideas useful.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All the best.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Yours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Li </a:t>
            </a:r>
            <a:r>
              <a:rPr lang="en-US" altLang="zh-CN" sz="24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Hua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   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64864" y="555342"/>
            <a:ext cx="842843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 err="1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.Post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—polishing the passage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Exchange your letter with your partner</a:t>
            </a:r>
            <a:r>
              <a:rPr lang="zh-CN" altLang="zh-CN" sz="24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and pay attention to the following points.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251222" y="2564880"/>
            <a:ext cx="842843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1.Are all the parts of a letter included and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organised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in good order?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2.Does the writer give reasons for the advice?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3.Does the writer use proper expressions to give suggestions?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4.Does the writer use commas and stops correctly?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5.Is the handwriting easy to read?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1"/>
          <p:cNvSpPr>
            <a:spLocks noChangeArrowheads="1"/>
          </p:cNvSpPr>
          <p:nvPr/>
        </p:nvSpPr>
        <p:spPr bwMode="auto">
          <a:xfrm>
            <a:off x="251222" y="1069975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篇章结构</a:t>
            </a:r>
            <a:endParaRPr lang="zh-CN" altLang="zh-CN" sz="24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646238"/>
            <a:ext cx="842843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 first part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beginning(date and greeting) of the letter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 second part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body(fact-stating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your opinion and hope) of the letter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 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 third part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end(wishes and signature) of the letter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1"/>
          <p:cNvSpPr>
            <a:spLocks noChangeArrowheads="1"/>
          </p:cNvSpPr>
          <p:nvPr/>
        </p:nvSpPr>
        <p:spPr bwMode="auto">
          <a:xfrm>
            <a:off x="251222" y="908050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亮点表达</a:t>
            </a:r>
            <a:endParaRPr lang="zh-CN" altLang="zh-CN" sz="24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197644" y="1484313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建议信开头常用句式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1748" name="矩形 2"/>
          <p:cNvSpPr>
            <a:spLocks noChangeArrowheads="1"/>
          </p:cNvSpPr>
          <p:nvPr/>
        </p:nvSpPr>
        <p:spPr bwMode="auto">
          <a:xfrm>
            <a:off x="357188" y="2039938"/>
            <a:ext cx="84296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I know you are now having trouble communicating with others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and you may often feel lonely.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我知道你现在在与人交流方面有些麻烦，你也可能经常感到孤独。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m glad to receive your letter asking for my advice on...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很高兴收到你就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征求建议的来信。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Here are some tips/a few suggestions to help you.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这里有帮助你的一些建议。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197644" y="554038"/>
            <a:ext cx="842843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表达建议常用句式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3795" name="矩形 11"/>
          <p:cNvSpPr>
            <a:spLocks noChangeArrowheads="1"/>
          </p:cNvSpPr>
          <p:nvPr/>
        </p:nvSpPr>
        <p:spPr bwMode="auto">
          <a:xfrm>
            <a:off x="357188" y="1058864"/>
            <a:ext cx="8598694" cy="525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First(</a:t>
            </a:r>
            <a:r>
              <a:rPr lang="en-US" altLang="zh-CN" sz="2000" dirty="0" err="1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ly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why not join a club? If you do this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you can make friends.</a:t>
            </a:r>
            <a:endParaRPr lang="zh-CN" altLang="zh-CN" sz="20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首先，为什么不参加一个俱乐部？如果你这样做的话，就会交到朋友。</a:t>
            </a:r>
            <a:endParaRPr lang="zh-CN" altLang="zh-CN" sz="20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Second(</a:t>
            </a:r>
            <a:r>
              <a:rPr lang="en-US" altLang="zh-CN" sz="2000" dirty="0" err="1">
                <a:latin typeface="Times New Roman" panose="02020603050405020304" pitchFamily="18" charset="0"/>
                <a:ea typeface="楷体_GB2312" pitchFamily="49" charset="-122"/>
              </a:rPr>
              <a:t>ly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you should/can try to talk with </a:t>
            </a:r>
            <a:r>
              <a:rPr lang="en-US" altLang="zh-CN" sz="2000" dirty="0" err="1">
                <a:latin typeface="Times New Roman" panose="02020603050405020304" pitchFamily="18" charset="0"/>
                <a:ea typeface="楷体_GB2312" pitchFamily="49" charset="-122"/>
              </a:rPr>
              <a:t>others.Then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/That way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you will feel better.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其次，你应该尽力与人交谈。这样，你会感觉好点。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zh-CN" altLang="zh-CN" sz="20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Third(</a:t>
            </a:r>
            <a:r>
              <a:rPr lang="en-US" altLang="zh-CN" sz="2000" dirty="0" err="1">
                <a:latin typeface="Times New Roman" panose="02020603050405020304" pitchFamily="18" charset="0"/>
                <a:ea typeface="楷体_GB2312" pitchFamily="49" charset="-122"/>
              </a:rPr>
              <a:t>ly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it would be a good idea if you read a book or listen to </a:t>
            </a:r>
            <a:r>
              <a:rPr lang="en-US" altLang="zh-CN" sz="2000" dirty="0" err="1">
                <a:latin typeface="Times New Roman" panose="02020603050405020304" pitchFamily="18" charset="0"/>
                <a:ea typeface="楷体_GB2312" pitchFamily="49" charset="-122"/>
              </a:rPr>
              <a:t>music.By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 doing this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you will calm yourself down.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第三，如果你看书或听音乐将会是个不错的主意。通过这样做，你会使自己平静下来。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Last but not least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you should talk with her first.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最后但同等重要的是，你应该先和她谈一谈。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⑤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As far as I am concerned/In my opinion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you should help each other.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就我而言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/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在我看来，你们应该互相帮助。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建议信结尾常用句式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417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I hope you will find these ideas useful.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我希望你会发现这些办法有用。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As time goes on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people will know you better and will like to make friends with you if you can follow the above advice.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如果你遵从以上建议，随着时间的推移，人们会更加了解你，会愿意和你交朋友的。</a:t>
            </a:r>
            <a:endParaRPr lang="en-US" altLang="zh-CN" sz="2000" kern="100" dirty="0">
              <a:latin typeface="Times New Roman" panose="02020603050405020304"/>
              <a:ea typeface="楷体_GB231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I believe that if you follow my advice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you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ll get along well with your classmates.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我相信，如果你听从我的建议，你会和同学们相处好的。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251222" y="620714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写作技巧</a:t>
            </a:r>
            <a:endParaRPr lang="zh-CN" altLang="zh-CN" sz="24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409575" y="1196976"/>
            <a:ext cx="842843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连句成篇，行文连贯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句子是由词汇组成的，而文章是由句子组成的，遣词造句要按语法和习惯表达，组句成篇也要按照篇章结构。选择能够恰当表示并列、递进、因果、转折、条件等意义的连词，把要点句子连接成文，使句与句，段与段之间意思连贯，衔接自然，从而生动、准确地表达考题内容。同时要根据表达的需要注意变换句式，避免句子结构的单调性。如：使用不同结构、不同长度的句子，尽量使句型多样化；多使用一些主从复合句来代替简单句，使行文更加流畅有力；改变句子开头方式，不要一味地都是主语开头，接着是谓语、宾语，最后再在句末加上一个状语。增加书面表达的表现力</a:t>
            </a:r>
            <a:r>
              <a:rPr lang="zh-CN" altLang="zh-CN" sz="2000" kern="100" dirty="0" smtClean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r>
              <a:rPr lang="en-US" altLang="zh-CN" sz="2000" kern="100" dirty="0" smtClean="0">
                <a:latin typeface="Times New Roman" panose="02020603050405020304"/>
                <a:ea typeface="楷体_GB2312"/>
                <a:cs typeface="Times New Roman" panose="02020603050405020304"/>
              </a:rPr>
              <a:t> 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179390" y="476590"/>
            <a:ext cx="8428434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本单元的写作任务是读一封建议信，了解建议信的结构和语言特征，然后再写一封建议信。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 err="1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.Pre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Learning to write after the model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252150" y="2924930"/>
            <a:ext cx="859750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10 September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2018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Dear Worried Friend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You wrote that you are very worried about your friend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Chen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Lei.I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understand quite well that you are anxious and feel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terrible.You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think that your friend plays computer games too often and spends too much time online. 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251223" y="441326"/>
            <a:ext cx="8684419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recommend that you talk to your friend about his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behaviour.It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is not unusual for teenagers of your generation to be attracted to computer games and the online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world.But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spending too much time online is unhealthy and makes it very difficult to focus on other things in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life.Some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students even become addicted to the Internet and cannot concentrate on school and family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life.I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think you should encourage your friend to try new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hobbies.Why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not discuss the problem together?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am sure he will listen to you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since you are his good friend.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All the best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Susan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Luo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2291" name="Picture 4" descr="+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1560" y="5376863"/>
            <a:ext cx="3501628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765176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Preparation for writing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—Words and phrases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260747" y="1341439"/>
            <a:ext cx="842843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sz="2400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sz="2400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建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议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不健康的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sz="2400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sz="2400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鼓励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	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有用的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sz="2400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sz="2400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忠告，建议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	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闲暇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盼望，期望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对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担心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喜爱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	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对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上瘾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ea typeface="MS Mincho"/>
                <a:cs typeface="MS Mincho"/>
              </a:rPr>
              <a:t>⑪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集中精力于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400" kern="100" dirty="0" smtClean="0">
                <a:latin typeface="宋体" panose="02010600030101010101" pitchFamily="2" charset="-122"/>
                <a:ea typeface="MS Mincho"/>
                <a:cs typeface="MS Mincho"/>
              </a:rPr>
              <a:t>⑫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对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有益处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ea typeface="MS Mincho"/>
                <a:cs typeface="MS Mincho"/>
              </a:rPr>
              <a:t>⑬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交朋友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	</a:t>
            </a:r>
            <a:r>
              <a:rPr lang="zh-CN" altLang="zh-CN" sz="2400" kern="100" dirty="0" smtClean="0">
                <a:latin typeface="宋体" panose="02010600030101010101" pitchFamily="2" charset="-122"/>
                <a:ea typeface="MS Mincho"/>
                <a:cs typeface="MS Mincho"/>
              </a:rPr>
              <a:t>⑭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收到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的来信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ea typeface="MS Mincho"/>
                <a:cs typeface="MS Mincho"/>
              </a:rPr>
              <a:t>⑮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玩得愉快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701" y="1339851"/>
            <a:ext cx="1818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recommend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8877" y="1268413"/>
            <a:ext cx="1722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unhealthy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419" y="1833563"/>
            <a:ext cx="160258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encourage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97573" y="1879600"/>
            <a:ext cx="13239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useful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3204" y="2444751"/>
            <a:ext cx="160258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advice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48273" y="2327057"/>
            <a:ext cx="2912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 one’s spare time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4110" y="2973388"/>
            <a:ext cx="2205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look forward 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25578" y="2973388"/>
            <a:ext cx="2646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 worried about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2691" y="3513138"/>
            <a:ext cx="2055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attracted 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58877" y="3511263"/>
            <a:ext cx="193952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addicted 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6738" y="4065588"/>
            <a:ext cx="2060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concentrate 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16066" y="4016376"/>
            <a:ext cx="3096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good for/do good to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2457" y="4967791"/>
            <a:ext cx="2366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make friends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58877" y="5113001"/>
            <a:ext cx="234553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hear from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1076" y="5767607"/>
            <a:ext cx="3013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enjoy oneself/have fun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51222" y="114300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 err="1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.While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314325" y="1719263"/>
            <a:ext cx="842843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假如你是李华，你的好朋友苏茹在交友方面存在着一些困难，请根据下面提示给她写一封建议信。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要交朋友首先要做一个朋友；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要和朋友同甘共苦；患难之中的朋友才是真正的朋友；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友谊需要时间和投入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(effort)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12684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Step 1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List the outline of the passage.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288132" y="1844675"/>
            <a:ext cx="842843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Paragraph 1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____________ of the letter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Paragraph 2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____________ that you give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Paragraph 3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writer’s 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29987" y="1758365"/>
            <a:ext cx="2124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purpose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00679" y="2324100"/>
            <a:ext cx="2124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suggestions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63071" y="2901951"/>
            <a:ext cx="160258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hope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6207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Step 2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List the words</a:t>
            </a:r>
            <a:r>
              <a:rPr lang="zh-CN" altLang="zh-CN" sz="24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phrases and sentences.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242888" y="1196976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1.Words and phrases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1723" y="1725614"/>
            <a:ext cx="7965281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_____________________________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建议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_____________________________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情况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_____________________________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交朋友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_____________________________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做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有困难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_____________________________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接受某人的建议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同甘共苦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_____________________________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需要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_____________________________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全心全意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8662" y="1617663"/>
            <a:ext cx="2838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tip/advice/suggestion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4641" y="2241551"/>
            <a:ext cx="2838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situation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4380" y="2781301"/>
            <a:ext cx="2840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make friends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3198" y="3321050"/>
            <a:ext cx="457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have trouble/difficulty in doing...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3198" y="3897313"/>
            <a:ext cx="457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take one’s advice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1766" y="4413251"/>
            <a:ext cx="457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share happiness and sorrow with...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1766" y="5011738"/>
            <a:ext cx="457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call for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0099" y="5494338"/>
            <a:ext cx="4572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put one’s heart into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333376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2.Sentences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847725"/>
            <a:ext cx="842843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知道你在交友方面有麻烦，我很抱歉。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(have trouble in...)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如果你采纳我的建议，改变这种情况是很容易的。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(be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to do)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要交朋友为什么不先做一个朋友呢？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(why not)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你和朋友同甘共苦难道不是一个好主意吗？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(Wouldn’t it be a good idea...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正如一句谚语说的，患难之中的朋友才是真正的朋友。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(as a saying goes)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369" y="1056431"/>
            <a:ext cx="8299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am sorry to know that you are having trouble in making friends.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354" y="2221850"/>
            <a:ext cx="8140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situation is easy to change if you take my advice.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1494" y="2845588"/>
            <a:ext cx="8020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Why not be a friend first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if you want to make friends?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1531" y="3861060"/>
            <a:ext cx="8218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Wouldn’t it be a good idea if you share happiness and sorrow with your friend?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354" y="5076409"/>
            <a:ext cx="736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Just as a saying goes, a friend in need is a friend indeed.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27722" y="692620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Step 3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Draft the article by using the following words and phrases.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54819" y="1697038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however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to begin with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in addition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last but not least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5048" y="2708900"/>
            <a:ext cx="8393906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15 Sept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2019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Dear Su </a:t>
            </a:r>
            <a:r>
              <a:rPr lang="en-US" altLang="zh-CN" sz="24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Ru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am sorry to know that you are having trouble in making </a:t>
            </a:r>
            <a:r>
              <a:rPr lang="en-US" altLang="zh-CN" sz="24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friends.</a:t>
            </a:r>
            <a:r>
              <a:rPr lang="en-US" altLang="zh-CN" sz="2400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However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situation is easy to change if you take my </a:t>
            </a:r>
            <a:r>
              <a:rPr lang="en-US" altLang="zh-CN" sz="24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advice.Here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are some tips to help you.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1380</Words>
  <Application>Microsoft Office PowerPoint</Application>
  <PresentationFormat>全屏显示(4:3)</PresentationFormat>
  <Paragraphs>144</Paragraphs>
  <Slides>17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MS Mincho</vt:lpstr>
      <vt:lpstr>等线</vt:lpstr>
      <vt:lpstr>黑体</vt:lpstr>
      <vt:lpstr>华文中宋</vt:lpstr>
      <vt:lpstr>楷体_GB2312</vt:lpstr>
      <vt:lpstr>宋 Math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297A3710B536438CB0C08C40B59E2A08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