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298" r:id="rId2"/>
    <p:sldId id="257" r:id="rId3"/>
    <p:sldId id="296" r:id="rId4"/>
    <p:sldId id="297" r:id="rId5"/>
    <p:sldId id="268" r:id="rId6"/>
    <p:sldId id="270" r:id="rId7"/>
    <p:sldId id="276" r:id="rId8"/>
    <p:sldId id="278" r:id="rId9"/>
    <p:sldId id="279" r:id="rId10"/>
    <p:sldId id="280" r:id="rId11"/>
    <p:sldId id="277" r:id="rId12"/>
    <p:sldId id="281" r:id="rId13"/>
    <p:sldId id="282" r:id="rId14"/>
    <p:sldId id="269" r:id="rId15"/>
    <p:sldId id="271" r:id="rId16"/>
    <p:sldId id="272" r:id="rId17"/>
    <p:sldId id="288" r:id="rId18"/>
    <p:sldId id="273" r:id="rId19"/>
    <p:sldId id="274" r:id="rId20"/>
    <p:sldId id="293" r:id="rId21"/>
    <p:sldId id="294" r:id="rId22"/>
    <p:sldId id="295" r:id="rId23"/>
    <p:sldId id="285" r:id="rId24"/>
    <p:sldId id="286" r:id="rId25"/>
    <p:sldId id="275" r:id="rId26"/>
    <p:sldId id="265" r:id="rId27"/>
    <p:sldId id="287" r:id="rId28"/>
    <p:sldId id="291" r:id="rId29"/>
    <p:sldId id="264" r:id="rId30"/>
    <p:sldId id="292" r:id="rId31"/>
    <p:sldId id="289" r:id="rId32"/>
    <p:sldId id="290" r:id="rId33"/>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autoAdjust="0"/>
  </p:normalViewPr>
  <p:slideViewPr>
    <p:cSldViewPr snapToGrid="0">
      <p:cViewPr varScale="1">
        <p:scale>
          <a:sx n="146" d="100"/>
          <a:sy n="146" d="100"/>
        </p:scale>
        <p:origin x="-624" y="-90"/>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0C2343E4-2DCE-4FF3-97F8-3098D551B8F3}"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237EF880-4B35-4450-9586-C711C588C9E1}"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2AD94F7-B714-47E2-9712-B05B576D7FBC}"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A339B31-F43D-4DD5-B60E-E2D783F26608}"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5B48DB7F-4B68-4F01-A5A9-299690595549}"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7122DC2-623E-4474-AD05-9534193FB5A0}"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9958475D-C303-44CD-B927-CE167D7090F7}"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9E42312-D9EC-48AB-A067-FBEBB1BBD151}"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F0516C36-B1E5-4A99-AE4C-55DD7B6A59C1}"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5E761E2-AACE-4247-87E8-40514862A696}"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EE0FBA27-BB95-4AF2-BEA7-0DCED63F308A}" type="datetimeFigureOut">
              <a:rPr lang="zh-CN" altLang="en-US"/>
              <a:t>2023-01-16</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7A639BB-94E4-4C62-987F-0BE85842FE08}"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2835E9E1-BD0E-4AD2-A72F-B5629B7AAB15}"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3C7EE89-74C5-40BF-B547-3ECCFED2F851}"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6F42EE81-42A3-4F36-AAC9-9C09C6A1865A}" type="datetimeFigureOut">
              <a:rPr lang="zh-CN" altLang="en-US"/>
              <a:t>2023-01-16</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E9CF6117-DBE5-4FCB-8951-50D49DAC89F5}"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EB9E2849-0595-4D96-9756-A8168E81383D}" type="datetimeFigureOut">
              <a:rPr lang="zh-CN" altLang="en-US"/>
              <a:t>2023-01-16</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29004EEA-C518-49B6-A6BD-2F509EE26F1E}"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CEBE3F15-3F24-466C-81CE-D2179551E5F0}" type="datetimeFigureOut">
              <a:rPr lang="zh-CN" altLang="en-US"/>
              <a:t>2023-01-16</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7691C727-C8C2-4722-9C9D-3E5F43EFB9CC}"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399D2762-CA18-416D-87AE-611E8CE2363F}" type="datetimeFigureOut">
              <a:rPr lang="zh-CN" altLang="en-US"/>
              <a:t>2023-01-16</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98F63E6-CBB4-443B-B788-76DD35E0784B}"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5059"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5060"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C58E76B1-5363-43E9-85DB-8E11A37D6622}" type="datetimeFigureOut">
              <a:rPr lang="zh-CN" altLang="en-US"/>
              <a:t>2023-01-16</a:t>
            </a:fld>
            <a:endParaRPr lang="en-US" altLang="zh-CN"/>
          </a:p>
        </p:txBody>
      </p:sp>
      <p:sp>
        <p:nvSpPr>
          <p:cNvPr id="45061"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45062"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54631E7F-F7DE-4989-B5DE-D6DAF33AF175}"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0" y="860481"/>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600" b="1" dirty="0" smtClean="0">
                <a:solidFill>
                  <a:srgbClr val="000000"/>
                </a:solidFill>
                <a:latin typeface="Times New Roman" panose="02020603050405020304" pitchFamily="18" charset="0"/>
                <a:cs typeface="Times New Roman" panose="02020603050405020304" pitchFamily="18" charset="0"/>
              </a:rPr>
              <a:t>Unit 4</a:t>
            </a:r>
          </a:p>
          <a:p>
            <a:pPr algn="ctr" eaLnBrk="1" hangingPunct="1">
              <a:defRPr/>
            </a:pPr>
            <a:r>
              <a:rPr lang="en-US" altLang="zh-CN" sz="3600" b="1" dirty="0" smtClean="0">
                <a:solidFill>
                  <a:srgbClr val="000000"/>
                </a:solidFill>
                <a:latin typeface="Times New Roman" panose="02020603050405020304" pitchFamily="18" charset="0"/>
                <a:cs typeface="Times New Roman" panose="02020603050405020304" pitchFamily="18" charset="0"/>
              </a:rPr>
              <a:t>Why don’t you talk to your parents?</a:t>
            </a:r>
          </a:p>
        </p:txBody>
      </p:sp>
      <p:sp>
        <p:nvSpPr>
          <p:cNvPr id="4" name="Text Box 3"/>
          <p:cNvSpPr txBox="1">
            <a:spLocks noChangeArrowheads="1"/>
          </p:cNvSpPr>
          <p:nvPr/>
        </p:nvSpPr>
        <p:spPr bwMode="auto">
          <a:xfrm>
            <a:off x="3312318" y="2471364"/>
            <a:ext cx="25193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400" b="1" dirty="0" smtClean="0">
                <a:solidFill>
                  <a:srgbClr val="000000"/>
                </a:solidFill>
                <a:latin typeface="微软雅黑" panose="020B0503020204020204" pitchFamily="34" charset="-122"/>
                <a:ea typeface="微软雅黑" panose="020B0503020204020204" pitchFamily="34" charset="-122"/>
              </a:rPr>
              <a:t>R  </a:t>
            </a:r>
            <a:r>
              <a:rPr lang="zh-CN" altLang="en-US" sz="2400" b="1" dirty="0" smtClean="0">
                <a:solidFill>
                  <a:srgbClr val="000000"/>
                </a:solidFill>
                <a:latin typeface="微软雅黑" panose="020B0503020204020204" pitchFamily="34" charset="-122"/>
                <a:ea typeface="微软雅黑" panose="020B0503020204020204" pitchFamily="34" charset="-122"/>
              </a:rPr>
              <a:t>八年级下册</a:t>
            </a:r>
          </a:p>
        </p:txBody>
      </p:sp>
      <p:sp>
        <p:nvSpPr>
          <p:cNvPr id="3076" name="Line 6"/>
          <p:cNvSpPr>
            <a:spLocks noChangeShapeType="1"/>
          </p:cNvSpPr>
          <p:nvPr/>
        </p:nvSpPr>
        <p:spPr bwMode="auto">
          <a:xfrm>
            <a:off x="1020763" y="2282452"/>
            <a:ext cx="71501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矩形 4"/>
          <p:cNvSpPr/>
          <p:nvPr/>
        </p:nvSpPr>
        <p:spPr>
          <a:xfrm>
            <a:off x="-569" y="3988682"/>
            <a:ext cx="9144569"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2" name="TextBox 1"/>
          <p:cNvSpPr txBox="1"/>
          <p:nvPr/>
        </p:nvSpPr>
        <p:spPr>
          <a:xfrm>
            <a:off x="4085897" y="3099471"/>
            <a:ext cx="1019831" cy="369332"/>
          </a:xfrm>
          <a:prstGeom prst="rect">
            <a:avLst/>
          </a:prstGeom>
          <a:noFill/>
        </p:spPr>
        <p:txBody>
          <a:bodyPr wrap="none" rtlCol="0">
            <a:spAutoFit/>
          </a:bodyPr>
          <a:lstStyle/>
          <a:p>
            <a:pPr algn="ctr"/>
            <a:r>
              <a:rPr lang="zh-CN" altLang="en-US" b="1" dirty="0" smtClean="0">
                <a:latin typeface="微软雅黑" panose="020B0503020204020204" pitchFamily="34" charset="-122"/>
                <a:ea typeface="微软雅黑" panose="020B0503020204020204" pitchFamily="34" charset="-122"/>
              </a:rPr>
              <a:t>第</a:t>
            </a:r>
            <a:r>
              <a:rPr lang="en-US" altLang="zh-CN" b="1" dirty="0" smtClean="0">
                <a:latin typeface="微软雅黑" panose="020B0503020204020204" pitchFamily="34" charset="-122"/>
                <a:ea typeface="微软雅黑" panose="020B0503020204020204" pitchFamily="34" charset="-122"/>
              </a:rPr>
              <a:t>2</a:t>
            </a:r>
            <a:r>
              <a:rPr lang="zh-CN" altLang="en-US" b="1" dirty="0" smtClean="0">
                <a:latin typeface="微软雅黑" panose="020B0503020204020204" pitchFamily="34" charset="-122"/>
                <a:ea typeface="微软雅黑" panose="020B0503020204020204" pitchFamily="34" charset="-122"/>
              </a:rPr>
              <a:t>课时</a:t>
            </a:r>
            <a:endParaRPr lang="zh-CN" altLang="en-US"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782638" y="857788"/>
            <a:ext cx="7740650" cy="315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2075" indent="-9207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400" b="1" dirty="0">
                <a:latin typeface="Times New Roman" panose="02020603050405020304" pitchFamily="18" charset="0"/>
              </a:rPr>
              <a:t>Maybe he _____________ jobs around the house</a:t>
            </a:r>
          </a:p>
          <a:p>
            <a:pPr eaLnBrk="1" hangingPunct="1">
              <a:lnSpc>
                <a:spcPct val="120000"/>
              </a:lnSpc>
            </a:pPr>
            <a:r>
              <a:rPr lang="en-US" altLang="zh-CN" sz="2400" b="1" dirty="0">
                <a:latin typeface="Times New Roman" panose="02020603050405020304" pitchFamily="18" charset="0"/>
              </a:rPr>
              <a:t>so that they have more time</a:t>
            </a:r>
          </a:p>
          <a:p>
            <a:pPr eaLnBrk="1" hangingPunct="1">
              <a:lnSpc>
                <a:spcPct val="120000"/>
              </a:lnSpc>
            </a:pPr>
            <a:r>
              <a:rPr lang="en-US" altLang="zh-CN" sz="2400" b="1" dirty="0">
                <a:latin typeface="Times New Roman" panose="02020603050405020304" pitchFamily="18" charset="0"/>
              </a:rPr>
              <a:t>_______________________. Second, he could sit</a:t>
            </a:r>
          </a:p>
          <a:p>
            <a:pPr eaLnBrk="1" hangingPunct="1">
              <a:lnSpc>
                <a:spcPct val="120000"/>
              </a:lnSpc>
            </a:pPr>
            <a:r>
              <a:rPr lang="en-US" altLang="zh-CN" sz="2400" b="1" dirty="0">
                <a:latin typeface="Times New Roman" panose="02020603050405020304" pitchFamily="18" charset="0"/>
              </a:rPr>
              <a:t>down and ________________ his brother. He</a:t>
            </a:r>
          </a:p>
          <a:p>
            <a:pPr eaLnBrk="1" hangingPunct="1">
              <a:lnSpc>
                <a:spcPct val="120000"/>
              </a:lnSpc>
            </a:pPr>
            <a:r>
              <a:rPr lang="en-US" altLang="zh-CN" sz="2400" b="1" dirty="0">
                <a:latin typeface="Times New Roman" panose="02020603050405020304" pitchFamily="18" charset="0"/>
              </a:rPr>
              <a:t>could ________ that he __________ him watching TV all the time, however, he should let him watch his _____________. </a:t>
            </a:r>
          </a:p>
        </p:txBody>
      </p:sp>
      <p:sp>
        <p:nvSpPr>
          <p:cNvPr id="7" name="Text Box 8"/>
          <p:cNvSpPr txBox="1">
            <a:spLocks noChangeArrowheads="1"/>
          </p:cNvSpPr>
          <p:nvPr/>
        </p:nvSpPr>
        <p:spPr bwMode="auto">
          <a:xfrm>
            <a:off x="3800883" y="2659984"/>
            <a:ext cx="1993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defRPr/>
            </a:pPr>
            <a:r>
              <a:rPr lang="en-US" altLang="zh-CN" sz="2400" b="1" dirty="0">
                <a:solidFill>
                  <a:srgbClr val="FF0000"/>
                </a:solidFill>
                <a:latin typeface="+mj-lt"/>
              </a:rPr>
              <a:t>don’t</a:t>
            </a:r>
            <a:r>
              <a:rPr lang="en-US" altLang="zh-CN" sz="2400" b="1" dirty="0" smtClean="0">
                <a:solidFill>
                  <a:srgbClr val="FF3300"/>
                </a:solidFill>
                <a:latin typeface="Times New Roman" panose="02020603050405020304" pitchFamily="18" charset="0"/>
              </a:rPr>
              <a:t> </a:t>
            </a:r>
            <a:r>
              <a:rPr lang="en-US" altLang="zh-CN" sz="2400" b="1" dirty="0">
                <a:solidFill>
                  <a:srgbClr val="FF0000"/>
                </a:solidFill>
                <a:latin typeface="+mj-lt"/>
              </a:rPr>
              <a:t>mind</a:t>
            </a:r>
          </a:p>
        </p:txBody>
      </p:sp>
      <p:sp>
        <p:nvSpPr>
          <p:cNvPr id="8" name="Text Box 9"/>
          <p:cNvSpPr txBox="1">
            <a:spLocks noChangeArrowheads="1"/>
          </p:cNvSpPr>
          <p:nvPr/>
        </p:nvSpPr>
        <p:spPr bwMode="auto">
          <a:xfrm>
            <a:off x="2170113" y="669562"/>
            <a:ext cx="2482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defRPr/>
            </a:pPr>
            <a:r>
              <a:rPr lang="en-US" altLang="zh-CN" sz="2400" b="1" dirty="0">
                <a:solidFill>
                  <a:srgbClr val="FF0000"/>
                </a:solidFill>
                <a:latin typeface="+mj-lt"/>
              </a:rPr>
              <a:t>could</a:t>
            </a:r>
            <a:r>
              <a:rPr lang="en-US" altLang="zh-CN" sz="2400" b="1" dirty="0" smtClean="0">
                <a:solidFill>
                  <a:srgbClr val="FF3300"/>
                </a:solidFill>
                <a:latin typeface="Times New Roman" panose="02020603050405020304" pitchFamily="18" charset="0"/>
              </a:rPr>
              <a:t> </a:t>
            </a:r>
            <a:r>
              <a:rPr lang="en-US" altLang="zh-CN" sz="2400" b="1" dirty="0">
                <a:solidFill>
                  <a:srgbClr val="FF0000"/>
                </a:solidFill>
                <a:latin typeface="+mj-lt"/>
              </a:rPr>
              <a:t>do</a:t>
            </a:r>
            <a:r>
              <a:rPr lang="en-US" altLang="zh-CN" sz="2400" b="1" dirty="0" smtClean="0">
                <a:solidFill>
                  <a:srgbClr val="FF3300"/>
                </a:solidFill>
                <a:latin typeface="Times New Roman" panose="02020603050405020304" pitchFamily="18" charset="0"/>
              </a:rPr>
              <a:t> </a:t>
            </a:r>
            <a:r>
              <a:rPr lang="en-US" altLang="zh-CN" sz="2400" b="1" dirty="0">
                <a:solidFill>
                  <a:srgbClr val="FF0000"/>
                </a:solidFill>
                <a:latin typeface="+mj-lt"/>
              </a:rPr>
              <a:t>more</a:t>
            </a:r>
          </a:p>
        </p:txBody>
      </p:sp>
      <p:sp>
        <p:nvSpPr>
          <p:cNvPr id="9" name="Text Box 6"/>
          <p:cNvSpPr txBox="1">
            <a:spLocks noChangeArrowheads="1"/>
          </p:cNvSpPr>
          <p:nvPr/>
        </p:nvSpPr>
        <p:spPr bwMode="auto">
          <a:xfrm>
            <a:off x="782638" y="1747838"/>
            <a:ext cx="44831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defRPr/>
            </a:pPr>
            <a:r>
              <a:rPr lang="en-US" altLang="zh-CN" sz="2400" b="1" dirty="0">
                <a:solidFill>
                  <a:srgbClr val="FF0000"/>
                </a:solidFill>
                <a:latin typeface="+mj-lt"/>
              </a:rPr>
              <a:t>for</a:t>
            </a:r>
            <a:r>
              <a:rPr lang="en-US" altLang="zh-CN" sz="2400" b="1" dirty="0" smtClean="0">
                <a:solidFill>
                  <a:srgbClr val="FF3300"/>
                </a:solidFill>
                <a:latin typeface="Times New Roman" panose="02020603050405020304" pitchFamily="18" charset="0"/>
              </a:rPr>
              <a:t> </a:t>
            </a:r>
            <a:r>
              <a:rPr lang="en-US" altLang="zh-CN" sz="2400" b="1" dirty="0">
                <a:solidFill>
                  <a:srgbClr val="FF0000"/>
                </a:solidFill>
                <a:latin typeface="+mj-lt"/>
              </a:rPr>
              <a:t>proper</a:t>
            </a:r>
            <a:r>
              <a:rPr lang="en-US" altLang="zh-CN" sz="2400" b="1" dirty="0" smtClean="0">
                <a:solidFill>
                  <a:srgbClr val="FF3300"/>
                </a:solidFill>
                <a:latin typeface="Times New Roman" panose="02020603050405020304" pitchFamily="18" charset="0"/>
              </a:rPr>
              <a:t> </a:t>
            </a:r>
            <a:r>
              <a:rPr lang="en-US" altLang="zh-CN" sz="2400" b="1" dirty="0">
                <a:solidFill>
                  <a:srgbClr val="FF0000"/>
                </a:solidFill>
                <a:latin typeface="+mj-lt"/>
              </a:rPr>
              <a:t>communication</a:t>
            </a:r>
          </a:p>
        </p:txBody>
      </p:sp>
      <p:sp>
        <p:nvSpPr>
          <p:cNvPr id="10" name="Text Box 8"/>
          <p:cNvSpPr txBox="1">
            <a:spLocks noChangeArrowheads="1"/>
          </p:cNvSpPr>
          <p:nvPr/>
        </p:nvSpPr>
        <p:spPr bwMode="auto">
          <a:xfrm>
            <a:off x="2132012" y="2198320"/>
            <a:ext cx="3178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defRPr/>
            </a:pPr>
            <a:r>
              <a:rPr lang="en-US" altLang="zh-CN" sz="2400" b="1" dirty="0">
                <a:solidFill>
                  <a:srgbClr val="FF0000"/>
                </a:solidFill>
                <a:latin typeface="+mj-lt"/>
              </a:rPr>
              <a:t>communicate</a:t>
            </a:r>
            <a:r>
              <a:rPr lang="en-US" altLang="zh-CN" sz="2400" b="1" dirty="0" smtClean="0">
                <a:solidFill>
                  <a:srgbClr val="FF3300"/>
                </a:solidFill>
                <a:latin typeface="Times New Roman" panose="02020603050405020304" pitchFamily="18" charset="0"/>
              </a:rPr>
              <a:t> </a:t>
            </a:r>
            <a:r>
              <a:rPr lang="en-US" altLang="zh-CN" sz="2400" b="1" dirty="0">
                <a:solidFill>
                  <a:srgbClr val="FF0000"/>
                </a:solidFill>
                <a:latin typeface="+mj-lt"/>
              </a:rPr>
              <a:t>with</a:t>
            </a:r>
          </a:p>
        </p:txBody>
      </p:sp>
      <p:sp>
        <p:nvSpPr>
          <p:cNvPr id="12299" name="矩形 10"/>
          <p:cNvSpPr>
            <a:spLocks noChangeArrowheads="1"/>
          </p:cNvSpPr>
          <p:nvPr/>
        </p:nvSpPr>
        <p:spPr bwMode="auto">
          <a:xfrm>
            <a:off x="1657713" y="2659985"/>
            <a:ext cx="12442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defRPr/>
            </a:pPr>
            <a:r>
              <a:rPr lang="en-US" altLang="zh-CN" sz="2400" b="1" dirty="0">
                <a:solidFill>
                  <a:srgbClr val="FF0000"/>
                </a:solidFill>
                <a:latin typeface="+mj-lt"/>
              </a:rPr>
              <a:t>explain</a:t>
            </a:r>
            <a:endParaRPr lang="zh-CN" altLang="en-US" sz="2400" b="1" dirty="0">
              <a:solidFill>
                <a:srgbClr val="FF0000"/>
              </a:solidFill>
              <a:latin typeface="+mj-lt"/>
            </a:endParaRPr>
          </a:p>
        </p:txBody>
      </p:sp>
      <p:sp>
        <p:nvSpPr>
          <p:cNvPr id="12" name="矩形 11"/>
          <p:cNvSpPr>
            <a:spLocks noChangeArrowheads="1"/>
          </p:cNvSpPr>
          <p:nvPr/>
        </p:nvSpPr>
        <p:spPr bwMode="auto">
          <a:xfrm>
            <a:off x="863374" y="3423784"/>
            <a:ext cx="23844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defRPr/>
            </a:pPr>
            <a:r>
              <a:rPr lang="en-US" altLang="zh-CN" sz="2400" b="1" dirty="0">
                <a:solidFill>
                  <a:srgbClr val="FF0000"/>
                </a:solidFill>
                <a:latin typeface="+mj-lt"/>
              </a:rPr>
              <a:t>favorite</a:t>
            </a:r>
            <a:r>
              <a:rPr lang="en-US" altLang="zh-CN" sz="2400" b="1" dirty="0">
                <a:solidFill>
                  <a:srgbClr val="FF3300"/>
                </a:solidFill>
                <a:latin typeface="Times New Roman" panose="02020603050405020304" pitchFamily="18" charset="0"/>
              </a:rPr>
              <a:t> </a:t>
            </a:r>
            <a:r>
              <a:rPr lang="en-US" altLang="zh-CN" sz="2400" b="1" dirty="0">
                <a:solidFill>
                  <a:srgbClr val="FF0000"/>
                </a:solidFill>
                <a:latin typeface="+mj-lt"/>
              </a:rPr>
              <a:t>show</a:t>
            </a:r>
            <a:endParaRPr lang="zh-CN" altLang="en-US" sz="2400" b="1" dirty="0">
              <a:solidFill>
                <a:srgbClr val="FF0000"/>
              </a:solidFill>
              <a:latin typeface="+mj-lt"/>
            </a:endParaRP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1+#ppt_w/2"/>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299"/>
                                        </p:tgtEl>
                                        <p:attrNameLst>
                                          <p:attrName>style.visibility</p:attrName>
                                        </p:attrNameLst>
                                      </p:cBhvr>
                                      <p:to>
                                        <p:strVal val="visible"/>
                                      </p:to>
                                    </p:set>
                                    <p:anim calcmode="lin" valueType="num">
                                      <p:cBhvr additive="base">
                                        <p:cTn id="27" dur="500" fill="hold"/>
                                        <p:tgtEl>
                                          <p:spTgt spid="12299"/>
                                        </p:tgtEl>
                                        <p:attrNameLst>
                                          <p:attrName>ppt_x</p:attrName>
                                        </p:attrNameLst>
                                      </p:cBhvr>
                                      <p:tavLst>
                                        <p:tav tm="0">
                                          <p:val>
                                            <p:strVal val="#ppt_x"/>
                                          </p:val>
                                        </p:tav>
                                        <p:tav tm="100000">
                                          <p:val>
                                            <p:strVal val="#ppt_x"/>
                                          </p:val>
                                        </p:tav>
                                      </p:tavLst>
                                    </p:anim>
                                    <p:anim calcmode="lin" valueType="num">
                                      <p:cBhvr additive="base">
                                        <p:cTn id="28" dur="500" fill="hold"/>
                                        <p:tgtEl>
                                          <p:spTgt spid="1229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2299"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22313" y="344488"/>
            <a:ext cx="7964487" cy="3785652"/>
          </a:xfrm>
          <a:prstGeom prst="rect">
            <a:avLst/>
          </a:prstGeom>
        </p:spPr>
        <p:txBody>
          <a:bodyPr>
            <a:spAutoFit/>
          </a:bodyPr>
          <a:lstStyle/>
          <a:p>
            <a:pPr>
              <a:defRPr/>
            </a:pPr>
            <a:r>
              <a:rPr lang="en-US" altLang="zh-CN" sz="2000" b="1" dirty="0">
                <a:latin typeface="+mj-lt"/>
              </a:rPr>
              <a:t>Dear Mr. Hunt</a:t>
            </a:r>
            <a:r>
              <a:rPr lang="zh-CN" altLang="en-US" sz="2000" b="1" dirty="0">
                <a:latin typeface="+mj-lt"/>
              </a:rPr>
              <a:t>，</a:t>
            </a:r>
            <a:endParaRPr lang="en-US" altLang="zh-CN" sz="2000" b="1" dirty="0">
              <a:latin typeface="+mj-lt"/>
            </a:endParaRPr>
          </a:p>
          <a:p>
            <a:pPr>
              <a:defRPr/>
            </a:pPr>
            <a:r>
              <a:rPr lang="en-US" altLang="zh-CN" sz="2000" b="1" dirty="0">
                <a:latin typeface="+mj-lt"/>
              </a:rPr>
              <a:t>My problem is that I can’t get on with my family. Relations between my parents have become difficult. They fight a lot</a:t>
            </a:r>
            <a:r>
              <a:rPr lang="zh-CN" altLang="en-US" sz="2000" b="1" dirty="0">
                <a:latin typeface="+mj-lt"/>
              </a:rPr>
              <a:t>，</a:t>
            </a:r>
            <a:r>
              <a:rPr lang="en-US" altLang="zh-CN" sz="2000" b="1" dirty="0">
                <a:latin typeface="+mj-lt"/>
              </a:rPr>
              <a:t>and I really don’t like it. It’s the only communication they have. I don’t know if I should say anything to them about this. When they argue, it’s like a big, black cloud hanging over our home. Also, my elder brother is not very nice to me. He always refuses to let me watch my favorite TV show. Instead he watches whatever he wants until late at night. I don’t think this is fair. At home I always feel lonely and nervous. Is that normal? What can I do?</a:t>
            </a:r>
          </a:p>
          <a:p>
            <a:pPr>
              <a:defRPr/>
            </a:pPr>
            <a:r>
              <a:rPr lang="en-US" altLang="zh-CN" sz="2000" b="1" dirty="0">
                <a:latin typeface="+mj-lt"/>
              </a:rPr>
              <a:t>Sad and Thirteen</a:t>
            </a:r>
            <a:endParaRPr lang="zh-CN" altLang="en-US" sz="2000" b="1"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15191" y="545556"/>
            <a:ext cx="7908925" cy="3477875"/>
          </a:xfrm>
          <a:prstGeom prst="rect">
            <a:avLst/>
          </a:prstGeom>
        </p:spPr>
        <p:txBody>
          <a:bodyPr>
            <a:spAutoFit/>
          </a:bodyPr>
          <a:lstStyle/>
          <a:p>
            <a:pPr>
              <a:defRPr/>
            </a:pPr>
            <a:r>
              <a:rPr lang="en-US" altLang="zh-CN" sz="2000" b="1" dirty="0">
                <a:latin typeface="+mj-lt"/>
              </a:rPr>
              <a:t>Dear Sad and Thirteen</a:t>
            </a:r>
            <a:r>
              <a:rPr lang="zh-CN" altLang="en-US" sz="2000" b="1" dirty="0">
                <a:latin typeface="+mj-lt"/>
              </a:rPr>
              <a:t>，</a:t>
            </a:r>
            <a:endParaRPr lang="en-US" altLang="zh-CN" sz="2000" b="1" dirty="0">
              <a:latin typeface="+mj-lt"/>
            </a:endParaRPr>
          </a:p>
          <a:p>
            <a:pPr>
              <a:defRPr/>
            </a:pPr>
            <a:r>
              <a:rPr lang="en-US" altLang="zh-CN" sz="2000" b="1" dirty="0">
                <a:latin typeface="+mj-lt"/>
              </a:rPr>
              <a:t>It’s not easy being your age, and it’s normal to have these feelings. Why don’t you talk about these feelings with your family? If your parents are having problems, you should offer to help. Maybe you could do more jobs around the house so that they have more time for proper communication. Secondly, why don’t you sit down and communicate with your brother? You should explain that you don’t mind him watching TV all the time. However</a:t>
            </a:r>
            <a:r>
              <a:rPr lang="zh-CN" altLang="en-US" sz="2000" b="1" dirty="0">
                <a:latin typeface="+mj-lt"/>
              </a:rPr>
              <a:t>，</a:t>
            </a:r>
            <a:r>
              <a:rPr lang="en-US" altLang="zh-CN" sz="2000" b="1" dirty="0">
                <a:latin typeface="+mj-lt"/>
              </a:rPr>
              <a:t>he should let you watch your favorite show. I hope things will be better for you soon. </a:t>
            </a:r>
          </a:p>
          <a:p>
            <a:pPr>
              <a:defRPr/>
            </a:pPr>
            <a:r>
              <a:rPr lang="en-US" altLang="zh-CN" sz="2000" b="1" dirty="0">
                <a:latin typeface="+mj-lt"/>
              </a:rPr>
              <a:t>Robert Hunt </a:t>
            </a:r>
            <a:endParaRPr lang="zh-CN" altLang="en-US" sz="2000" b="1"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descr="一级栏目"/>
          <p:cNvPicPr>
            <a:picLocks noChangeAspect="1" noChangeArrowheads="1"/>
          </p:cNvPicPr>
          <p:nvPr/>
        </p:nvPicPr>
        <p:blipFill>
          <a:blip r:embed="rId2" cstate="email"/>
          <a:srcRect/>
          <a:stretch>
            <a:fillRect/>
          </a:stretch>
        </p:blipFill>
        <p:spPr bwMode="auto">
          <a:xfrm>
            <a:off x="666750" y="33813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87"/>
          <p:cNvSpPr>
            <a:spLocks noChangeArrowheads="1"/>
          </p:cNvSpPr>
          <p:nvPr/>
        </p:nvSpPr>
        <p:spPr bwMode="auto">
          <a:xfrm>
            <a:off x="1377950" y="541338"/>
            <a:ext cx="3175000"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
        <p:nvSpPr>
          <p:cNvPr id="4" name="矩形 3"/>
          <p:cNvSpPr/>
          <p:nvPr/>
        </p:nvSpPr>
        <p:spPr>
          <a:xfrm>
            <a:off x="666750" y="1365250"/>
            <a:ext cx="8215993" cy="523220"/>
          </a:xfrm>
          <a:prstGeom prst="rect">
            <a:avLst/>
          </a:prstGeom>
        </p:spPr>
        <p:txBody>
          <a:bodyPr wrap="square">
            <a:spAutoFit/>
          </a:bodyPr>
          <a:lstStyle/>
          <a:p>
            <a:pPr>
              <a:defRPr/>
            </a:pPr>
            <a:r>
              <a:rPr lang="en-US" altLang="zh-CN" sz="2800" b="1" dirty="0">
                <a:latin typeface="+mj-lt"/>
              </a:rPr>
              <a:t>My problem is that I can’t </a:t>
            </a:r>
            <a:r>
              <a:rPr lang="en-US" altLang="zh-CN" sz="2800" b="1" dirty="0">
                <a:solidFill>
                  <a:srgbClr val="FF0000"/>
                </a:solidFill>
                <a:latin typeface="+mj-lt"/>
              </a:rPr>
              <a:t>get on with </a:t>
            </a:r>
            <a:r>
              <a:rPr lang="en-US" altLang="zh-CN" sz="2800" b="1" dirty="0">
                <a:latin typeface="+mj-lt"/>
              </a:rPr>
              <a:t>my family.</a:t>
            </a:r>
            <a:endParaRPr lang="zh-CN" altLang="en-US" sz="2800" b="1" dirty="0">
              <a:latin typeface="+mj-lt"/>
            </a:endParaRPr>
          </a:p>
        </p:txBody>
      </p:sp>
      <p:sp>
        <p:nvSpPr>
          <p:cNvPr id="5" name="矩形 4"/>
          <p:cNvSpPr/>
          <p:nvPr/>
        </p:nvSpPr>
        <p:spPr>
          <a:xfrm>
            <a:off x="644525" y="2216150"/>
            <a:ext cx="8167688" cy="1631216"/>
          </a:xfrm>
          <a:prstGeom prst="rect">
            <a:avLst/>
          </a:prstGeom>
        </p:spPr>
        <p:txBody>
          <a:bodyPr>
            <a:spAutoFit/>
          </a:bodyPr>
          <a:lstStyle/>
          <a:p>
            <a:pPr>
              <a:lnSpc>
                <a:spcPts val="4000"/>
              </a:lnSpc>
              <a:defRPr/>
            </a:pPr>
            <a:r>
              <a:rPr lang="en-US" altLang="zh-CN" sz="2400" b="1" dirty="0">
                <a:latin typeface="+mj-lt"/>
                <a:ea typeface="+mj-ea"/>
              </a:rPr>
              <a:t>get on/along with sb.</a:t>
            </a:r>
            <a:r>
              <a:rPr lang="zh-CN" altLang="en-US" sz="2000" b="1" dirty="0">
                <a:latin typeface="+mj-lt"/>
                <a:ea typeface="+mj-ea"/>
              </a:rPr>
              <a:t>表示“和某人和睦相处”。</a:t>
            </a:r>
            <a:endParaRPr lang="en-US" altLang="zh-CN" sz="2000" b="1" dirty="0">
              <a:latin typeface="+mj-lt"/>
              <a:ea typeface="+mj-ea"/>
            </a:endParaRPr>
          </a:p>
          <a:p>
            <a:pPr>
              <a:lnSpc>
                <a:spcPts val="4000"/>
              </a:lnSpc>
              <a:defRPr/>
            </a:pPr>
            <a:r>
              <a:rPr lang="en-US" altLang="zh-CN" sz="2400" b="1" dirty="0">
                <a:latin typeface="+mj-lt"/>
                <a:ea typeface="+mj-ea"/>
              </a:rPr>
              <a:t>get on/along well with sb.</a:t>
            </a:r>
            <a:r>
              <a:rPr lang="zh-CN" altLang="en-US" sz="2000" b="1" dirty="0">
                <a:latin typeface="+mj-lt"/>
                <a:ea typeface="+mj-ea"/>
              </a:rPr>
              <a:t>表示“和某人相处得好”，</a:t>
            </a:r>
            <a:endParaRPr lang="en-US" altLang="zh-CN" sz="2000" b="1" dirty="0">
              <a:latin typeface="+mj-lt"/>
              <a:ea typeface="+mj-ea"/>
            </a:endParaRPr>
          </a:p>
          <a:p>
            <a:pPr>
              <a:lnSpc>
                <a:spcPts val="4000"/>
              </a:lnSpc>
              <a:defRPr/>
            </a:pPr>
            <a:r>
              <a:rPr lang="zh-CN" altLang="en-US" sz="2000" b="1" dirty="0">
                <a:latin typeface="+mj-lt"/>
                <a:ea typeface="+mj-ea"/>
              </a:rPr>
              <a:t>反义</a:t>
            </a:r>
            <a:r>
              <a:rPr lang="en-US" altLang="zh-CN" sz="2000" b="1" dirty="0">
                <a:latin typeface="+mj-lt"/>
                <a:ea typeface="+mj-ea"/>
              </a:rPr>
              <a:t>:</a:t>
            </a:r>
            <a:r>
              <a:rPr lang="en-US" altLang="zh-CN" sz="2400" b="1" dirty="0">
                <a:latin typeface="+mj-lt"/>
                <a:ea typeface="+mj-ea"/>
              </a:rPr>
              <a:t>get on badly with sb.</a:t>
            </a:r>
            <a:r>
              <a:rPr lang="zh-CN" altLang="en-US" sz="2000" b="1" dirty="0">
                <a:latin typeface="+mj-lt"/>
                <a:ea typeface="+mj-ea"/>
              </a:rPr>
              <a:t>表示“和某人相处得不融洽”。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p:cTn id="2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p:cTn id="31"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47813" y="1336675"/>
            <a:ext cx="6757987" cy="954088"/>
          </a:xfrm>
          <a:prstGeom prst="rect">
            <a:avLst/>
          </a:prstGeom>
        </p:spPr>
        <p:txBody>
          <a:bodyPr>
            <a:spAutoFit/>
          </a:bodyPr>
          <a:lstStyle/>
          <a:p>
            <a:pPr>
              <a:defRPr/>
            </a:pPr>
            <a:r>
              <a:rPr lang="en-US" altLang="zh-CN" sz="2800" b="1" dirty="0">
                <a:latin typeface="+mj-lt"/>
              </a:rPr>
              <a:t>Do you agree or disagree with Mr. Hunt’s advice? Why?</a:t>
            </a:r>
            <a:endParaRPr lang="zh-CN" altLang="en-US" sz="2800" dirty="0">
              <a:latin typeface="+mj-lt"/>
            </a:endParaRPr>
          </a:p>
        </p:txBody>
      </p:sp>
      <p:grpSp>
        <p:nvGrpSpPr>
          <p:cNvPr id="16387" name="组合 2"/>
          <p:cNvGrpSpPr/>
          <p:nvPr/>
        </p:nvGrpSpPr>
        <p:grpSpPr bwMode="auto">
          <a:xfrm>
            <a:off x="808038" y="1509713"/>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16390"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3b</a:t>
              </a:r>
              <a:endParaRPr lang="zh-CN" altLang="en-US" sz="3200" b="1">
                <a:solidFill>
                  <a:srgbClr val="0000FF"/>
                </a:solidFill>
              </a:endParaRPr>
            </a:p>
          </p:txBody>
        </p:sp>
      </p:grpSp>
      <p:sp>
        <p:nvSpPr>
          <p:cNvPr id="6" name="Text Box 3"/>
          <p:cNvSpPr txBox="1">
            <a:spLocks noChangeArrowheads="1"/>
          </p:cNvSpPr>
          <p:nvPr/>
        </p:nvSpPr>
        <p:spPr bwMode="auto">
          <a:xfrm>
            <a:off x="1074738" y="2420938"/>
            <a:ext cx="7313612"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60000"/>
              </a:lnSpc>
              <a:defRPr/>
            </a:pPr>
            <a:r>
              <a:rPr lang="en-US" altLang="zh-CN" sz="2800" b="1" dirty="0" smtClean="0">
                <a:solidFill>
                  <a:srgbClr val="0000FF"/>
                </a:solidFill>
                <a:latin typeface="+mj-lt"/>
              </a:rPr>
              <a:t>I agree / disagree with his advice, because ...</a:t>
            </a:r>
            <a:endParaRPr lang="zh-CN" altLang="en-US" sz="2800" b="1" dirty="0" smtClean="0">
              <a:solidFill>
                <a:srgbClr val="0000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组合 1"/>
          <p:cNvGrpSpPr/>
          <p:nvPr/>
        </p:nvGrpSpPr>
        <p:grpSpPr bwMode="auto">
          <a:xfrm>
            <a:off x="471488" y="815975"/>
            <a:ext cx="815975" cy="584200"/>
            <a:chOff x="449580" y="517058"/>
            <a:chExt cx="838200" cy="584775"/>
          </a:xfrm>
        </p:grpSpPr>
        <p:sp>
          <p:nvSpPr>
            <p:cNvPr id="3" name="椭圆 2"/>
            <p:cNvSpPr/>
            <p:nvPr/>
          </p:nvSpPr>
          <p:spPr>
            <a:xfrm>
              <a:off x="449580" y="571086"/>
              <a:ext cx="740356"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17414"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3c</a:t>
              </a:r>
              <a:endParaRPr lang="zh-CN" altLang="en-US" sz="3200" b="1">
                <a:solidFill>
                  <a:srgbClr val="0000FF"/>
                </a:solidFill>
              </a:endParaRPr>
            </a:p>
          </p:txBody>
        </p:sp>
      </p:grpSp>
      <p:sp>
        <p:nvSpPr>
          <p:cNvPr id="5" name="Text Box 5"/>
          <p:cNvSpPr txBox="1">
            <a:spLocks noChangeArrowheads="1"/>
          </p:cNvSpPr>
          <p:nvPr/>
        </p:nvSpPr>
        <p:spPr bwMode="auto">
          <a:xfrm>
            <a:off x="1173163" y="404813"/>
            <a:ext cx="7429500" cy="1200329"/>
          </a:xfrm>
          <a:prstGeom prst="rect">
            <a:avLst/>
          </a:prstGeom>
          <a:noFill/>
          <a:ln w="9525">
            <a:noFill/>
            <a:miter lim="800000"/>
          </a:ln>
        </p:spPr>
        <p:txBody>
          <a:bodyPr>
            <a:spAutoFit/>
          </a:bodyPr>
          <a:lstStyle>
            <a:lvl1pPr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defRPr/>
            </a:pPr>
            <a:r>
              <a:rPr lang="en-US" altLang="zh-CN" sz="2400" b="1" dirty="0" smtClean="0">
                <a:latin typeface="+mj-lt"/>
              </a:rPr>
              <a:t>Which words or phrases in the letters have the same or similar meanings as the following? Write a sentence using each word or phrase. </a:t>
            </a:r>
          </a:p>
        </p:txBody>
      </p:sp>
      <p:sp>
        <p:nvSpPr>
          <p:cNvPr id="6" name="矩形 5"/>
          <p:cNvSpPr/>
          <p:nvPr/>
        </p:nvSpPr>
        <p:spPr>
          <a:xfrm>
            <a:off x="906463" y="1984602"/>
            <a:ext cx="7369175" cy="2185919"/>
          </a:xfrm>
          <a:prstGeom prst="rect">
            <a:avLst/>
          </a:prstGeom>
          <a:noFill/>
          <a:ln w="57150"/>
        </p:spPr>
        <p:style>
          <a:lnRef idx="2">
            <a:schemeClr val="accent3"/>
          </a:lnRef>
          <a:fillRef idx="1">
            <a:schemeClr val="lt1"/>
          </a:fillRef>
          <a:effectRef idx="0">
            <a:schemeClr val="accent3"/>
          </a:effectRef>
          <a:fontRef idx="minor">
            <a:schemeClr val="dk1"/>
          </a:fontRef>
        </p:style>
        <p:txBody>
          <a:bodyPr>
            <a:spAutoFit/>
          </a:bodyPr>
          <a:lstStyle/>
          <a:p>
            <a:pPr>
              <a:lnSpc>
                <a:spcPct val="115000"/>
              </a:lnSpc>
              <a:defRPr/>
            </a:pPr>
            <a:r>
              <a:rPr lang="en-US" altLang="zh-CN" sz="2000" b="1" dirty="0">
                <a:latin typeface="+mj-lt"/>
              </a:rPr>
              <a:t>make </a:t>
            </a:r>
            <a:r>
              <a:rPr lang="en-US" altLang="zh-CN" sz="2000" b="1" dirty="0" err="1">
                <a:latin typeface="+mj-lt"/>
              </a:rPr>
              <a:t>sth</a:t>
            </a:r>
            <a:r>
              <a:rPr lang="en-US" altLang="zh-CN" sz="2000" b="1" dirty="0">
                <a:latin typeface="+mj-lt"/>
              </a:rPr>
              <a:t>. clear — </a:t>
            </a:r>
            <a:r>
              <a:rPr lang="en-US" altLang="zh-CN" sz="2000" b="1" u="sng" dirty="0">
                <a:latin typeface="+mj-lt"/>
              </a:rPr>
              <a:t>explain</a:t>
            </a:r>
            <a:r>
              <a:rPr lang="en-US" altLang="zh-CN" sz="2000" b="1" dirty="0">
                <a:latin typeface="+mj-lt"/>
              </a:rPr>
              <a:t>  </a:t>
            </a:r>
          </a:p>
          <a:p>
            <a:pPr>
              <a:lnSpc>
                <a:spcPct val="115000"/>
              </a:lnSpc>
              <a:defRPr/>
            </a:pPr>
            <a:r>
              <a:rPr lang="en-US" altLang="zh-CN" sz="2000" b="1" u="sng" dirty="0">
                <a:latin typeface="+mj-lt"/>
              </a:rPr>
              <a:t>Can you explain to me how to do this math problem? </a:t>
            </a:r>
          </a:p>
          <a:p>
            <a:pPr>
              <a:lnSpc>
                <a:spcPct val="115000"/>
              </a:lnSpc>
              <a:defRPr/>
            </a:pPr>
            <a:r>
              <a:rPr lang="en-US" altLang="zh-CN" sz="2000" b="1" dirty="0">
                <a:latin typeface="+mj-lt"/>
              </a:rPr>
              <a:t>talk — ____  _______________________________</a:t>
            </a:r>
          </a:p>
          <a:p>
            <a:pPr>
              <a:lnSpc>
                <a:spcPct val="115000"/>
              </a:lnSpc>
              <a:defRPr/>
            </a:pPr>
            <a:r>
              <a:rPr lang="en-US" altLang="zh-CN" sz="2000" b="1" dirty="0">
                <a:latin typeface="+mj-lt"/>
              </a:rPr>
              <a:t>not allow—____ ____________________________</a:t>
            </a:r>
          </a:p>
          <a:p>
            <a:pPr>
              <a:lnSpc>
                <a:spcPct val="115000"/>
              </a:lnSpc>
              <a:defRPr/>
            </a:pPr>
            <a:r>
              <a:rPr lang="en-US" altLang="zh-CN" sz="2000" b="1" dirty="0">
                <a:latin typeface="+mj-lt"/>
              </a:rPr>
              <a:t>worried —____ _____________________________</a:t>
            </a:r>
          </a:p>
          <a:p>
            <a:pPr>
              <a:lnSpc>
                <a:spcPct val="115000"/>
              </a:lnSpc>
              <a:defRPr/>
            </a:pPr>
            <a:r>
              <a:rPr lang="en-US" altLang="zh-CN" sz="2000" b="1" dirty="0">
                <a:latin typeface="+mj-lt"/>
              </a:rPr>
              <a:t>get along with — ____ _______________________</a:t>
            </a:r>
            <a:endParaRPr lang="zh-CN" altLang="en-US" sz="2000" b="1"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769938" y="820738"/>
            <a:ext cx="7916862"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2075" indent="-9207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800" b="1">
                <a:latin typeface="Times New Roman" panose="02020603050405020304" pitchFamily="18" charset="0"/>
              </a:rPr>
              <a:t>talk — _____________</a:t>
            </a:r>
          </a:p>
          <a:p>
            <a:pPr eaLnBrk="1" hangingPunct="1">
              <a:lnSpc>
                <a:spcPct val="115000"/>
              </a:lnSpc>
            </a:pPr>
            <a:r>
              <a:rPr lang="en-US" altLang="zh-CN" sz="2800" b="1">
                <a:latin typeface="Times New Roman" panose="02020603050405020304" pitchFamily="18" charset="0"/>
              </a:rPr>
              <a:t>__________________________________________</a:t>
            </a:r>
          </a:p>
          <a:p>
            <a:pPr eaLnBrk="1" hangingPunct="1">
              <a:lnSpc>
                <a:spcPct val="115000"/>
              </a:lnSpc>
            </a:pPr>
            <a:r>
              <a:rPr lang="en-US" altLang="zh-CN" sz="2800" b="1">
                <a:latin typeface="Times New Roman" panose="02020603050405020304" pitchFamily="18" charset="0"/>
              </a:rPr>
              <a:t>__________________________________________ </a:t>
            </a:r>
          </a:p>
        </p:txBody>
      </p:sp>
      <p:sp>
        <p:nvSpPr>
          <p:cNvPr id="3" name="Text Box 6"/>
          <p:cNvSpPr txBox="1">
            <a:spLocks noChangeArrowheads="1"/>
          </p:cNvSpPr>
          <p:nvPr/>
        </p:nvSpPr>
        <p:spPr bwMode="auto">
          <a:xfrm>
            <a:off x="2043113" y="835025"/>
            <a:ext cx="23653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FF"/>
                </a:solidFill>
                <a:latin typeface="Times New Roman" panose="02020603050405020304" pitchFamily="18" charset="0"/>
              </a:rPr>
              <a:t>communicate</a:t>
            </a:r>
          </a:p>
        </p:txBody>
      </p:sp>
      <p:sp>
        <p:nvSpPr>
          <p:cNvPr id="4" name="Text Box 9"/>
          <p:cNvSpPr txBox="1">
            <a:spLocks noChangeArrowheads="1"/>
          </p:cNvSpPr>
          <p:nvPr/>
        </p:nvSpPr>
        <p:spPr bwMode="auto">
          <a:xfrm>
            <a:off x="769938" y="1281113"/>
            <a:ext cx="7704137"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2800" b="1">
                <a:solidFill>
                  <a:srgbClr val="FF0000"/>
                </a:solidFill>
                <a:latin typeface="Times New Roman" panose="02020603050405020304" pitchFamily="18" charset="0"/>
              </a:rPr>
              <a:t>The two friends hasn’t communicated  with each other for two years.</a:t>
            </a:r>
          </a:p>
        </p:txBody>
      </p:sp>
      <p:sp>
        <p:nvSpPr>
          <p:cNvPr id="5" name="Rectangle 9"/>
          <p:cNvSpPr>
            <a:spLocks noChangeArrowheads="1"/>
          </p:cNvSpPr>
          <p:nvPr/>
        </p:nvSpPr>
        <p:spPr bwMode="auto">
          <a:xfrm>
            <a:off x="765175" y="2805113"/>
            <a:ext cx="7761288" cy="1084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15000"/>
              </a:lnSpc>
              <a:defRPr/>
            </a:pPr>
            <a:r>
              <a:rPr lang="en-US" altLang="zh-CN" sz="2800" b="1" dirty="0">
                <a:latin typeface="+mj-lt"/>
              </a:rPr>
              <a:t>not allow — _______  __________________________________________</a:t>
            </a:r>
            <a:endParaRPr lang="zh-CN" altLang="en-US" sz="2800" b="1" dirty="0">
              <a:latin typeface="+mj-lt"/>
            </a:endParaRPr>
          </a:p>
        </p:txBody>
      </p:sp>
      <p:sp>
        <p:nvSpPr>
          <p:cNvPr id="6" name="Text Box 5"/>
          <p:cNvSpPr txBox="1">
            <a:spLocks noChangeArrowheads="1"/>
          </p:cNvSpPr>
          <p:nvPr/>
        </p:nvSpPr>
        <p:spPr bwMode="auto">
          <a:xfrm>
            <a:off x="742950" y="3286125"/>
            <a:ext cx="6624638" cy="5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lnSpc>
                <a:spcPct val="115000"/>
              </a:lnSpc>
              <a:defRPr/>
            </a:pPr>
            <a:r>
              <a:rPr lang="en-US" altLang="zh-CN" sz="2800" b="1" dirty="0" smtClean="0">
                <a:solidFill>
                  <a:srgbClr val="FF0000"/>
                </a:solidFill>
                <a:latin typeface="+mj-lt"/>
              </a:rPr>
              <a:t>The workers refused to work on weekends.</a:t>
            </a:r>
          </a:p>
        </p:txBody>
      </p:sp>
      <p:sp>
        <p:nvSpPr>
          <p:cNvPr id="7" name="矩形 10"/>
          <p:cNvSpPr>
            <a:spLocks noChangeArrowheads="1"/>
          </p:cNvSpPr>
          <p:nvPr/>
        </p:nvSpPr>
        <p:spPr bwMode="auto">
          <a:xfrm>
            <a:off x="2859088" y="2824163"/>
            <a:ext cx="11144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defRPr/>
            </a:pPr>
            <a:r>
              <a:rPr lang="en-US" altLang="zh-CN" sz="2800" b="1" dirty="0" smtClean="0">
                <a:solidFill>
                  <a:srgbClr val="FF00FF"/>
                </a:solidFill>
                <a:latin typeface="+mj-lt"/>
              </a:rPr>
              <a:t>refuse</a:t>
            </a:r>
            <a:endParaRPr lang="zh-CN" altLang="en-US" sz="2800" b="1" dirty="0" smtClean="0">
              <a:solidFill>
                <a:srgbClr val="FF00FF"/>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 calcmode="lin" valueType="num">
                                      <p:cBhvr>
                                        <p:cTn id="15" dur="500" fill="hold"/>
                                        <p:tgtEl>
                                          <p:spTgt spid="4"/>
                                        </p:tgtEl>
                                        <p:attrNameLst>
                                          <p:attrName>style.rotation</p:attrName>
                                        </p:attrNameLst>
                                      </p:cBhvr>
                                      <p:tavLst>
                                        <p:tav tm="0">
                                          <p:val>
                                            <p:fltVal val="360"/>
                                          </p:val>
                                        </p:tav>
                                        <p:tav tm="100000">
                                          <p:val>
                                            <p:fltVal val="0"/>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1"/>
          <p:cNvSpPr>
            <a:spLocks noChangeArrowheads="1"/>
          </p:cNvSpPr>
          <p:nvPr/>
        </p:nvSpPr>
        <p:spPr bwMode="auto">
          <a:xfrm>
            <a:off x="1133475" y="773113"/>
            <a:ext cx="7142163" cy="332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2075" indent="-92075">
              <a:lnSpc>
                <a:spcPct val="150000"/>
              </a:lnSpc>
            </a:pPr>
            <a:r>
              <a:rPr lang="en-US" altLang="zh-CN" sz="2800" b="1">
                <a:latin typeface="Times New Roman" panose="02020603050405020304" pitchFamily="18" charset="0"/>
              </a:rPr>
              <a:t>worried — ________ </a:t>
            </a:r>
          </a:p>
          <a:p>
            <a:pPr marL="92075" indent="-92075">
              <a:lnSpc>
                <a:spcPct val="150000"/>
              </a:lnSpc>
            </a:pPr>
            <a:r>
              <a:rPr lang="en-US" altLang="zh-CN" sz="2800" b="1">
                <a:latin typeface="Times New Roman" panose="02020603050405020304" pitchFamily="18" charset="0"/>
              </a:rPr>
              <a:t>_____________________________________</a:t>
            </a:r>
          </a:p>
          <a:p>
            <a:pPr marL="92075" indent="-92075">
              <a:lnSpc>
                <a:spcPct val="150000"/>
              </a:lnSpc>
            </a:pPr>
            <a:r>
              <a:rPr lang="en-US" altLang="zh-CN" sz="2800" b="1">
                <a:latin typeface="Times New Roman" panose="02020603050405020304" pitchFamily="18" charset="0"/>
              </a:rPr>
              <a:t>_____________________________________ </a:t>
            </a:r>
          </a:p>
          <a:p>
            <a:pPr marL="92075" indent="-92075">
              <a:lnSpc>
                <a:spcPct val="150000"/>
              </a:lnSpc>
            </a:pPr>
            <a:r>
              <a:rPr lang="en-US" altLang="zh-CN" sz="2800" b="1">
                <a:latin typeface="Times New Roman" panose="02020603050405020304" pitchFamily="18" charset="0"/>
              </a:rPr>
              <a:t>get along with — ___________</a:t>
            </a:r>
          </a:p>
          <a:p>
            <a:pPr marL="92075" indent="-92075">
              <a:lnSpc>
                <a:spcPct val="150000"/>
              </a:lnSpc>
            </a:pPr>
            <a:r>
              <a:rPr lang="en-US" altLang="zh-CN" sz="2800" b="1">
                <a:latin typeface="Times New Roman" panose="02020603050405020304" pitchFamily="18" charset="0"/>
              </a:rPr>
              <a:t>_____________________________________</a:t>
            </a:r>
          </a:p>
        </p:txBody>
      </p:sp>
      <p:sp>
        <p:nvSpPr>
          <p:cNvPr id="3" name="Text Box 8"/>
          <p:cNvSpPr txBox="1">
            <a:spLocks noChangeArrowheads="1"/>
          </p:cNvSpPr>
          <p:nvPr/>
        </p:nvSpPr>
        <p:spPr bwMode="auto">
          <a:xfrm>
            <a:off x="2990850" y="925513"/>
            <a:ext cx="16271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FF00FF"/>
                </a:solidFill>
                <a:latin typeface="Times New Roman" panose="02020603050405020304" pitchFamily="18" charset="0"/>
              </a:rPr>
              <a:t>nervous</a:t>
            </a:r>
          </a:p>
        </p:txBody>
      </p:sp>
      <p:sp>
        <p:nvSpPr>
          <p:cNvPr id="4" name="矩形 3"/>
          <p:cNvSpPr>
            <a:spLocks noChangeArrowheads="1"/>
          </p:cNvSpPr>
          <p:nvPr/>
        </p:nvSpPr>
        <p:spPr bwMode="auto">
          <a:xfrm>
            <a:off x="1222375" y="1381125"/>
            <a:ext cx="641350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800" b="1" dirty="0">
                <a:solidFill>
                  <a:srgbClr val="FF0000"/>
                </a:solidFill>
                <a:latin typeface="Times New Roman" panose="02020603050405020304" pitchFamily="18" charset="0"/>
              </a:rPr>
              <a:t>He was very nervous during his first job interview.</a:t>
            </a:r>
            <a:endParaRPr lang="zh-CN" altLang="en-US" sz="2800" b="1" dirty="0">
              <a:solidFill>
                <a:srgbClr val="FF0000"/>
              </a:solidFill>
              <a:latin typeface="Times New Roman" panose="02020603050405020304" pitchFamily="18" charset="0"/>
            </a:endParaRPr>
          </a:p>
        </p:txBody>
      </p:sp>
      <p:sp>
        <p:nvSpPr>
          <p:cNvPr id="5" name="Text Box 8"/>
          <p:cNvSpPr txBox="1">
            <a:spLocks noChangeArrowheads="1"/>
          </p:cNvSpPr>
          <p:nvPr/>
        </p:nvSpPr>
        <p:spPr bwMode="auto">
          <a:xfrm>
            <a:off x="3957638" y="2798763"/>
            <a:ext cx="19097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FF"/>
                </a:solidFill>
                <a:latin typeface="Times New Roman" panose="02020603050405020304" pitchFamily="18" charset="0"/>
              </a:rPr>
              <a:t>get on with</a:t>
            </a:r>
          </a:p>
        </p:txBody>
      </p:sp>
      <p:sp>
        <p:nvSpPr>
          <p:cNvPr id="6" name="矩形 5"/>
          <p:cNvSpPr>
            <a:spLocks noChangeArrowheads="1"/>
          </p:cNvSpPr>
          <p:nvPr/>
        </p:nvSpPr>
        <p:spPr bwMode="auto">
          <a:xfrm>
            <a:off x="1162050" y="3414713"/>
            <a:ext cx="6931025" cy="54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5000"/>
              </a:lnSpc>
            </a:pPr>
            <a:r>
              <a:rPr lang="en-US" altLang="zh-CN" sz="2800" b="1">
                <a:solidFill>
                  <a:srgbClr val="FF0000"/>
                </a:solidFill>
                <a:latin typeface="Times New Roman" panose="02020603050405020304" pitchFamily="18" charset="0"/>
              </a:rPr>
              <a:t>Linda can’t get on well with her elder sister.</a:t>
            </a:r>
            <a:endParaRPr lang="zh-CN" altLang="en-US" sz="2800" b="1">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ircle(in)">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组合 1"/>
          <p:cNvGrpSpPr/>
          <p:nvPr/>
        </p:nvGrpSpPr>
        <p:grpSpPr bwMode="auto">
          <a:xfrm>
            <a:off x="684213" y="298450"/>
            <a:ext cx="3006725" cy="522288"/>
            <a:chOff x="502920" y="555196"/>
            <a:chExt cx="717592" cy="523735"/>
          </a:xfrm>
        </p:grpSpPr>
        <p:sp>
          <p:nvSpPr>
            <p:cNvPr id="3" name="椭圆 2"/>
            <p:cNvSpPr/>
            <p:nvPr/>
          </p:nvSpPr>
          <p:spPr>
            <a:xfrm>
              <a:off x="502920" y="571115"/>
              <a:ext cx="686524" cy="501448"/>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20501" name="TextBox 3"/>
            <p:cNvSpPr txBox="1">
              <a:spLocks noChangeArrowheads="1"/>
            </p:cNvSpPr>
            <p:nvPr/>
          </p:nvSpPr>
          <p:spPr bwMode="auto">
            <a:xfrm>
              <a:off x="502920" y="555196"/>
              <a:ext cx="717592" cy="523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0000FF"/>
                  </a:solidFill>
                </a:rPr>
                <a:t>Grammar Focus</a:t>
              </a:r>
              <a:endParaRPr lang="zh-CN" altLang="en-US" sz="2800" b="1">
                <a:solidFill>
                  <a:srgbClr val="0000FF"/>
                </a:solidFill>
              </a:endParaRPr>
            </a:p>
          </p:txBody>
        </p:sp>
      </p:grpSp>
      <p:graphicFrame>
        <p:nvGraphicFramePr>
          <p:cNvPr id="6" name="Group 35"/>
          <p:cNvGraphicFramePr>
            <a:graphicFrameLocks noGrp="1"/>
          </p:cNvGraphicFramePr>
          <p:nvPr/>
        </p:nvGraphicFramePr>
        <p:xfrm>
          <a:off x="388938" y="914400"/>
          <a:ext cx="8412162" cy="3663950"/>
        </p:xfrm>
        <a:graphic>
          <a:graphicData uri="http://schemas.openxmlformats.org/drawingml/2006/table">
            <a:tbl>
              <a:tblPr/>
              <a:tblGrid>
                <a:gridCol w="2887662">
                  <a:extLst>
                    <a:ext uri="{9D8B030D-6E8A-4147-A177-3AD203B41FA5}">
                      <a16:colId xmlns:a16="http://schemas.microsoft.com/office/drawing/2014/main" val="20000"/>
                    </a:ext>
                  </a:extLst>
                </a:gridCol>
                <a:gridCol w="5524500">
                  <a:extLst>
                    <a:ext uri="{9D8B030D-6E8A-4147-A177-3AD203B41FA5}">
                      <a16:colId xmlns:a16="http://schemas.microsoft.com/office/drawing/2014/main" val="20001"/>
                    </a:ext>
                  </a:extLst>
                </a:gridCol>
              </a:tblGrid>
              <a:tr h="936625">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You look tired. What’s the matter?</a:t>
                      </a:r>
                    </a:p>
                  </a:txBody>
                  <a:tcPr marL="91437" marR="9143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I studied until midnight last night so I didn’t get enough sleep.</a:t>
                      </a:r>
                    </a:p>
                  </a:txBody>
                  <a:tcPr marL="91437" marR="9143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0"/>
                  </a:ext>
                </a:extLst>
              </a:tr>
              <a:tr h="936625">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What should I do?</a:t>
                      </a:r>
                    </a:p>
                  </a:txBody>
                  <a:tcPr marL="91437" marR="9143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Why don’t you forget about it? Although she’s wrong, it’s not a big deal.</a:t>
                      </a:r>
                    </a:p>
                  </a:txBody>
                  <a:tcPr marL="91437" marR="9143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1"/>
                  </a:ext>
                </a:extLst>
              </a:tr>
              <a:tr h="895350">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What should he do?</a:t>
                      </a:r>
                    </a:p>
                  </a:txBody>
                  <a:tcPr marL="91437" marR="9143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He should talk to his friend so that he can say he’s sorry.</a:t>
                      </a:r>
                    </a:p>
                  </a:txBody>
                  <a:tcPr marL="91437" marR="9143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2"/>
                  </a:ext>
                </a:extLst>
              </a:tr>
              <a:tr h="895350">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Maybe you could go to his house.</a:t>
                      </a:r>
                    </a:p>
                  </a:txBody>
                  <a:tcPr marL="91437" marR="9143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tc>
                  <a:txBody>
                    <a:bodyPr/>
                    <a:lstStyle/>
                    <a:p>
                      <a:pPr marL="0" marR="0" lvl="0" indent="0" algn="l" defTabSz="914400" rtl="0" eaLnBrk="1" fontAlgn="base" latinLnBrk="0" hangingPunct="1">
                        <a:lnSpc>
                          <a:spcPct val="110000"/>
                        </a:lnSpc>
                        <a:spcBef>
                          <a:spcPct val="2000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I guess I could, but I don’t want to surprise him.</a:t>
                      </a:r>
                    </a:p>
                  </a:txBody>
                  <a:tcPr marL="91437" marR="91437" marT="45719" marB="4571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7E4BD"/>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70063" y="657225"/>
            <a:ext cx="5946775" cy="523875"/>
          </a:xfrm>
          <a:prstGeom prst="rect">
            <a:avLst/>
          </a:prstGeom>
        </p:spPr>
        <p:txBody>
          <a:bodyPr wrap="none">
            <a:spAutoFit/>
          </a:bodyPr>
          <a:lstStyle/>
          <a:p>
            <a:pPr>
              <a:defRPr/>
            </a:pPr>
            <a:r>
              <a:rPr lang="en-US" altLang="zh-CN" sz="2800" b="1" dirty="0">
                <a:solidFill>
                  <a:srgbClr val="FF0000"/>
                </a:solidFill>
                <a:latin typeface="+mj-lt"/>
                <a:ea typeface="+mj-ea"/>
              </a:rPr>
              <a:t>although, so that</a:t>
            </a:r>
            <a:r>
              <a:rPr lang="zh-CN" altLang="en-US" sz="2400" b="1" dirty="0">
                <a:solidFill>
                  <a:srgbClr val="FF0000"/>
                </a:solidFill>
                <a:latin typeface="+mj-lt"/>
                <a:ea typeface="+mj-ea"/>
              </a:rPr>
              <a:t>及</a:t>
            </a:r>
            <a:r>
              <a:rPr lang="en-US" altLang="zh-CN" sz="2800" b="1" dirty="0">
                <a:solidFill>
                  <a:srgbClr val="FF0000"/>
                </a:solidFill>
                <a:latin typeface="+mj-lt"/>
                <a:ea typeface="+mj-ea"/>
              </a:rPr>
              <a:t>until</a:t>
            </a:r>
            <a:r>
              <a:rPr lang="zh-CN" altLang="en-US" sz="2400" b="1" dirty="0">
                <a:solidFill>
                  <a:srgbClr val="FF0000"/>
                </a:solidFill>
                <a:latin typeface="+mj-lt"/>
                <a:ea typeface="+mj-ea"/>
              </a:rPr>
              <a:t>引导的状语从句</a:t>
            </a:r>
          </a:p>
        </p:txBody>
      </p:sp>
      <p:sp>
        <p:nvSpPr>
          <p:cNvPr id="3" name="矩形 2"/>
          <p:cNvSpPr/>
          <p:nvPr/>
        </p:nvSpPr>
        <p:spPr>
          <a:xfrm>
            <a:off x="873125" y="1389063"/>
            <a:ext cx="4019550" cy="522287"/>
          </a:xfrm>
          <a:prstGeom prst="rect">
            <a:avLst/>
          </a:prstGeom>
        </p:spPr>
        <p:txBody>
          <a:bodyPr wrap="none">
            <a:spAutoFit/>
          </a:bodyPr>
          <a:lstStyle/>
          <a:p>
            <a:pPr>
              <a:defRPr/>
            </a:pPr>
            <a:r>
              <a:rPr lang="en-US" altLang="zh-CN" sz="2800" b="1" dirty="0">
                <a:solidFill>
                  <a:srgbClr val="0000FF"/>
                </a:solidFill>
                <a:latin typeface="+mj-lt"/>
                <a:ea typeface="+mj-ea"/>
              </a:rPr>
              <a:t>although</a:t>
            </a:r>
            <a:r>
              <a:rPr lang="zh-CN" altLang="en-US" sz="2400" b="1" dirty="0">
                <a:solidFill>
                  <a:srgbClr val="0000FF"/>
                </a:solidFill>
                <a:latin typeface="+mj-lt"/>
                <a:ea typeface="+mj-ea"/>
              </a:rPr>
              <a:t>引导让步状语从句</a:t>
            </a:r>
          </a:p>
        </p:txBody>
      </p:sp>
      <p:sp>
        <p:nvSpPr>
          <p:cNvPr id="4" name="矩形 3"/>
          <p:cNvSpPr/>
          <p:nvPr/>
        </p:nvSpPr>
        <p:spPr>
          <a:xfrm>
            <a:off x="873125" y="2063750"/>
            <a:ext cx="7493000" cy="1016000"/>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a:lnSpc>
                <a:spcPts val="3600"/>
              </a:lnSpc>
              <a:defRPr/>
            </a:pPr>
            <a:r>
              <a:rPr lang="zh-CN" altLang="en-US" sz="2400" b="1" dirty="0">
                <a:latin typeface="+mj-lt"/>
                <a:ea typeface="+mj-ea"/>
              </a:rPr>
              <a:t>        连词</a:t>
            </a:r>
            <a:r>
              <a:rPr lang="en-US" altLang="zh-CN" sz="2800" b="1" dirty="0">
                <a:latin typeface="+mj-lt"/>
                <a:ea typeface="+mj-ea"/>
              </a:rPr>
              <a:t>although</a:t>
            </a:r>
            <a:r>
              <a:rPr lang="zh-CN" altLang="en-US" sz="2400" b="1" dirty="0">
                <a:latin typeface="+mj-lt"/>
                <a:ea typeface="+mj-ea"/>
              </a:rPr>
              <a:t>意为“虽然；尽管”，引导让步状语从句，可以放在主句前面，也可以放在主句后面。</a:t>
            </a:r>
          </a:p>
        </p:txBody>
      </p:sp>
      <p:sp>
        <p:nvSpPr>
          <p:cNvPr id="5" name="矩形 4"/>
          <p:cNvSpPr/>
          <p:nvPr/>
        </p:nvSpPr>
        <p:spPr>
          <a:xfrm>
            <a:off x="873125" y="3270976"/>
            <a:ext cx="6396037" cy="1016000"/>
          </a:xfrm>
          <a:prstGeom prst="rect">
            <a:avLst/>
          </a:prstGeom>
        </p:spPr>
        <p:txBody>
          <a:bodyPr wrap="none">
            <a:spAutoFit/>
          </a:bodyPr>
          <a:lstStyle/>
          <a:p>
            <a:pPr>
              <a:lnSpc>
                <a:spcPts val="3600"/>
              </a:lnSpc>
              <a:defRPr/>
            </a:pPr>
            <a:r>
              <a:rPr lang="zh-CN" altLang="en-US" sz="2400" b="1" dirty="0">
                <a:latin typeface="+mj-lt"/>
                <a:ea typeface="+mj-ea"/>
              </a:rPr>
              <a:t>尽管她不对，但这也不是什么大不了的事。</a:t>
            </a:r>
            <a:endParaRPr lang="en-US" altLang="zh-CN" sz="2400" b="1" dirty="0">
              <a:latin typeface="+mj-lt"/>
              <a:ea typeface="+mj-ea"/>
            </a:endParaRPr>
          </a:p>
          <a:p>
            <a:pPr>
              <a:lnSpc>
                <a:spcPts val="3600"/>
              </a:lnSpc>
              <a:defRPr/>
            </a:pPr>
            <a:r>
              <a:rPr lang="en-US" altLang="zh-CN" sz="2800" b="1" dirty="0">
                <a:latin typeface="+mj-lt"/>
                <a:ea typeface="+mj-ea"/>
              </a:rPr>
              <a:t>Although she’s wrong, it’s not a big deal.</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 calcmode="lin" valueType="num">
                                      <p:cBhvr>
                                        <p:cTn id="28"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5">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 calcmode="lin" valueType="num">
                                      <p:cBhvr>
                                        <p:cTn id="35"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一级栏目"/>
          <p:cNvPicPr>
            <a:picLocks noChangeAspect="1" noChangeArrowheads="1"/>
          </p:cNvPicPr>
          <p:nvPr/>
        </p:nvPicPr>
        <p:blipFill>
          <a:blip r:embed="rId2" cstate="email"/>
          <a:srcRect/>
          <a:stretch>
            <a:fillRect/>
          </a:stretch>
        </p:blipFill>
        <p:spPr bwMode="auto">
          <a:xfrm>
            <a:off x="190500" y="1285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87"/>
          <p:cNvSpPr>
            <a:spLocks noChangeArrowheads="1"/>
          </p:cNvSpPr>
          <p:nvPr/>
        </p:nvSpPr>
        <p:spPr bwMode="auto">
          <a:xfrm>
            <a:off x="901700" y="331788"/>
            <a:ext cx="2384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Lead-in</a:t>
            </a:r>
          </a:p>
        </p:txBody>
      </p:sp>
      <p:pic>
        <p:nvPicPr>
          <p:cNvPr id="4100" name="Picture 2"/>
          <p:cNvPicPr>
            <a:picLocks noChangeAspect="1" noChangeArrowheads="1"/>
          </p:cNvPicPr>
          <p:nvPr/>
        </p:nvPicPr>
        <p:blipFill>
          <a:blip r:embed="rId3" cstate="email"/>
          <a:srcRect/>
          <a:stretch>
            <a:fillRect/>
          </a:stretch>
        </p:blipFill>
        <p:spPr bwMode="auto">
          <a:xfrm>
            <a:off x="4622800" y="1120775"/>
            <a:ext cx="1338263" cy="270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3"/>
          <p:cNvPicPr>
            <a:picLocks noChangeAspect="1" noChangeArrowheads="1"/>
          </p:cNvPicPr>
          <p:nvPr/>
        </p:nvPicPr>
        <p:blipFill>
          <a:blip r:embed="rId4" cstate="email"/>
          <a:srcRect/>
          <a:stretch>
            <a:fillRect/>
          </a:stretch>
        </p:blipFill>
        <p:spPr bwMode="auto">
          <a:xfrm>
            <a:off x="3313113" y="1120775"/>
            <a:ext cx="1385887" cy="2636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圆角矩形标注 5"/>
          <p:cNvSpPr/>
          <p:nvPr/>
        </p:nvSpPr>
        <p:spPr>
          <a:xfrm>
            <a:off x="450850" y="1852613"/>
            <a:ext cx="2835275" cy="1243012"/>
          </a:xfrm>
          <a:prstGeom prst="wedgeRoundRectCallout">
            <a:avLst>
              <a:gd name="adj1" fmla="val 61650"/>
              <a:gd name="adj2" fmla="val -29530"/>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defRPr/>
            </a:pPr>
            <a:r>
              <a:rPr lang="en-US" altLang="zh-CN" sz="2400" b="1" dirty="0">
                <a:solidFill>
                  <a:schemeClr val="tx1"/>
                </a:solidFill>
                <a:latin typeface="Times New Roman" panose="02020603050405020304" pitchFamily="18" charset="0"/>
              </a:rPr>
              <a:t>I have to study too much so I don’t get </a:t>
            </a:r>
          </a:p>
          <a:p>
            <a:pPr>
              <a:buFont typeface="Arial" panose="020B0604020202020204" pitchFamily="34" charset="0"/>
              <a:buNone/>
              <a:defRPr/>
            </a:pPr>
            <a:r>
              <a:rPr lang="en-US" altLang="zh-CN" sz="2400" b="1" dirty="0">
                <a:solidFill>
                  <a:schemeClr val="tx1"/>
                </a:solidFill>
                <a:latin typeface="Times New Roman" panose="02020603050405020304" pitchFamily="18" charset="0"/>
              </a:rPr>
              <a:t>enough sleep.</a:t>
            </a:r>
            <a:endParaRPr lang="zh-CN" altLang="en-US" sz="2400" b="1" dirty="0">
              <a:solidFill>
                <a:schemeClr val="tx1"/>
              </a:solidFill>
              <a:latin typeface="Times New Roman" panose="02020603050405020304" pitchFamily="18" charset="0"/>
            </a:endParaRPr>
          </a:p>
        </p:txBody>
      </p:sp>
      <p:sp>
        <p:nvSpPr>
          <p:cNvPr id="7" name="圆角矩形标注 6"/>
          <p:cNvSpPr/>
          <p:nvPr/>
        </p:nvSpPr>
        <p:spPr>
          <a:xfrm>
            <a:off x="5961063" y="1852613"/>
            <a:ext cx="2711450" cy="1265237"/>
          </a:xfrm>
          <a:prstGeom prst="wedgeRoundRectCallout">
            <a:avLst>
              <a:gd name="adj1" fmla="val -65316"/>
              <a:gd name="adj2" fmla="val -27287"/>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defRPr/>
            </a:pPr>
            <a:r>
              <a:rPr lang="en-US" altLang="zh-CN" sz="2400" b="1" dirty="0">
                <a:solidFill>
                  <a:schemeClr val="tx1"/>
                </a:solidFill>
                <a:latin typeface="Times New Roman" panose="02020603050405020304" pitchFamily="18" charset="0"/>
              </a:rPr>
              <a:t>Why don’t you go to sleep earlier this evening?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49275" y="576263"/>
            <a:ext cx="5853113" cy="522287"/>
          </a:xfrm>
          <a:prstGeom prst="rect">
            <a:avLst/>
          </a:prstGeom>
        </p:spPr>
        <p:txBody>
          <a:bodyPr wrap="none">
            <a:spAutoFit/>
          </a:bodyPr>
          <a:lstStyle/>
          <a:p>
            <a:pPr>
              <a:defRPr/>
            </a:pPr>
            <a:r>
              <a:rPr lang="en-US" altLang="zh-CN" sz="2800" b="1" dirty="0">
                <a:solidFill>
                  <a:srgbClr val="0000FF"/>
                </a:solidFill>
                <a:latin typeface="+mj-lt"/>
                <a:ea typeface="+mj-ea"/>
              </a:rPr>
              <a:t>so that</a:t>
            </a:r>
            <a:r>
              <a:rPr lang="zh-CN" altLang="en-US" sz="2400" b="1" dirty="0">
                <a:solidFill>
                  <a:srgbClr val="0000FF"/>
                </a:solidFill>
                <a:latin typeface="+mj-lt"/>
                <a:ea typeface="+mj-ea"/>
              </a:rPr>
              <a:t>引导目的状语从句和结果状语从句</a:t>
            </a:r>
          </a:p>
        </p:txBody>
      </p:sp>
      <p:sp>
        <p:nvSpPr>
          <p:cNvPr id="3" name="矩形 2"/>
          <p:cNvSpPr/>
          <p:nvPr/>
        </p:nvSpPr>
        <p:spPr>
          <a:xfrm>
            <a:off x="533400" y="1262063"/>
            <a:ext cx="8161338" cy="1938992"/>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lnSpc>
                <a:spcPts val="3600"/>
              </a:lnSpc>
              <a:defRPr/>
            </a:pPr>
            <a:r>
              <a:rPr lang="en-US" altLang="zh-CN" sz="2800" b="1" dirty="0">
                <a:latin typeface="+mj-lt"/>
                <a:ea typeface="+mj-ea"/>
              </a:rPr>
              <a:t>(1)so that</a:t>
            </a:r>
            <a:r>
              <a:rPr lang="zh-CN" altLang="en-US" sz="2400" b="1" dirty="0">
                <a:latin typeface="+mj-lt"/>
                <a:ea typeface="+mj-ea"/>
              </a:rPr>
              <a:t>意为“以便”，引导目的状语从句，一般放在</a:t>
            </a:r>
            <a:r>
              <a:rPr lang="zh-CN" altLang="en-US" sz="2400" b="1" dirty="0" smtClean="0">
                <a:latin typeface="+mj-lt"/>
                <a:ea typeface="+mj-ea"/>
              </a:rPr>
              <a:t>主句</a:t>
            </a:r>
            <a:r>
              <a:rPr lang="zh-CN" altLang="en-US" sz="2400" b="1" dirty="0">
                <a:latin typeface="+mj-lt"/>
                <a:ea typeface="+mj-ea"/>
              </a:rPr>
              <a:t>后，且不用逗号隔开。目的状语从句表示动机（即</a:t>
            </a:r>
            <a:r>
              <a:rPr lang="zh-CN" altLang="en-US" sz="2400" b="1" dirty="0" smtClean="0">
                <a:latin typeface="+mj-lt"/>
                <a:ea typeface="+mj-ea"/>
              </a:rPr>
              <a:t>一种</a:t>
            </a:r>
            <a:r>
              <a:rPr lang="zh-CN" altLang="en-US" sz="2400" b="1" dirty="0">
                <a:latin typeface="+mj-lt"/>
                <a:ea typeface="+mj-ea"/>
              </a:rPr>
              <a:t>可能性），而非事实。因此，从句中常带有</a:t>
            </a:r>
            <a:r>
              <a:rPr lang="en-US" altLang="zh-CN" sz="2800" b="1" dirty="0">
                <a:latin typeface="+mj-lt"/>
                <a:ea typeface="+mj-ea"/>
              </a:rPr>
              <a:t>can, will, </a:t>
            </a:r>
            <a:r>
              <a:rPr lang="en-US" altLang="zh-CN" sz="2800" b="1" dirty="0" smtClean="0">
                <a:latin typeface="+mj-lt"/>
                <a:ea typeface="+mj-ea"/>
              </a:rPr>
              <a:t>could</a:t>
            </a:r>
            <a:r>
              <a:rPr lang="en-US" altLang="zh-CN" sz="2800" b="1" dirty="0">
                <a:latin typeface="+mj-lt"/>
                <a:ea typeface="+mj-ea"/>
              </a:rPr>
              <a:t>, would, should</a:t>
            </a:r>
            <a:r>
              <a:rPr lang="zh-CN" altLang="en-US" sz="2400" b="1" dirty="0">
                <a:latin typeface="+mj-lt"/>
                <a:ea typeface="+mj-ea"/>
              </a:rPr>
              <a:t>等情态动词。</a:t>
            </a:r>
          </a:p>
        </p:txBody>
      </p:sp>
      <p:sp>
        <p:nvSpPr>
          <p:cNvPr id="4" name="矩形 3"/>
          <p:cNvSpPr/>
          <p:nvPr/>
        </p:nvSpPr>
        <p:spPr>
          <a:xfrm>
            <a:off x="896938" y="3354388"/>
            <a:ext cx="6715125" cy="1016000"/>
          </a:xfrm>
          <a:prstGeom prst="rect">
            <a:avLst/>
          </a:prstGeom>
        </p:spPr>
        <p:txBody>
          <a:bodyPr wrap="none">
            <a:spAutoFit/>
          </a:bodyPr>
          <a:lstStyle/>
          <a:p>
            <a:pPr>
              <a:lnSpc>
                <a:spcPts val="3600"/>
              </a:lnSpc>
              <a:defRPr/>
            </a:pPr>
            <a:r>
              <a:rPr lang="zh-CN" altLang="en-US" sz="2400" b="1" dirty="0">
                <a:latin typeface="+mj-lt"/>
                <a:ea typeface="+mj-ea"/>
              </a:rPr>
              <a:t>你必须现在就去，以便不会迟到。</a:t>
            </a:r>
            <a:endParaRPr lang="en-US" altLang="zh-CN" sz="2400" b="1" dirty="0">
              <a:latin typeface="+mj-lt"/>
              <a:ea typeface="+mj-ea"/>
            </a:endParaRPr>
          </a:p>
          <a:p>
            <a:pPr>
              <a:lnSpc>
                <a:spcPts val="3600"/>
              </a:lnSpc>
              <a:defRPr/>
            </a:pPr>
            <a:r>
              <a:rPr lang="en-US" altLang="zh-CN" sz="2800" b="1" dirty="0">
                <a:latin typeface="+mj-lt"/>
                <a:ea typeface="+mj-ea"/>
              </a:rPr>
              <a:t>You must go now so that you won’t be late.</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p:cTn id="31"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57951" y="1047823"/>
            <a:ext cx="7543800" cy="966996"/>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a:lnSpc>
                <a:spcPts val="3600"/>
              </a:lnSpc>
              <a:defRPr/>
            </a:pPr>
            <a:r>
              <a:rPr lang="en-US" altLang="zh-CN" sz="2800" b="1" dirty="0">
                <a:latin typeface="+mj-lt"/>
                <a:ea typeface="+mj-ea"/>
              </a:rPr>
              <a:t>(2)so that</a:t>
            </a:r>
            <a:r>
              <a:rPr lang="zh-CN" altLang="en-US" sz="2400" b="1" dirty="0">
                <a:latin typeface="+mj-lt"/>
                <a:ea typeface="+mj-ea"/>
              </a:rPr>
              <a:t>意为“以至于；结果”，引导结果状语从句</a:t>
            </a:r>
            <a:r>
              <a:rPr lang="zh-CN" altLang="en-US" sz="2400" b="1" dirty="0" smtClean="0">
                <a:latin typeface="+mj-lt"/>
                <a:ea typeface="+mj-ea"/>
              </a:rPr>
              <a:t>，陈</a:t>
            </a:r>
            <a:r>
              <a:rPr lang="zh-CN" altLang="en-US" sz="2400" b="1" dirty="0">
                <a:latin typeface="+mj-lt"/>
                <a:ea typeface="+mj-ea"/>
              </a:rPr>
              <a:t>述的是客观事实，常常不带情态动词。</a:t>
            </a:r>
          </a:p>
        </p:txBody>
      </p:sp>
      <p:sp>
        <p:nvSpPr>
          <p:cNvPr id="3" name="矩形 2"/>
          <p:cNvSpPr/>
          <p:nvPr/>
        </p:nvSpPr>
        <p:spPr>
          <a:xfrm>
            <a:off x="730182" y="2329861"/>
            <a:ext cx="7399338" cy="1214438"/>
          </a:xfrm>
          <a:prstGeom prst="rect">
            <a:avLst/>
          </a:prstGeom>
        </p:spPr>
        <p:txBody>
          <a:bodyPr wrap="none">
            <a:spAutoFit/>
          </a:bodyPr>
          <a:lstStyle/>
          <a:p>
            <a:pPr>
              <a:lnSpc>
                <a:spcPct val="150000"/>
              </a:lnSpc>
              <a:defRPr/>
            </a:pPr>
            <a:r>
              <a:rPr lang="zh-CN" altLang="en-US" sz="2400" b="1" dirty="0">
                <a:latin typeface="+mj-lt"/>
                <a:ea typeface="+mj-ea"/>
              </a:rPr>
              <a:t>他起得早，因此赶上了早班车。</a:t>
            </a:r>
            <a:endParaRPr lang="en-US" altLang="zh-CN" sz="2400" b="1" dirty="0">
              <a:latin typeface="+mj-lt"/>
              <a:ea typeface="+mj-ea"/>
            </a:endParaRPr>
          </a:p>
          <a:p>
            <a:pPr>
              <a:lnSpc>
                <a:spcPct val="150000"/>
              </a:lnSpc>
              <a:defRPr/>
            </a:pPr>
            <a:r>
              <a:rPr lang="en-US" altLang="zh-CN" sz="2800" b="1" dirty="0">
                <a:latin typeface="+mj-lt"/>
                <a:ea typeface="+mj-ea"/>
              </a:rPr>
              <a:t>He got up early so that he caught the early bus.</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30263" y="496888"/>
            <a:ext cx="3379787" cy="523875"/>
          </a:xfrm>
          <a:prstGeom prst="rect">
            <a:avLst/>
          </a:prstGeom>
        </p:spPr>
        <p:txBody>
          <a:bodyPr wrap="none">
            <a:spAutoFit/>
          </a:bodyPr>
          <a:lstStyle/>
          <a:p>
            <a:pPr>
              <a:defRPr/>
            </a:pPr>
            <a:r>
              <a:rPr lang="en-US" altLang="zh-CN" sz="2800" b="1" dirty="0">
                <a:solidFill>
                  <a:srgbClr val="0000FF"/>
                </a:solidFill>
                <a:latin typeface="+mj-lt"/>
                <a:ea typeface="+mj-ea"/>
              </a:rPr>
              <a:t>until</a:t>
            </a:r>
            <a:r>
              <a:rPr lang="zh-CN" altLang="en-US" sz="2400" b="1" dirty="0">
                <a:solidFill>
                  <a:srgbClr val="0000FF"/>
                </a:solidFill>
                <a:latin typeface="+mj-lt"/>
                <a:ea typeface="+mj-ea"/>
              </a:rPr>
              <a:t>引导时间状语从句</a:t>
            </a:r>
          </a:p>
        </p:txBody>
      </p:sp>
      <p:sp>
        <p:nvSpPr>
          <p:cNvPr id="3" name="矩形 2"/>
          <p:cNvSpPr/>
          <p:nvPr/>
        </p:nvSpPr>
        <p:spPr>
          <a:xfrm>
            <a:off x="762000" y="1192213"/>
            <a:ext cx="7870825" cy="2492990"/>
          </a:xfrm>
          <a:prstGeom prst="rect">
            <a:avLst/>
          </a:prstGeom>
        </p:spPr>
        <p:txBody>
          <a:bodyPr>
            <a:spAutoFit/>
          </a:bodyPr>
          <a:lstStyle/>
          <a:p>
            <a:pPr>
              <a:defRPr/>
            </a:pPr>
            <a:r>
              <a:rPr lang="zh-CN" altLang="en-US" sz="2000" b="1" dirty="0">
                <a:latin typeface="+mj-lt"/>
                <a:ea typeface="+mj-ea"/>
              </a:rPr>
              <a:t>        连词</a:t>
            </a:r>
            <a:r>
              <a:rPr lang="en-US" altLang="zh-CN" sz="2400" b="1" dirty="0">
                <a:latin typeface="+mj-lt"/>
                <a:ea typeface="+mj-ea"/>
              </a:rPr>
              <a:t>until</a:t>
            </a:r>
            <a:r>
              <a:rPr lang="zh-CN" altLang="en-US" sz="2000" b="1" dirty="0">
                <a:latin typeface="+mj-lt"/>
                <a:ea typeface="+mj-ea"/>
              </a:rPr>
              <a:t>意为“直到</a:t>
            </a:r>
            <a:r>
              <a:rPr lang="en-US" altLang="zh-CN" sz="2000" b="1" dirty="0">
                <a:latin typeface="+mj-ea"/>
                <a:ea typeface="+mj-ea"/>
              </a:rPr>
              <a:t>……</a:t>
            </a:r>
            <a:r>
              <a:rPr lang="zh-CN" altLang="en-US" sz="2000" b="1" dirty="0">
                <a:latin typeface="+mj-ea"/>
                <a:ea typeface="+mj-ea"/>
              </a:rPr>
              <a:t>为止；到</a:t>
            </a:r>
            <a:r>
              <a:rPr lang="en-US" altLang="zh-CN" sz="2000" b="1" dirty="0">
                <a:latin typeface="+mj-ea"/>
                <a:ea typeface="+mj-ea"/>
              </a:rPr>
              <a:t>……</a:t>
            </a:r>
            <a:r>
              <a:rPr lang="zh-CN" altLang="en-US" sz="2000" b="1" dirty="0">
                <a:latin typeface="+mj-lt"/>
                <a:ea typeface="+mj-ea"/>
              </a:rPr>
              <a:t>时”，引导时间状语从句，常放在主句之后，也可以放在主句之前。</a:t>
            </a:r>
            <a:endParaRPr lang="en-US" altLang="zh-CN" sz="2000" b="1" dirty="0">
              <a:latin typeface="+mj-lt"/>
              <a:ea typeface="+mj-ea"/>
            </a:endParaRPr>
          </a:p>
          <a:p>
            <a:pPr>
              <a:defRPr/>
            </a:pPr>
            <a:endParaRPr lang="en-US" altLang="zh-CN" sz="1400" b="1" dirty="0">
              <a:latin typeface="+mj-lt"/>
              <a:ea typeface="+mj-ea"/>
            </a:endParaRPr>
          </a:p>
          <a:p>
            <a:pPr>
              <a:defRPr/>
            </a:pPr>
            <a:r>
              <a:rPr lang="zh-CN" altLang="en-US" sz="2000" b="1" dirty="0">
                <a:latin typeface="+mj-lt"/>
                <a:ea typeface="+mj-ea"/>
              </a:rPr>
              <a:t>        主句为一般将来时，从句要用一般现在时表示将来。</a:t>
            </a:r>
            <a:endParaRPr lang="en-US" altLang="zh-CN" sz="2000" b="1" dirty="0">
              <a:latin typeface="+mj-lt"/>
              <a:ea typeface="+mj-ea"/>
            </a:endParaRPr>
          </a:p>
          <a:p>
            <a:pPr>
              <a:defRPr/>
            </a:pPr>
            <a:endParaRPr lang="en-US" altLang="zh-CN" sz="1400" b="1" dirty="0">
              <a:latin typeface="+mj-lt"/>
              <a:ea typeface="+mj-ea"/>
            </a:endParaRPr>
          </a:p>
          <a:p>
            <a:pPr>
              <a:defRPr/>
            </a:pPr>
            <a:r>
              <a:rPr lang="en-US" altLang="zh-CN" sz="2400" b="1" dirty="0">
                <a:latin typeface="+mj-lt"/>
                <a:ea typeface="+mj-ea"/>
              </a:rPr>
              <a:t>       until</a:t>
            </a:r>
            <a:r>
              <a:rPr lang="zh-CN" altLang="en-US" sz="2000" b="1" dirty="0">
                <a:latin typeface="+mj-lt"/>
                <a:ea typeface="+mj-ea"/>
              </a:rPr>
              <a:t>用于肯定句中，意为“</a:t>
            </a:r>
            <a:r>
              <a:rPr lang="zh-CN" altLang="en-US" sz="2000" b="1" dirty="0">
                <a:latin typeface="+mj-ea"/>
                <a:ea typeface="+mj-ea"/>
              </a:rPr>
              <a:t>直到</a:t>
            </a:r>
            <a:r>
              <a:rPr lang="en-US" altLang="zh-CN" sz="2000" b="1" dirty="0">
                <a:latin typeface="+mj-ea"/>
                <a:ea typeface="+mj-ea"/>
              </a:rPr>
              <a:t>……</a:t>
            </a:r>
            <a:r>
              <a:rPr lang="zh-CN" altLang="en-US" sz="2000" b="1" dirty="0">
                <a:latin typeface="+mj-ea"/>
                <a:ea typeface="+mj-ea"/>
              </a:rPr>
              <a:t>为止</a:t>
            </a:r>
            <a:r>
              <a:rPr lang="zh-CN" altLang="en-US" sz="2000" b="1" dirty="0">
                <a:latin typeface="+mj-lt"/>
                <a:ea typeface="+mj-ea"/>
              </a:rPr>
              <a:t>”，主句谓语动词须用延续性动词；用于否定句中，意为“直到</a:t>
            </a:r>
            <a:r>
              <a:rPr lang="en-US" altLang="zh-CN" sz="2000" b="1" dirty="0">
                <a:latin typeface="+mj-ea"/>
                <a:ea typeface="+mj-ea"/>
              </a:rPr>
              <a:t>……</a:t>
            </a:r>
            <a:r>
              <a:rPr lang="zh-CN" altLang="en-US" sz="2000" b="1" dirty="0">
                <a:latin typeface="+mj-lt"/>
                <a:ea typeface="+mj-ea"/>
              </a:rPr>
              <a:t>才”，主句谓语动词通常用非延续性动词，也可用延续性动词。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组合 1"/>
          <p:cNvGrpSpPr/>
          <p:nvPr/>
        </p:nvGrpSpPr>
        <p:grpSpPr bwMode="auto">
          <a:xfrm>
            <a:off x="571500" y="658813"/>
            <a:ext cx="815975" cy="584200"/>
            <a:chOff x="449580" y="517059"/>
            <a:chExt cx="838200" cy="584775"/>
          </a:xfrm>
        </p:grpSpPr>
        <p:sp>
          <p:nvSpPr>
            <p:cNvPr id="3" name="椭圆 2"/>
            <p:cNvSpPr/>
            <p:nvPr/>
          </p:nvSpPr>
          <p:spPr>
            <a:xfrm>
              <a:off x="449580" y="571087"/>
              <a:ext cx="740356"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25607" name="TextBox 3"/>
            <p:cNvSpPr txBox="1">
              <a:spLocks noChangeArrowheads="1"/>
            </p:cNvSpPr>
            <p:nvPr/>
          </p:nvSpPr>
          <p:spPr bwMode="auto">
            <a:xfrm>
              <a:off x="502920" y="517059"/>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4a</a:t>
              </a:r>
              <a:endParaRPr lang="zh-CN" altLang="en-US" sz="3200" b="1">
                <a:solidFill>
                  <a:srgbClr val="0000FF"/>
                </a:solidFill>
              </a:endParaRPr>
            </a:p>
          </p:txBody>
        </p:sp>
      </p:grpSp>
      <p:sp>
        <p:nvSpPr>
          <p:cNvPr id="5" name="矩形 4"/>
          <p:cNvSpPr/>
          <p:nvPr/>
        </p:nvSpPr>
        <p:spPr>
          <a:xfrm>
            <a:off x="1252538" y="696913"/>
            <a:ext cx="7556500" cy="461665"/>
          </a:xfrm>
          <a:prstGeom prst="rect">
            <a:avLst/>
          </a:prstGeom>
        </p:spPr>
        <p:txBody>
          <a:bodyPr>
            <a:spAutoFit/>
          </a:bodyPr>
          <a:lstStyle/>
          <a:p>
            <a:pPr>
              <a:defRPr/>
            </a:pPr>
            <a:r>
              <a:rPr lang="en-US" altLang="zh-CN" sz="2400" b="1" dirty="0">
                <a:latin typeface="+mj-lt"/>
              </a:rPr>
              <a:t>Fill in the blanks with </a:t>
            </a:r>
            <a:r>
              <a:rPr lang="en-US" altLang="zh-CN" sz="2400" b="1" i="1" dirty="0">
                <a:latin typeface="+mj-lt"/>
              </a:rPr>
              <a:t>although</a:t>
            </a:r>
            <a:r>
              <a:rPr lang="en-US" altLang="zh-CN" sz="2400" b="1" dirty="0">
                <a:latin typeface="+mj-lt"/>
              </a:rPr>
              <a:t>, </a:t>
            </a:r>
            <a:r>
              <a:rPr lang="en-US" altLang="zh-CN" sz="2400" b="1" i="1" dirty="0">
                <a:latin typeface="+mj-lt"/>
              </a:rPr>
              <a:t>so that</a:t>
            </a:r>
            <a:r>
              <a:rPr lang="en-US" altLang="zh-CN" sz="2400" b="1" dirty="0">
                <a:latin typeface="+mj-lt"/>
              </a:rPr>
              <a:t> or </a:t>
            </a:r>
            <a:r>
              <a:rPr lang="en-US" altLang="zh-CN" sz="2400" b="1" i="1" dirty="0">
                <a:latin typeface="+mj-lt"/>
              </a:rPr>
              <a:t>until</a:t>
            </a:r>
            <a:r>
              <a:rPr lang="en-US" altLang="zh-CN" sz="2400" b="1" dirty="0">
                <a:latin typeface="+mj-lt"/>
              </a:rPr>
              <a:t>.</a:t>
            </a:r>
            <a:endParaRPr lang="zh-CN" altLang="en-US" sz="2400" b="1" dirty="0">
              <a:latin typeface="+mj-lt"/>
            </a:endParaRPr>
          </a:p>
        </p:txBody>
      </p:sp>
      <p:sp>
        <p:nvSpPr>
          <p:cNvPr id="6" name="Text Box 3"/>
          <p:cNvSpPr txBox="1">
            <a:spLocks noChangeArrowheads="1"/>
          </p:cNvSpPr>
          <p:nvPr/>
        </p:nvSpPr>
        <p:spPr bwMode="auto">
          <a:xfrm>
            <a:off x="603250" y="1319213"/>
            <a:ext cx="8094663" cy="2618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defRPr/>
            </a:pPr>
            <a:r>
              <a:rPr lang="en-US" altLang="zh-CN" sz="2400" b="1" dirty="0" smtClean="0">
                <a:latin typeface="+mj-lt"/>
              </a:rPr>
              <a:t>1. A: What’s wrong?</a:t>
            </a:r>
          </a:p>
          <a:p>
            <a:pPr eaLnBrk="1" hangingPunct="1">
              <a:lnSpc>
                <a:spcPct val="140000"/>
              </a:lnSpc>
              <a:defRPr/>
            </a:pPr>
            <a:r>
              <a:rPr lang="en-US" altLang="zh-CN" sz="2400" b="1" dirty="0" smtClean="0">
                <a:latin typeface="+mj-lt"/>
              </a:rPr>
              <a:t>    B: My sister borrows my clothes without asking. </a:t>
            </a:r>
          </a:p>
          <a:p>
            <a:pPr eaLnBrk="1" hangingPunct="1">
              <a:lnSpc>
                <a:spcPct val="140000"/>
              </a:lnSpc>
              <a:defRPr/>
            </a:pPr>
            <a:r>
              <a:rPr lang="en-US" altLang="zh-CN" sz="2400" b="1" dirty="0" smtClean="0">
                <a:latin typeface="+mj-lt"/>
              </a:rPr>
              <a:t>         What should I do?</a:t>
            </a:r>
          </a:p>
          <a:p>
            <a:pPr eaLnBrk="1" hangingPunct="1">
              <a:lnSpc>
                <a:spcPct val="140000"/>
              </a:lnSpc>
              <a:defRPr/>
            </a:pPr>
            <a:r>
              <a:rPr lang="en-US" altLang="zh-CN" sz="2400" b="1" dirty="0" smtClean="0">
                <a:latin typeface="+mj-lt"/>
              </a:rPr>
              <a:t>    A: Well, you could tell her that this makes you </a:t>
            </a:r>
          </a:p>
          <a:p>
            <a:pPr eaLnBrk="1" hangingPunct="1">
              <a:lnSpc>
                <a:spcPct val="140000"/>
              </a:lnSpc>
              <a:defRPr/>
            </a:pPr>
            <a:r>
              <a:rPr lang="en-US" altLang="zh-CN" sz="2400" b="1" dirty="0" smtClean="0">
                <a:latin typeface="+mj-lt"/>
              </a:rPr>
              <a:t>         angry _______ she’ll ask you next time.</a:t>
            </a:r>
            <a:endParaRPr lang="zh-CN" altLang="en-US" sz="2400" b="1" dirty="0" smtClean="0">
              <a:latin typeface="+mj-lt"/>
            </a:endParaRPr>
          </a:p>
        </p:txBody>
      </p:sp>
      <p:sp>
        <p:nvSpPr>
          <p:cNvPr id="7" name="Text Box 4"/>
          <p:cNvSpPr txBox="1">
            <a:spLocks noChangeArrowheads="1"/>
          </p:cNvSpPr>
          <p:nvPr/>
        </p:nvSpPr>
        <p:spPr bwMode="auto">
          <a:xfrm>
            <a:off x="2338796" y="3301728"/>
            <a:ext cx="1214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800" b="1" dirty="0" smtClean="0">
                <a:solidFill>
                  <a:srgbClr val="FF0000"/>
                </a:solidFill>
                <a:latin typeface="+mj-lt"/>
              </a:rPr>
              <a:t>so that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fltVal val="0"/>
                                          </p:val>
                                        </p:tav>
                                        <p:tav tm="100000">
                                          <p:val>
                                            <p:strVal val="#ppt_w"/>
                                          </p:val>
                                        </p:tav>
                                      </p:tavLst>
                                    </p:anim>
                                    <p:anim calcmode="lin" valueType="num">
                                      <p:cBhvr>
                                        <p:cTn id="13" dur="1000" fill="hold"/>
                                        <p:tgtEl>
                                          <p:spTgt spid="7"/>
                                        </p:tgtEl>
                                        <p:attrNameLst>
                                          <p:attrName>ppt_h</p:attrName>
                                        </p:attrNameLst>
                                      </p:cBhvr>
                                      <p:tavLst>
                                        <p:tav tm="0">
                                          <p:val>
                                            <p:fltVal val="0"/>
                                          </p:val>
                                        </p:tav>
                                        <p:tav tm="100000">
                                          <p:val>
                                            <p:strVal val="#ppt_h"/>
                                          </p:val>
                                        </p:tav>
                                      </p:tavLst>
                                    </p:anim>
                                    <p:anim calcmode="lin" valueType="num">
                                      <p:cBhvr>
                                        <p:cTn id="14"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utoUpdateAnimBg="0"/>
      <p:bldP spid="7" grpId="0" bldLvl="0" autoUpdateAnimBg="0"/>
      <p:bldP spid="7" grpId="1" bldLvl="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868363" y="412750"/>
            <a:ext cx="7975191" cy="1824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400" b="1" dirty="0" smtClean="0">
                <a:latin typeface="+mj-lt"/>
              </a:rPr>
              <a:t>2. A: I don’t have any friends at my new school. </a:t>
            </a:r>
          </a:p>
          <a:p>
            <a:pPr eaLnBrk="1" hangingPunct="1">
              <a:lnSpc>
                <a:spcPct val="120000"/>
              </a:lnSpc>
              <a:defRPr/>
            </a:pPr>
            <a:r>
              <a:rPr lang="en-US" altLang="zh-CN" sz="2400" b="1" dirty="0" smtClean="0">
                <a:latin typeface="+mj-lt"/>
              </a:rPr>
              <a:t>         What should I do?</a:t>
            </a:r>
          </a:p>
          <a:p>
            <a:pPr eaLnBrk="1" hangingPunct="1">
              <a:lnSpc>
                <a:spcPct val="120000"/>
              </a:lnSpc>
              <a:defRPr/>
            </a:pPr>
            <a:r>
              <a:rPr lang="en-US" altLang="zh-CN" sz="2400" b="1" dirty="0" smtClean="0">
                <a:latin typeface="+mj-lt"/>
              </a:rPr>
              <a:t>    B: _________ you don’t have any now, you </a:t>
            </a:r>
          </a:p>
          <a:p>
            <a:pPr eaLnBrk="1" hangingPunct="1">
              <a:lnSpc>
                <a:spcPct val="120000"/>
              </a:lnSpc>
              <a:defRPr/>
            </a:pPr>
            <a:r>
              <a:rPr lang="en-US" altLang="zh-CN" sz="2400" b="1" dirty="0" smtClean="0">
                <a:latin typeface="+mj-lt"/>
              </a:rPr>
              <a:t>         will soon make some.</a:t>
            </a:r>
            <a:endParaRPr lang="zh-CN" altLang="en-US" sz="2400" b="1" dirty="0" smtClean="0">
              <a:latin typeface="+mj-lt"/>
            </a:endParaRPr>
          </a:p>
        </p:txBody>
      </p:sp>
      <p:sp>
        <p:nvSpPr>
          <p:cNvPr id="3" name="Text Box 4"/>
          <p:cNvSpPr txBox="1">
            <a:spLocks noChangeArrowheads="1"/>
          </p:cNvSpPr>
          <p:nvPr/>
        </p:nvSpPr>
        <p:spPr bwMode="auto">
          <a:xfrm>
            <a:off x="868363" y="2617788"/>
            <a:ext cx="7632700" cy="18243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400" b="1" dirty="0" smtClean="0">
                <a:latin typeface="+mj-lt"/>
              </a:rPr>
              <a:t>3. A: I’m worried about my school grades. </a:t>
            </a:r>
          </a:p>
          <a:p>
            <a:pPr eaLnBrk="1" hangingPunct="1">
              <a:lnSpc>
                <a:spcPct val="120000"/>
              </a:lnSpc>
              <a:defRPr/>
            </a:pPr>
            <a:r>
              <a:rPr lang="en-US" altLang="zh-CN" sz="2400" b="1" dirty="0" smtClean="0">
                <a:latin typeface="+mj-lt"/>
              </a:rPr>
              <a:t>         What’s your advice?</a:t>
            </a:r>
          </a:p>
          <a:p>
            <a:pPr eaLnBrk="1" hangingPunct="1">
              <a:lnSpc>
                <a:spcPct val="120000"/>
              </a:lnSpc>
              <a:defRPr/>
            </a:pPr>
            <a:r>
              <a:rPr lang="en-US" altLang="zh-CN" sz="2400" b="1" dirty="0" smtClean="0">
                <a:latin typeface="+mj-lt"/>
              </a:rPr>
              <a:t>    B: You shouldn’t wait ______ the last minute </a:t>
            </a:r>
          </a:p>
          <a:p>
            <a:pPr eaLnBrk="1" hangingPunct="1">
              <a:lnSpc>
                <a:spcPct val="120000"/>
              </a:lnSpc>
              <a:defRPr/>
            </a:pPr>
            <a:r>
              <a:rPr lang="en-US" altLang="zh-CN" sz="2400" b="1" dirty="0" smtClean="0">
                <a:latin typeface="+mj-lt"/>
              </a:rPr>
              <a:t>         to study for a test.</a:t>
            </a:r>
          </a:p>
        </p:txBody>
      </p:sp>
      <p:sp>
        <p:nvSpPr>
          <p:cNvPr id="4" name="Text Box 5"/>
          <p:cNvSpPr txBox="1">
            <a:spLocks noChangeArrowheads="1"/>
          </p:cNvSpPr>
          <p:nvPr/>
        </p:nvSpPr>
        <p:spPr bwMode="auto">
          <a:xfrm>
            <a:off x="1690642" y="1187836"/>
            <a:ext cx="1532792"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Although</a:t>
            </a:r>
          </a:p>
        </p:txBody>
      </p:sp>
      <p:sp>
        <p:nvSpPr>
          <p:cNvPr id="5" name="Text Box 6"/>
          <p:cNvSpPr txBox="1">
            <a:spLocks noChangeArrowheads="1"/>
          </p:cNvSpPr>
          <p:nvPr/>
        </p:nvSpPr>
        <p:spPr bwMode="auto">
          <a:xfrm>
            <a:off x="4496844" y="3450069"/>
            <a:ext cx="904875" cy="52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800" b="1" dirty="0" smtClean="0">
                <a:solidFill>
                  <a:srgbClr val="FF0000"/>
                </a:solidFill>
                <a:latin typeface="+mj-lt"/>
              </a:rPr>
              <a:t>until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arn(inHorizontal)">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1"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utoUpdateAnimBg="0"/>
      <p:bldP spid="3" grpId="0" bldLvl="0" autoUpdateAnimBg="0"/>
      <p:bldP spid="4" grpId="0" bldLvl="0" autoUpdateAnimBg="0"/>
      <p:bldP spid="4" grpId="1" bldLvl="0" autoUpdateAnimBg="0"/>
      <p:bldP spid="5" grpId="0" bldLvl="0" autoUpdateAnimBg="0"/>
      <p:bldP spid="5" grpId="1" bldLvl="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706438" y="947738"/>
            <a:ext cx="7812087" cy="2618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40000"/>
              </a:lnSpc>
              <a:defRPr/>
            </a:pPr>
            <a:r>
              <a:rPr lang="en-US" altLang="zh-CN" sz="2400" b="1" dirty="0" smtClean="0">
                <a:latin typeface="+mj-lt"/>
              </a:rPr>
              <a:t>4. A: Mike is my best friend, but he always copies </a:t>
            </a:r>
          </a:p>
          <a:p>
            <a:pPr eaLnBrk="1" hangingPunct="1">
              <a:lnSpc>
                <a:spcPct val="140000"/>
              </a:lnSpc>
              <a:defRPr/>
            </a:pPr>
            <a:r>
              <a:rPr lang="en-US" altLang="zh-CN" sz="2400" b="1" dirty="0" smtClean="0">
                <a:latin typeface="+mj-lt"/>
              </a:rPr>
              <a:t>         my homework.  What should I do?</a:t>
            </a:r>
          </a:p>
          <a:p>
            <a:pPr eaLnBrk="1" hangingPunct="1">
              <a:lnSpc>
                <a:spcPct val="140000"/>
              </a:lnSpc>
              <a:defRPr/>
            </a:pPr>
            <a:r>
              <a:rPr lang="en-US" altLang="zh-CN" sz="2400" b="1" dirty="0" smtClean="0">
                <a:latin typeface="+mj-lt"/>
              </a:rPr>
              <a:t>    B: ________ he’s your best friend, you should </a:t>
            </a:r>
          </a:p>
          <a:p>
            <a:pPr eaLnBrk="1" hangingPunct="1">
              <a:lnSpc>
                <a:spcPct val="140000"/>
              </a:lnSpc>
              <a:defRPr/>
            </a:pPr>
            <a:r>
              <a:rPr lang="en-US" altLang="zh-CN" sz="2400" b="1" dirty="0" smtClean="0">
                <a:latin typeface="+mj-lt"/>
              </a:rPr>
              <a:t>         still tell him that copying others’ homework </a:t>
            </a:r>
          </a:p>
          <a:p>
            <a:pPr eaLnBrk="1" hangingPunct="1">
              <a:lnSpc>
                <a:spcPct val="140000"/>
              </a:lnSpc>
              <a:defRPr/>
            </a:pPr>
            <a:r>
              <a:rPr lang="en-US" altLang="zh-CN" sz="2400" b="1" dirty="0" smtClean="0">
                <a:latin typeface="+mj-lt"/>
              </a:rPr>
              <a:t>         is wrong.</a:t>
            </a:r>
          </a:p>
        </p:txBody>
      </p:sp>
      <p:sp>
        <p:nvSpPr>
          <p:cNvPr id="3" name="Text Box 4"/>
          <p:cNvSpPr txBox="1">
            <a:spLocks noChangeArrowheads="1"/>
          </p:cNvSpPr>
          <p:nvPr/>
        </p:nvSpPr>
        <p:spPr bwMode="auto">
          <a:xfrm>
            <a:off x="1441042" y="1956571"/>
            <a:ext cx="1624012" cy="523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800" b="1" dirty="0" smtClean="0">
                <a:solidFill>
                  <a:srgbClr val="FF0000"/>
                </a:solidFill>
                <a:latin typeface="+mj-lt"/>
              </a:rPr>
              <a:t>Although</a:t>
            </a:r>
            <a:endParaRPr lang="en-US" altLang="zh-CN" sz="1600"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utoUpdateAnimBg="0"/>
      <p:bldP spid="3" grpId="1" bldLvl="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组合 1"/>
          <p:cNvGrpSpPr/>
          <p:nvPr/>
        </p:nvGrpSpPr>
        <p:grpSpPr bwMode="auto">
          <a:xfrm>
            <a:off x="563563" y="612775"/>
            <a:ext cx="815975" cy="584200"/>
            <a:chOff x="449580" y="517059"/>
            <a:chExt cx="838200" cy="584775"/>
          </a:xfrm>
        </p:grpSpPr>
        <p:sp>
          <p:nvSpPr>
            <p:cNvPr id="3" name="椭圆 2"/>
            <p:cNvSpPr/>
            <p:nvPr/>
          </p:nvSpPr>
          <p:spPr>
            <a:xfrm>
              <a:off x="449580" y="571087"/>
              <a:ext cx="740356"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28678" name="TextBox 3"/>
            <p:cNvSpPr txBox="1">
              <a:spLocks noChangeArrowheads="1"/>
            </p:cNvSpPr>
            <p:nvPr/>
          </p:nvSpPr>
          <p:spPr bwMode="auto">
            <a:xfrm>
              <a:off x="502920" y="517059"/>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4b</a:t>
              </a:r>
              <a:endParaRPr lang="zh-CN" altLang="en-US" sz="3200" b="1">
                <a:solidFill>
                  <a:srgbClr val="0000FF"/>
                </a:solidFill>
              </a:endParaRPr>
            </a:p>
          </p:txBody>
        </p:sp>
      </p:grpSp>
      <p:sp>
        <p:nvSpPr>
          <p:cNvPr id="5" name="矩形 4"/>
          <p:cNvSpPr/>
          <p:nvPr/>
        </p:nvSpPr>
        <p:spPr>
          <a:xfrm>
            <a:off x="1282700" y="225425"/>
            <a:ext cx="7358063" cy="1200329"/>
          </a:xfrm>
          <a:prstGeom prst="rect">
            <a:avLst/>
          </a:prstGeom>
        </p:spPr>
        <p:txBody>
          <a:bodyPr>
            <a:spAutoFit/>
          </a:bodyPr>
          <a:lstStyle/>
          <a:p>
            <a:pPr>
              <a:defRPr/>
            </a:pPr>
            <a:r>
              <a:rPr lang="en-US" altLang="zh-CN" sz="2400" b="1" dirty="0">
                <a:latin typeface="+mj-lt"/>
              </a:rPr>
              <a:t>Write one piece of advice for each problem. </a:t>
            </a:r>
          </a:p>
          <a:p>
            <a:pPr>
              <a:defRPr/>
            </a:pPr>
            <a:r>
              <a:rPr lang="en-US" altLang="zh-CN" sz="2400" b="1" dirty="0">
                <a:latin typeface="+mj-lt"/>
              </a:rPr>
              <a:t>Then compare your advice with your partner’s and decide whether the advice is good or bad.</a:t>
            </a:r>
            <a:endParaRPr lang="zh-CN" altLang="en-US" sz="2400" b="1" dirty="0">
              <a:latin typeface="+mj-lt"/>
            </a:endParaRPr>
          </a:p>
        </p:txBody>
      </p:sp>
      <p:sp>
        <p:nvSpPr>
          <p:cNvPr id="6" name="Text Box 3"/>
          <p:cNvSpPr txBox="1">
            <a:spLocks noChangeArrowheads="1"/>
          </p:cNvSpPr>
          <p:nvPr/>
        </p:nvSpPr>
        <p:spPr bwMode="auto">
          <a:xfrm>
            <a:off x="1315357" y="1482907"/>
            <a:ext cx="6710363" cy="2710742"/>
          </a:xfrm>
          <a:prstGeom prst="rect">
            <a:avLst/>
          </a:prstGeom>
        </p:spPr>
        <p:style>
          <a:lnRef idx="1">
            <a:schemeClr val="accent4"/>
          </a:lnRef>
          <a:fillRef idx="2">
            <a:schemeClr val="accent4"/>
          </a:fillRef>
          <a:effectRef idx="1">
            <a:schemeClr val="accent4"/>
          </a:effectRef>
          <a:fontRef idx="minor">
            <a:schemeClr val="dk1"/>
          </a:fontRef>
        </p:style>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400" b="1" dirty="0" smtClean="0">
                <a:latin typeface="+mj-lt"/>
              </a:rPr>
              <a:t>1. I’m very shy. </a:t>
            </a:r>
          </a:p>
          <a:p>
            <a:pPr eaLnBrk="1" hangingPunct="1">
              <a:lnSpc>
                <a:spcPct val="120000"/>
              </a:lnSpc>
              <a:defRPr/>
            </a:pPr>
            <a:r>
              <a:rPr lang="en-US" altLang="zh-CN" sz="2400" b="1" dirty="0" smtClean="0">
                <a:latin typeface="+mj-lt"/>
              </a:rPr>
              <a:t>2. My sister and I fight all the time. </a:t>
            </a:r>
          </a:p>
          <a:p>
            <a:pPr eaLnBrk="1" hangingPunct="1">
              <a:lnSpc>
                <a:spcPct val="120000"/>
              </a:lnSpc>
              <a:defRPr/>
            </a:pPr>
            <a:r>
              <a:rPr lang="en-US" altLang="zh-CN" sz="2400" b="1" dirty="0" smtClean="0">
                <a:latin typeface="+mj-lt"/>
              </a:rPr>
              <a:t>3. My sister spends all evening on the phone.</a:t>
            </a:r>
          </a:p>
          <a:p>
            <a:pPr eaLnBrk="1" hangingPunct="1">
              <a:lnSpc>
                <a:spcPct val="120000"/>
              </a:lnSpc>
              <a:defRPr/>
            </a:pPr>
            <a:r>
              <a:rPr lang="en-US" altLang="zh-CN" sz="2400" b="1" dirty="0" smtClean="0">
                <a:latin typeface="+mj-lt"/>
              </a:rPr>
              <a:t>4. My cousin borrows my things without </a:t>
            </a:r>
          </a:p>
          <a:p>
            <a:pPr eaLnBrk="1" hangingPunct="1">
              <a:lnSpc>
                <a:spcPct val="120000"/>
              </a:lnSpc>
              <a:defRPr/>
            </a:pPr>
            <a:r>
              <a:rPr lang="en-US" altLang="zh-CN" sz="2400" b="1" dirty="0" smtClean="0">
                <a:latin typeface="+mj-lt"/>
              </a:rPr>
              <a:t>    returning them.   </a:t>
            </a:r>
          </a:p>
          <a:p>
            <a:pPr eaLnBrk="1" hangingPunct="1">
              <a:lnSpc>
                <a:spcPct val="120000"/>
              </a:lnSpc>
              <a:defRPr/>
            </a:pPr>
            <a:r>
              <a:rPr lang="en-US" altLang="zh-CN" sz="2400" b="1" dirty="0" smtClean="0">
                <a:latin typeface="+mj-lt"/>
              </a:rPr>
              <a:t>5. My parents won’t let me have a pet.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236538"/>
            <a:ext cx="1393825" cy="522287"/>
          </a:xfrm>
          <a:prstGeom prst="rect">
            <a:avLst/>
          </a:prstGeom>
          <a:noFill/>
        </p:spPr>
        <p:txBody>
          <a:bodyPr>
            <a:spAutoFit/>
          </a:bodyPr>
          <a:lstStyle/>
          <a:p>
            <a:pPr>
              <a:defRPr/>
            </a:pPr>
            <a:r>
              <a:rPr lang="en-US" altLang="zh-CN" sz="2800" b="1" dirty="0">
                <a:solidFill>
                  <a:srgbClr val="0000FF"/>
                </a:solidFill>
                <a:latin typeface="+mj-lt"/>
              </a:rPr>
              <a:t>Advice:</a:t>
            </a:r>
            <a:endParaRPr lang="zh-CN" altLang="en-US" sz="2800" b="1" dirty="0">
              <a:solidFill>
                <a:srgbClr val="0000FF"/>
              </a:solidFill>
              <a:latin typeface="+mj-lt"/>
            </a:endParaRPr>
          </a:p>
        </p:txBody>
      </p:sp>
      <p:sp>
        <p:nvSpPr>
          <p:cNvPr id="3" name="TextBox 2"/>
          <p:cNvSpPr txBox="1"/>
          <p:nvPr/>
        </p:nvSpPr>
        <p:spPr>
          <a:xfrm>
            <a:off x="517525" y="744538"/>
            <a:ext cx="8367713" cy="3416320"/>
          </a:xfrm>
          <a:prstGeom prst="rect">
            <a:avLst/>
          </a:prstGeom>
          <a:noFill/>
        </p:spPr>
        <p:txBody>
          <a:bodyPr>
            <a:spAutoFit/>
          </a:bodyPr>
          <a:lstStyle/>
          <a:p>
            <a:pPr>
              <a:defRPr/>
            </a:pPr>
            <a:r>
              <a:rPr lang="en-US" altLang="zh-CN" sz="2400" b="1" dirty="0">
                <a:latin typeface="+mj-lt"/>
              </a:rPr>
              <a:t>1.You should practice speaking in front of the class.</a:t>
            </a:r>
          </a:p>
          <a:p>
            <a:pPr>
              <a:defRPr/>
            </a:pPr>
            <a:r>
              <a:rPr lang="en-US" altLang="zh-CN" sz="2400" b="1" dirty="0">
                <a:latin typeface="+mj-lt"/>
              </a:rPr>
              <a:t>2.You should sit down and have good communication   </a:t>
            </a:r>
          </a:p>
          <a:p>
            <a:pPr>
              <a:defRPr/>
            </a:pPr>
            <a:r>
              <a:rPr lang="en-US" altLang="zh-CN" sz="2400" b="1" dirty="0">
                <a:latin typeface="+mj-lt"/>
              </a:rPr>
              <a:t>   with her.</a:t>
            </a:r>
          </a:p>
          <a:p>
            <a:pPr>
              <a:defRPr/>
            </a:pPr>
            <a:r>
              <a:rPr lang="en-US" altLang="zh-CN" sz="2400" b="1" dirty="0">
                <a:latin typeface="+mj-lt"/>
              </a:rPr>
              <a:t>3.You should explain that you don’t mind her </a:t>
            </a:r>
          </a:p>
          <a:p>
            <a:pPr>
              <a:defRPr/>
            </a:pPr>
            <a:r>
              <a:rPr lang="en-US" altLang="zh-CN" sz="2400" b="1" dirty="0">
                <a:latin typeface="+mj-lt"/>
              </a:rPr>
              <a:t>   phoning all evening. However, she should let you </a:t>
            </a:r>
          </a:p>
          <a:p>
            <a:pPr>
              <a:defRPr/>
            </a:pPr>
            <a:r>
              <a:rPr lang="en-US" altLang="zh-CN" sz="2400" b="1" dirty="0">
                <a:latin typeface="+mj-lt"/>
              </a:rPr>
              <a:t>   give your friend a call.</a:t>
            </a:r>
          </a:p>
          <a:p>
            <a:pPr>
              <a:defRPr/>
            </a:pPr>
            <a:r>
              <a:rPr lang="en-US" altLang="zh-CN" sz="2400" b="1" dirty="0">
                <a:latin typeface="+mj-lt"/>
              </a:rPr>
              <a:t>4.You’d better ask him to give back your things in </a:t>
            </a:r>
          </a:p>
          <a:p>
            <a:pPr>
              <a:defRPr/>
            </a:pPr>
            <a:r>
              <a:rPr lang="en-US" altLang="zh-CN" sz="2400" b="1" dirty="0">
                <a:latin typeface="+mj-lt"/>
              </a:rPr>
              <a:t>   time.</a:t>
            </a:r>
          </a:p>
          <a:p>
            <a:pPr>
              <a:defRPr/>
            </a:pPr>
            <a:r>
              <a:rPr lang="en-US" altLang="zh-CN" sz="2400" b="1" dirty="0">
                <a:latin typeface="+mj-lt"/>
              </a:rPr>
              <a:t>5.You should communicate with them.</a:t>
            </a:r>
            <a:endParaRPr lang="zh-CN" altLang="en-US" sz="24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580">
                                          <p:stCondLst>
                                            <p:cond delay="0"/>
                                          </p:stCondLst>
                                        </p:cTn>
                                        <p:tgtEl>
                                          <p:spTgt spid="3">
                                            <p:txEl>
                                              <p:pRg st="2" end="2"/>
                                            </p:txEl>
                                          </p:spTgt>
                                        </p:tgtEl>
                                      </p:cBhvr>
                                    </p:animEffect>
                                    <p:anim calcmode="lin" valueType="num">
                                      <p:cBhvr>
                                        <p:cTn id="4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2" end="2"/>
                                            </p:txEl>
                                          </p:spTgt>
                                        </p:tgtEl>
                                      </p:cBhvr>
                                      <p:to x="100000" y="60000"/>
                                    </p:animScale>
                                    <p:animScale>
                                      <p:cBhvr>
                                        <p:cTn id="48" dur="166" decel="50000">
                                          <p:stCondLst>
                                            <p:cond delay="676"/>
                                          </p:stCondLst>
                                        </p:cTn>
                                        <p:tgtEl>
                                          <p:spTgt spid="3">
                                            <p:txEl>
                                              <p:pRg st="2" end="2"/>
                                            </p:txEl>
                                          </p:spTgt>
                                        </p:tgtEl>
                                      </p:cBhvr>
                                      <p:to x="100000" y="100000"/>
                                    </p:animScale>
                                    <p:animScale>
                                      <p:cBhvr>
                                        <p:cTn id="49" dur="26">
                                          <p:stCondLst>
                                            <p:cond delay="1312"/>
                                          </p:stCondLst>
                                        </p:cTn>
                                        <p:tgtEl>
                                          <p:spTgt spid="3">
                                            <p:txEl>
                                              <p:pRg st="2" end="2"/>
                                            </p:txEl>
                                          </p:spTgt>
                                        </p:tgtEl>
                                      </p:cBhvr>
                                      <p:to x="100000" y="80000"/>
                                    </p:animScale>
                                    <p:animScale>
                                      <p:cBhvr>
                                        <p:cTn id="50" dur="166" decel="50000">
                                          <p:stCondLst>
                                            <p:cond delay="1338"/>
                                          </p:stCondLst>
                                        </p:cTn>
                                        <p:tgtEl>
                                          <p:spTgt spid="3">
                                            <p:txEl>
                                              <p:pRg st="2" end="2"/>
                                            </p:txEl>
                                          </p:spTgt>
                                        </p:tgtEl>
                                      </p:cBhvr>
                                      <p:to x="100000" y="100000"/>
                                    </p:animScale>
                                    <p:animScale>
                                      <p:cBhvr>
                                        <p:cTn id="51" dur="26">
                                          <p:stCondLst>
                                            <p:cond delay="1642"/>
                                          </p:stCondLst>
                                        </p:cTn>
                                        <p:tgtEl>
                                          <p:spTgt spid="3">
                                            <p:txEl>
                                              <p:pRg st="2" end="2"/>
                                            </p:txEl>
                                          </p:spTgt>
                                        </p:tgtEl>
                                      </p:cBhvr>
                                      <p:to x="100000" y="90000"/>
                                    </p:animScale>
                                    <p:animScale>
                                      <p:cBhvr>
                                        <p:cTn id="52" dur="166" decel="50000">
                                          <p:stCondLst>
                                            <p:cond delay="1668"/>
                                          </p:stCondLst>
                                        </p:cTn>
                                        <p:tgtEl>
                                          <p:spTgt spid="3">
                                            <p:txEl>
                                              <p:pRg st="2" end="2"/>
                                            </p:txEl>
                                          </p:spTgt>
                                        </p:tgtEl>
                                      </p:cBhvr>
                                      <p:to x="100000" y="100000"/>
                                    </p:animScale>
                                    <p:animScale>
                                      <p:cBhvr>
                                        <p:cTn id="53" dur="26">
                                          <p:stCondLst>
                                            <p:cond delay="1808"/>
                                          </p:stCondLst>
                                        </p:cTn>
                                        <p:tgtEl>
                                          <p:spTgt spid="3">
                                            <p:txEl>
                                              <p:pRg st="2" end="2"/>
                                            </p:txEl>
                                          </p:spTgt>
                                        </p:tgtEl>
                                      </p:cBhvr>
                                      <p:to x="100000" y="95000"/>
                                    </p:animScale>
                                    <p:animScale>
                                      <p:cBhvr>
                                        <p:cTn id="54" dur="166" decel="50000">
                                          <p:stCondLst>
                                            <p:cond delay="1834"/>
                                          </p:stCondLst>
                                        </p:cTn>
                                        <p:tgtEl>
                                          <p:spTgt spid="3">
                                            <p:txEl>
                                              <p:pRg st="2" end="2"/>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animEffect transition="in" filter="wipe(down)">
                                      <p:cBhvr>
                                        <p:cTn id="59" dur="580">
                                          <p:stCondLst>
                                            <p:cond delay="0"/>
                                          </p:stCondLst>
                                        </p:cTn>
                                        <p:tgtEl>
                                          <p:spTgt spid="3">
                                            <p:txEl>
                                              <p:pRg st="3" end="3"/>
                                            </p:txEl>
                                          </p:spTgt>
                                        </p:tgtEl>
                                      </p:cBhvr>
                                    </p:animEffect>
                                    <p:anim calcmode="lin" valueType="num">
                                      <p:cBhvr>
                                        <p:cTn id="6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3" end="3"/>
                                            </p:txEl>
                                          </p:spTgt>
                                        </p:tgtEl>
                                      </p:cBhvr>
                                      <p:to x="100000" y="60000"/>
                                    </p:animScale>
                                    <p:animScale>
                                      <p:cBhvr>
                                        <p:cTn id="66" dur="166" decel="50000">
                                          <p:stCondLst>
                                            <p:cond delay="676"/>
                                          </p:stCondLst>
                                        </p:cTn>
                                        <p:tgtEl>
                                          <p:spTgt spid="3">
                                            <p:txEl>
                                              <p:pRg st="3" end="3"/>
                                            </p:txEl>
                                          </p:spTgt>
                                        </p:tgtEl>
                                      </p:cBhvr>
                                      <p:to x="100000" y="100000"/>
                                    </p:animScale>
                                    <p:animScale>
                                      <p:cBhvr>
                                        <p:cTn id="67" dur="26">
                                          <p:stCondLst>
                                            <p:cond delay="1312"/>
                                          </p:stCondLst>
                                        </p:cTn>
                                        <p:tgtEl>
                                          <p:spTgt spid="3">
                                            <p:txEl>
                                              <p:pRg st="3" end="3"/>
                                            </p:txEl>
                                          </p:spTgt>
                                        </p:tgtEl>
                                      </p:cBhvr>
                                      <p:to x="100000" y="80000"/>
                                    </p:animScale>
                                    <p:animScale>
                                      <p:cBhvr>
                                        <p:cTn id="68" dur="166" decel="50000">
                                          <p:stCondLst>
                                            <p:cond delay="1338"/>
                                          </p:stCondLst>
                                        </p:cTn>
                                        <p:tgtEl>
                                          <p:spTgt spid="3">
                                            <p:txEl>
                                              <p:pRg st="3" end="3"/>
                                            </p:txEl>
                                          </p:spTgt>
                                        </p:tgtEl>
                                      </p:cBhvr>
                                      <p:to x="100000" y="100000"/>
                                    </p:animScale>
                                    <p:animScale>
                                      <p:cBhvr>
                                        <p:cTn id="69" dur="26">
                                          <p:stCondLst>
                                            <p:cond delay="1642"/>
                                          </p:stCondLst>
                                        </p:cTn>
                                        <p:tgtEl>
                                          <p:spTgt spid="3">
                                            <p:txEl>
                                              <p:pRg st="3" end="3"/>
                                            </p:txEl>
                                          </p:spTgt>
                                        </p:tgtEl>
                                      </p:cBhvr>
                                      <p:to x="100000" y="90000"/>
                                    </p:animScale>
                                    <p:animScale>
                                      <p:cBhvr>
                                        <p:cTn id="70" dur="166" decel="50000">
                                          <p:stCondLst>
                                            <p:cond delay="1668"/>
                                          </p:stCondLst>
                                        </p:cTn>
                                        <p:tgtEl>
                                          <p:spTgt spid="3">
                                            <p:txEl>
                                              <p:pRg st="3" end="3"/>
                                            </p:txEl>
                                          </p:spTgt>
                                        </p:tgtEl>
                                      </p:cBhvr>
                                      <p:to x="100000" y="100000"/>
                                    </p:animScale>
                                    <p:animScale>
                                      <p:cBhvr>
                                        <p:cTn id="71" dur="26">
                                          <p:stCondLst>
                                            <p:cond delay="1808"/>
                                          </p:stCondLst>
                                        </p:cTn>
                                        <p:tgtEl>
                                          <p:spTgt spid="3">
                                            <p:txEl>
                                              <p:pRg st="3" end="3"/>
                                            </p:txEl>
                                          </p:spTgt>
                                        </p:tgtEl>
                                      </p:cBhvr>
                                      <p:to x="100000" y="95000"/>
                                    </p:animScale>
                                    <p:animScale>
                                      <p:cBhvr>
                                        <p:cTn id="72" dur="166" decel="50000">
                                          <p:stCondLst>
                                            <p:cond delay="1834"/>
                                          </p:stCondLst>
                                        </p:cTn>
                                        <p:tgtEl>
                                          <p:spTgt spid="3">
                                            <p:txEl>
                                              <p:pRg st="3" end="3"/>
                                            </p:txEl>
                                          </p:spTgt>
                                        </p:tgtEl>
                                      </p:cBhvr>
                                      <p:to x="100000" y="100000"/>
                                    </p:animScale>
                                  </p:childTnLst>
                                </p:cTn>
                              </p:par>
                              <p:par>
                                <p:cTn id="73" presetID="26" presetClass="entr" presetSubtype="0" fill="hold" grpId="0" nodeType="with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wipe(down)">
                                      <p:cBhvr>
                                        <p:cTn id="75" dur="580">
                                          <p:stCondLst>
                                            <p:cond delay="0"/>
                                          </p:stCondLst>
                                        </p:cTn>
                                        <p:tgtEl>
                                          <p:spTgt spid="3">
                                            <p:txEl>
                                              <p:pRg st="4" end="4"/>
                                            </p:txEl>
                                          </p:spTgt>
                                        </p:tgtEl>
                                      </p:cBhvr>
                                    </p:animEffect>
                                    <p:anim calcmode="lin" valueType="num">
                                      <p:cBhvr>
                                        <p:cTn id="7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4" end="4"/>
                                            </p:txEl>
                                          </p:spTgt>
                                        </p:tgtEl>
                                      </p:cBhvr>
                                      <p:to x="100000" y="60000"/>
                                    </p:animScale>
                                    <p:animScale>
                                      <p:cBhvr>
                                        <p:cTn id="82" dur="166" decel="50000">
                                          <p:stCondLst>
                                            <p:cond delay="676"/>
                                          </p:stCondLst>
                                        </p:cTn>
                                        <p:tgtEl>
                                          <p:spTgt spid="3">
                                            <p:txEl>
                                              <p:pRg st="4" end="4"/>
                                            </p:txEl>
                                          </p:spTgt>
                                        </p:tgtEl>
                                      </p:cBhvr>
                                      <p:to x="100000" y="100000"/>
                                    </p:animScale>
                                    <p:animScale>
                                      <p:cBhvr>
                                        <p:cTn id="83" dur="26">
                                          <p:stCondLst>
                                            <p:cond delay="1312"/>
                                          </p:stCondLst>
                                        </p:cTn>
                                        <p:tgtEl>
                                          <p:spTgt spid="3">
                                            <p:txEl>
                                              <p:pRg st="4" end="4"/>
                                            </p:txEl>
                                          </p:spTgt>
                                        </p:tgtEl>
                                      </p:cBhvr>
                                      <p:to x="100000" y="80000"/>
                                    </p:animScale>
                                    <p:animScale>
                                      <p:cBhvr>
                                        <p:cTn id="84" dur="166" decel="50000">
                                          <p:stCondLst>
                                            <p:cond delay="1338"/>
                                          </p:stCondLst>
                                        </p:cTn>
                                        <p:tgtEl>
                                          <p:spTgt spid="3">
                                            <p:txEl>
                                              <p:pRg st="4" end="4"/>
                                            </p:txEl>
                                          </p:spTgt>
                                        </p:tgtEl>
                                      </p:cBhvr>
                                      <p:to x="100000" y="100000"/>
                                    </p:animScale>
                                    <p:animScale>
                                      <p:cBhvr>
                                        <p:cTn id="85" dur="26">
                                          <p:stCondLst>
                                            <p:cond delay="1642"/>
                                          </p:stCondLst>
                                        </p:cTn>
                                        <p:tgtEl>
                                          <p:spTgt spid="3">
                                            <p:txEl>
                                              <p:pRg st="4" end="4"/>
                                            </p:txEl>
                                          </p:spTgt>
                                        </p:tgtEl>
                                      </p:cBhvr>
                                      <p:to x="100000" y="90000"/>
                                    </p:animScale>
                                    <p:animScale>
                                      <p:cBhvr>
                                        <p:cTn id="86" dur="166" decel="50000">
                                          <p:stCondLst>
                                            <p:cond delay="1668"/>
                                          </p:stCondLst>
                                        </p:cTn>
                                        <p:tgtEl>
                                          <p:spTgt spid="3">
                                            <p:txEl>
                                              <p:pRg st="4" end="4"/>
                                            </p:txEl>
                                          </p:spTgt>
                                        </p:tgtEl>
                                      </p:cBhvr>
                                      <p:to x="100000" y="100000"/>
                                    </p:animScale>
                                    <p:animScale>
                                      <p:cBhvr>
                                        <p:cTn id="87" dur="26">
                                          <p:stCondLst>
                                            <p:cond delay="1808"/>
                                          </p:stCondLst>
                                        </p:cTn>
                                        <p:tgtEl>
                                          <p:spTgt spid="3">
                                            <p:txEl>
                                              <p:pRg st="4" end="4"/>
                                            </p:txEl>
                                          </p:spTgt>
                                        </p:tgtEl>
                                      </p:cBhvr>
                                      <p:to x="100000" y="95000"/>
                                    </p:animScale>
                                    <p:animScale>
                                      <p:cBhvr>
                                        <p:cTn id="88" dur="166" decel="50000">
                                          <p:stCondLst>
                                            <p:cond delay="1834"/>
                                          </p:stCondLst>
                                        </p:cTn>
                                        <p:tgtEl>
                                          <p:spTgt spid="3">
                                            <p:txEl>
                                              <p:pRg st="4" end="4"/>
                                            </p:txEl>
                                          </p:spTgt>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3">
                                            <p:txEl>
                                              <p:pRg st="5" end="5"/>
                                            </p:txEl>
                                          </p:spTgt>
                                        </p:tgtEl>
                                        <p:attrNameLst>
                                          <p:attrName>style.visibility</p:attrName>
                                        </p:attrNameLst>
                                      </p:cBhvr>
                                      <p:to>
                                        <p:strVal val="visible"/>
                                      </p:to>
                                    </p:set>
                                    <p:animEffect transition="in" filter="wipe(down)">
                                      <p:cBhvr>
                                        <p:cTn id="91" dur="580">
                                          <p:stCondLst>
                                            <p:cond delay="0"/>
                                          </p:stCondLst>
                                        </p:cTn>
                                        <p:tgtEl>
                                          <p:spTgt spid="3">
                                            <p:txEl>
                                              <p:pRg st="5" end="5"/>
                                            </p:txEl>
                                          </p:spTgt>
                                        </p:tgtEl>
                                      </p:cBhvr>
                                    </p:animEffect>
                                    <p:anim calcmode="lin" valueType="num">
                                      <p:cBhvr>
                                        <p:cTn id="92"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7" dur="26">
                                          <p:stCondLst>
                                            <p:cond delay="650"/>
                                          </p:stCondLst>
                                        </p:cTn>
                                        <p:tgtEl>
                                          <p:spTgt spid="3">
                                            <p:txEl>
                                              <p:pRg st="5" end="5"/>
                                            </p:txEl>
                                          </p:spTgt>
                                        </p:tgtEl>
                                      </p:cBhvr>
                                      <p:to x="100000" y="60000"/>
                                    </p:animScale>
                                    <p:animScale>
                                      <p:cBhvr>
                                        <p:cTn id="98" dur="166" decel="50000">
                                          <p:stCondLst>
                                            <p:cond delay="676"/>
                                          </p:stCondLst>
                                        </p:cTn>
                                        <p:tgtEl>
                                          <p:spTgt spid="3">
                                            <p:txEl>
                                              <p:pRg st="5" end="5"/>
                                            </p:txEl>
                                          </p:spTgt>
                                        </p:tgtEl>
                                      </p:cBhvr>
                                      <p:to x="100000" y="100000"/>
                                    </p:animScale>
                                    <p:animScale>
                                      <p:cBhvr>
                                        <p:cTn id="99" dur="26">
                                          <p:stCondLst>
                                            <p:cond delay="1312"/>
                                          </p:stCondLst>
                                        </p:cTn>
                                        <p:tgtEl>
                                          <p:spTgt spid="3">
                                            <p:txEl>
                                              <p:pRg st="5" end="5"/>
                                            </p:txEl>
                                          </p:spTgt>
                                        </p:tgtEl>
                                      </p:cBhvr>
                                      <p:to x="100000" y="80000"/>
                                    </p:animScale>
                                    <p:animScale>
                                      <p:cBhvr>
                                        <p:cTn id="100" dur="166" decel="50000">
                                          <p:stCondLst>
                                            <p:cond delay="1338"/>
                                          </p:stCondLst>
                                        </p:cTn>
                                        <p:tgtEl>
                                          <p:spTgt spid="3">
                                            <p:txEl>
                                              <p:pRg st="5" end="5"/>
                                            </p:txEl>
                                          </p:spTgt>
                                        </p:tgtEl>
                                      </p:cBhvr>
                                      <p:to x="100000" y="100000"/>
                                    </p:animScale>
                                    <p:animScale>
                                      <p:cBhvr>
                                        <p:cTn id="101" dur="26">
                                          <p:stCondLst>
                                            <p:cond delay="1642"/>
                                          </p:stCondLst>
                                        </p:cTn>
                                        <p:tgtEl>
                                          <p:spTgt spid="3">
                                            <p:txEl>
                                              <p:pRg st="5" end="5"/>
                                            </p:txEl>
                                          </p:spTgt>
                                        </p:tgtEl>
                                      </p:cBhvr>
                                      <p:to x="100000" y="90000"/>
                                    </p:animScale>
                                    <p:animScale>
                                      <p:cBhvr>
                                        <p:cTn id="102" dur="166" decel="50000">
                                          <p:stCondLst>
                                            <p:cond delay="1668"/>
                                          </p:stCondLst>
                                        </p:cTn>
                                        <p:tgtEl>
                                          <p:spTgt spid="3">
                                            <p:txEl>
                                              <p:pRg st="5" end="5"/>
                                            </p:txEl>
                                          </p:spTgt>
                                        </p:tgtEl>
                                      </p:cBhvr>
                                      <p:to x="100000" y="100000"/>
                                    </p:animScale>
                                    <p:animScale>
                                      <p:cBhvr>
                                        <p:cTn id="103" dur="26">
                                          <p:stCondLst>
                                            <p:cond delay="1808"/>
                                          </p:stCondLst>
                                        </p:cTn>
                                        <p:tgtEl>
                                          <p:spTgt spid="3">
                                            <p:txEl>
                                              <p:pRg st="5" end="5"/>
                                            </p:txEl>
                                          </p:spTgt>
                                        </p:tgtEl>
                                      </p:cBhvr>
                                      <p:to x="100000" y="95000"/>
                                    </p:animScale>
                                    <p:animScale>
                                      <p:cBhvr>
                                        <p:cTn id="104" dur="166" decel="50000">
                                          <p:stCondLst>
                                            <p:cond delay="1834"/>
                                          </p:stCondLst>
                                        </p:cTn>
                                        <p:tgtEl>
                                          <p:spTgt spid="3">
                                            <p:txEl>
                                              <p:pRg st="5" end="5"/>
                                            </p:txEl>
                                          </p:spTgt>
                                        </p:tgtEl>
                                      </p:cBhvr>
                                      <p:to x="100000" y="100000"/>
                                    </p:animScale>
                                  </p:childTnLst>
                                </p:cTn>
                              </p:par>
                            </p:childTnLst>
                          </p:cTn>
                        </p:par>
                      </p:childTnLst>
                    </p:cTn>
                  </p:par>
                  <p:par>
                    <p:cTn id="105" fill="hold">
                      <p:stCondLst>
                        <p:cond delay="indefinite"/>
                      </p:stCondLst>
                      <p:childTnLst>
                        <p:par>
                          <p:cTn id="106" fill="hold">
                            <p:stCondLst>
                              <p:cond delay="0"/>
                            </p:stCondLst>
                            <p:childTnLst>
                              <p:par>
                                <p:cTn id="107" presetID="26" presetClass="entr" presetSubtype="0" fill="hold" grpId="0" nodeType="clickEffect">
                                  <p:stCondLst>
                                    <p:cond delay="0"/>
                                  </p:stCondLst>
                                  <p:childTnLst>
                                    <p:set>
                                      <p:cBhvr>
                                        <p:cTn id="108" dur="1" fill="hold">
                                          <p:stCondLst>
                                            <p:cond delay="0"/>
                                          </p:stCondLst>
                                        </p:cTn>
                                        <p:tgtEl>
                                          <p:spTgt spid="3">
                                            <p:txEl>
                                              <p:pRg st="6" end="6"/>
                                            </p:txEl>
                                          </p:spTgt>
                                        </p:tgtEl>
                                        <p:attrNameLst>
                                          <p:attrName>style.visibility</p:attrName>
                                        </p:attrNameLst>
                                      </p:cBhvr>
                                      <p:to>
                                        <p:strVal val="visible"/>
                                      </p:to>
                                    </p:set>
                                    <p:animEffect transition="in" filter="wipe(down)">
                                      <p:cBhvr>
                                        <p:cTn id="109" dur="580">
                                          <p:stCondLst>
                                            <p:cond delay="0"/>
                                          </p:stCondLst>
                                        </p:cTn>
                                        <p:tgtEl>
                                          <p:spTgt spid="3">
                                            <p:txEl>
                                              <p:pRg st="6" end="6"/>
                                            </p:txEl>
                                          </p:spTgt>
                                        </p:tgtEl>
                                      </p:cBhvr>
                                    </p:animEffect>
                                    <p:anim calcmode="lin" valueType="num">
                                      <p:cBhvr>
                                        <p:cTn id="11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15" dur="26">
                                          <p:stCondLst>
                                            <p:cond delay="650"/>
                                          </p:stCondLst>
                                        </p:cTn>
                                        <p:tgtEl>
                                          <p:spTgt spid="3">
                                            <p:txEl>
                                              <p:pRg st="6" end="6"/>
                                            </p:txEl>
                                          </p:spTgt>
                                        </p:tgtEl>
                                      </p:cBhvr>
                                      <p:to x="100000" y="60000"/>
                                    </p:animScale>
                                    <p:animScale>
                                      <p:cBhvr>
                                        <p:cTn id="116" dur="166" decel="50000">
                                          <p:stCondLst>
                                            <p:cond delay="676"/>
                                          </p:stCondLst>
                                        </p:cTn>
                                        <p:tgtEl>
                                          <p:spTgt spid="3">
                                            <p:txEl>
                                              <p:pRg st="6" end="6"/>
                                            </p:txEl>
                                          </p:spTgt>
                                        </p:tgtEl>
                                      </p:cBhvr>
                                      <p:to x="100000" y="100000"/>
                                    </p:animScale>
                                    <p:animScale>
                                      <p:cBhvr>
                                        <p:cTn id="117" dur="26">
                                          <p:stCondLst>
                                            <p:cond delay="1312"/>
                                          </p:stCondLst>
                                        </p:cTn>
                                        <p:tgtEl>
                                          <p:spTgt spid="3">
                                            <p:txEl>
                                              <p:pRg st="6" end="6"/>
                                            </p:txEl>
                                          </p:spTgt>
                                        </p:tgtEl>
                                      </p:cBhvr>
                                      <p:to x="100000" y="80000"/>
                                    </p:animScale>
                                    <p:animScale>
                                      <p:cBhvr>
                                        <p:cTn id="118" dur="166" decel="50000">
                                          <p:stCondLst>
                                            <p:cond delay="1338"/>
                                          </p:stCondLst>
                                        </p:cTn>
                                        <p:tgtEl>
                                          <p:spTgt spid="3">
                                            <p:txEl>
                                              <p:pRg st="6" end="6"/>
                                            </p:txEl>
                                          </p:spTgt>
                                        </p:tgtEl>
                                      </p:cBhvr>
                                      <p:to x="100000" y="100000"/>
                                    </p:animScale>
                                    <p:animScale>
                                      <p:cBhvr>
                                        <p:cTn id="119" dur="26">
                                          <p:stCondLst>
                                            <p:cond delay="1642"/>
                                          </p:stCondLst>
                                        </p:cTn>
                                        <p:tgtEl>
                                          <p:spTgt spid="3">
                                            <p:txEl>
                                              <p:pRg st="6" end="6"/>
                                            </p:txEl>
                                          </p:spTgt>
                                        </p:tgtEl>
                                      </p:cBhvr>
                                      <p:to x="100000" y="90000"/>
                                    </p:animScale>
                                    <p:animScale>
                                      <p:cBhvr>
                                        <p:cTn id="120" dur="166" decel="50000">
                                          <p:stCondLst>
                                            <p:cond delay="1668"/>
                                          </p:stCondLst>
                                        </p:cTn>
                                        <p:tgtEl>
                                          <p:spTgt spid="3">
                                            <p:txEl>
                                              <p:pRg st="6" end="6"/>
                                            </p:txEl>
                                          </p:spTgt>
                                        </p:tgtEl>
                                      </p:cBhvr>
                                      <p:to x="100000" y="100000"/>
                                    </p:animScale>
                                    <p:animScale>
                                      <p:cBhvr>
                                        <p:cTn id="121" dur="26">
                                          <p:stCondLst>
                                            <p:cond delay="1808"/>
                                          </p:stCondLst>
                                        </p:cTn>
                                        <p:tgtEl>
                                          <p:spTgt spid="3">
                                            <p:txEl>
                                              <p:pRg st="6" end="6"/>
                                            </p:txEl>
                                          </p:spTgt>
                                        </p:tgtEl>
                                      </p:cBhvr>
                                      <p:to x="100000" y="95000"/>
                                    </p:animScale>
                                    <p:animScale>
                                      <p:cBhvr>
                                        <p:cTn id="122" dur="166" decel="50000">
                                          <p:stCondLst>
                                            <p:cond delay="1834"/>
                                          </p:stCondLst>
                                        </p:cTn>
                                        <p:tgtEl>
                                          <p:spTgt spid="3">
                                            <p:txEl>
                                              <p:pRg st="6" end="6"/>
                                            </p:txEl>
                                          </p:spTgt>
                                        </p:tgtEl>
                                      </p:cBhvr>
                                      <p:to x="100000" y="100000"/>
                                    </p:animScale>
                                  </p:childTnLst>
                                </p:cTn>
                              </p:par>
                              <p:par>
                                <p:cTn id="123" presetID="26" presetClass="entr" presetSubtype="0" fill="hold" grpId="0" nodeType="withEffect">
                                  <p:stCondLst>
                                    <p:cond delay="0"/>
                                  </p:stCondLst>
                                  <p:childTnLst>
                                    <p:set>
                                      <p:cBhvr>
                                        <p:cTn id="124" dur="1" fill="hold">
                                          <p:stCondLst>
                                            <p:cond delay="0"/>
                                          </p:stCondLst>
                                        </p:cTn>
                                        <p:tgtEl>
                                          <p:spTgt spid="3">
                                            <p:txEl>
                                              <p:pRg st="7" end="7"/>
                                            </p:txEl>
                                          </p:spTgt>
                                        </p:tgtEl>
                                        <p:attrNameLst>
                                          <p:attrName>style.visibility</p:attrName>
                                        </p:attrNameLst>
                                      </p:cBhvr>
                                      <p:to>
                                        <p:strVal val="visible"/>
                                      </p:to>
                                    </p:set>
                                    <p:animEffect transition="in" filter="wipe(down)">
                                      <p:cBhvr>
                                        <p:cTn id="125" dur="580">
                                          <p:stCondLst>
                                            <p:cond delay="0"/>
                                          </p:stCondLst>
                                        </p:cTn>
                                        <p:tgtEl>
                                          <p:spTgt spid="3">
                                            <p:txEl>
                                              <p:pRg st="7" end="7"/>
                                            </p:txEl>
                                          </p:spTgt>
                                        </p:tgtEl>
                                      </p:cBhvr>
                                    </p:animEffect>
                                    <p:anim calcmode="lin" valueType="num">
                                      <p:cBhvr>
                                        <p:cTn id="12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1" dur="26">
                                          <p:stCondLst>
                                            <p:cond delay="650"/>
                                          </p:stCondLst>
                                        </p:cTn>
                                        <p:tgtEl>
                                          <p:spTgt spid="3">
                                            <p:txEl>
                                              <p:pRg st="7" end="7"/>
                                            </p:txEl>
                                          </p:spTgt>
                                        </p:tgtEl>
                                      </p:cBhvr>
                                      <p:to x="100000" y="60000"/>
                                    </p:animScale>
                                    <p:animScale>
                                      <p:cBhvr>
                                        <p:cTn id="132" dur="166" decel="50000">
                                          <p:stCondLst>
                                            <p:cond delay="676"/>
                                          </p:stCondLst>
                                        </p:cTn>
                                        <p:tgtEl>
                                          <p:spTgt spid="3">
                                            <p:txEl>
                                              <p:pRg st="7" end="7"/>
                                            </p:txEl>
                                          </p:spTgt>
                                        </p:tgtEl>
                                      </p:cBhvr>
                                      <p:to x="100000" y="100000"/>
                                    </p:animScale>
                                    <p:animScale>
                                      <p:cBhvr>
                                        <p:cTn id="133" dur="26">
                                          <p:stCondLst>
                                            <p:cond delay="1312"/>
                                          </p:stCondLst>
                                        </p:cTn>
                                        <p:tgtEl>
                                          <p:spTgt spid="3">
                                            <p:txEl>
                                              <p:pRg st="7" end="7"/>
                                            </p:txEl>
                                          </p:spTgt>
                                        </p:tgtEl>
                                      </p:cBhvr>
                                      <p:to x="100000" y="80000"/>
                                    </p:animScale>
                                    <p:animScale>
                                      <p:cBhvr>
                                        <p:cTn id="134" dur="166" decel="50000">
                                          <p:stCondLst>
                                            <p:cond delay="1338"/>
                                          </p:stCondLst>
                                        </p:cTn>
                                        <p:tgtEl>
                                          <p:spTgt spid="3">
                                            <p:txEl>
                                              <p:pRg st="7" end="7"/>
                                            </p:txEl>
                                          </p:spTgt>
                                        </p:tgtEl>
                                      </p:cBhvr>
                                      <p:to x="100000" y="100000"/>
                                    </p:animScale>
                                    <p:animScale>
                                      <p:cBhvr>
                                        <p:cTn id="135" dur="26">
                                          <p:stCondLst>
                                            <p:cond delay="1642"/>
                                          </p:stCondLst>
                                        </p:cTn>
                                        <p:tgtEl>
                                          <p:spTgt spid="3">
                                            <p:txEl>
                                              <p:pRg st="7" end="7"/>
                                            </p:txEl>
                                          </p:spTgt>
                                        </p:tgtEl>
                                      </p:cBhvr>
                                      <p:to x="100000" y="90000"/>
                                    </p:animScale>
                                    <p:animScale>
                                      <p:cBhvr>
                                        <p:cTn id="136" dur="166" decel="50000">
                                          <p:stCondLst>
                                            <p:cond delay="1668"/>
                                          </p:stCondLst>
                                        </p:cTn>
                                        <p:tgtEl>
                                          <p:spTgt spid="3">
                                            <p:txEl>
                                              <p:pRg st="7" end="7"/>
                                            </p:txEl>
                                          </p:spTgt>
                                        </p:tgtEl>
                                      </p:cBhvr>
                                      <p:to x="100000" y="100000"/>
                                    </p:animScale>
                                    <p:animScale>
                                      <p:cBhvr>
                                        <p:cTn id="137" dur="26">
                                          <p:stCondLst>
                                            <p:cond delay="1808"/>
                                          </p:stCondLst>
                                        </p:cTn>
                                        <p:tgtEl>
                                          <p:spTgt spid="3">
                                            <p:txEl>
                                              <p:pRg st="7" end="7"/>
                                            </p:txEl>
                                          </p:spTgt>
                                        </p:tgtEl>
                                      </p:cBhvr>
                                      <p:to x="100000" y="95000"/>
                                    </p:animScale>
                                    <p:animScale>
                                      <p:cBhvr>
                                        <p:cTn id="138" dur="166" decel="50000">
                                          <p:stCondLst>
                                            <p:cond delay="1834"/>
                                          </p:stCondLst>
                                        </p:cTn>
                                        <p:tgtEl>
                                          <p:spTgt spid="3">
                                            <p:txEl>
                                              <p:pRg st="7" end="7"/>
                                            </p:txEl>
                                          </p:spTgt>
                                        </p:tgtEl>
                                      </p:cBhvr>
                                      <p:to x="100000" y="100000"/>
                                    </p:animScale>
                                  </p:childTnLst>
                                </p:cTn>
                              </p:par>
                            </p:childTnLst>
                          </p:cTn>
                        </p:par>
                      </p:childTnLst>
                    </p:cTn>
                  </p:par>
                  <p:par>
                    <p:cTn id="139" fill="hold">
                      <p:stCondLst>
                        <p:cond delay="indefinite"/>
                      </p:stCondLst>
                      <p:childTnLst>
                        <p:par>
                          <p:cTn id="140" fill="hold">
                            <p:stCondLst>
                              <p:cond delay="0"/>
                            </p:stCondLst>
                            <p:childTnLst>
                              <p:par>
                                <p:cTn id="141" presetID="26" presetClass="entr" presetSubtype="0" fill="hold" grpId="0" nodeType="clickEffect">
                                  <p:stCondLst>
                                    <p:cond delay="0"/>
                                  </p:stCondLst>
                                  <p:childTnLst>
                                    <p:set>
                                      <p:cBhvr>
                                        <p:cTn id="142" dur="1" fill="hold">
                                          <p:stCondLst>
                                            <p:cond delay="0"/>
                                          </p:stCondLst>
                                        </p:cTn>
                                        <p:tgtEl>
                                          <p:spTgt spid="3">
                                            <p:txEl>
                                              <p:pRg st="8" end="8"/>
                                            </p:txEl>
                                          </p:spTgt>
                                        </p:tgtEl>
                                        <p:attrNameLst>
                                          <p:attrName>style.visibility</p:attrName>
                                        </p:attrNameLst>
                                      </p:cBhvr>
                                      <p:to>
                                        <p:strVal val="visible"/>
                                      </p:to>
                                    </p:set>
                                    <p:animEffect transition="in" filter="wipe(down)">
                                      <p:cBhvr>
                                        <p:cTn id="143" dur="580">
                                          <p:stCondLst>
                                            <p:cond delay="0"/>
                                          </p:stCondLst>
                                        </p:cTn>
                                        <p:tgtEl>
                                          <p:spTgt spid="3">
                                            <p:txEl>
                                              <p:pRg st="8" end="8"/>
                                            </p:txEl>
                                          </p:spTgt>
                                        </p:tgtEl>
                                      </p:cBhvr>
                                    </p:animEffect>
                                    <p:anim calcmode="lin" valueType="num">
                                      <p:cBhvr>
                                        <p:cTn id="144"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45"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46"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47"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8"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9" dur="26">
                                          <p:stCondLst>
                                            <p:cond delay="650"/>
                                          </p:stCondLst>
                                        </p:cTn>
                                        <p:tgtEl>
                                          <p:spTgt spid="3">
                                            <p:txEl>
                                              <p:pRg st="8" end="8"/>
                                            </p:txEl>
                                          </p:spTgt>
                                        </p:tgtEl>
                                      </p:cBhvr>
                                      <p:to x="100000" y="60000"/>
                                    </p:animScale>
                                    <p:animScale>
                                      <p:cBhvr>
                                        <p:cTn id="150" dur="166" decel="50000">
                                          <p:stCondLst>
                                            <p:cond delay="676"/>
                                          </p:stCondLst>
                                        </p:cTn>
                                        <p:tgtEl>
                                          <p:spTgt spid="3">
                                            <p:txEl>
                                              <p:pRg st="8" end="8"/>
                                            </p:txEl>
                                          </p:spTgt>
                                        </p:tgtEl>
                                      </p:cBhvr>
                                      <p:to x="100000" y="100000"/>
                                    </p:animScale>
                                    <p:animScale>
                                      <p:cBhvr>
                                        <p:cTn id="151" dur="26">
                                          <p:stCondLst>
                                            <p:cond delay="1312"/>
                                          </p:stCondLst>
                                        </p:cTn>
                                        <p:tgtEl>
                                          <p:spTgt spid="3">
                                            <p:txEl>
                                              <p:pRg st="8" end="8"/>
                                            </p:txEl>
                                          </p:spTgt>
                                        </p:tgtEl>
                                      </p:cBhvr>
                                      <p:to x="100000" y="80000"/>
                                    </p:animScale>
                                    <p:animScale>
                                      <p:cBhvr>
                                        <p:cTn id="152" dur="166" decel="50000">
                                          <p:stCondLst>
                                            <p:cond delay="1338"/>
                                          </p:stCondLst>
                                        </p:cTn>
                                        <p:tgtEl>
                                          <p:spTgt spid="3">
                                            <p:txEl>
                                              <p:pRg st="8" end="8"/>
                                            </p:txEl>
                                          </p:spTgt>
                                        </p:tgtEl>
                                      </p:cBhvr>
                                      <p:to x="100000" y="100000"/>
                                    </p:animScale>
                                    <p:animScale>
                                      <p:cBhvr>
                                        <p:cTn id="153" dur="26">
                                          <p:stCondLst>
                                            <p:cond delay="1642"/>
                                          </p:stCondLst>
                                        </p:cTn>
                                        <p:tgtEl>
                                          <p:spTgt spid="3">
                                            <p:txEl>
                                              <p:pRg st="8" end="8"/>
                                            </p:txEl>
                                          </p:spTgt>
                                        </p:tgtEl>
                                      </p:cBhvr>
                                      <p:to x="100000" y="90000"/>
                                    </p:animScale>
                                    <p:animScale>
                                      <p:cBhvr>
                                        <p:cTn id="154" dur="166" decel="50000">
                                          <p:stCondLst>
                                            <p:cond delay="1668"/>
                                          </p:stCondLst>
                                        </p:cTn>
                                        <p:tgtEl>
                                          <p:spTgt spid="3">
                                            <p:txEl>
                                              <p:pRg st="8" end="8"/>
                                            </p:txEl>
                                          </p:spTgt>
                                        </p:tgtEl>
                                      </p:cBhvr>
                                      <p:to x="100000" y="100000"/>
                                    </p:animScale>
                                    <p:animScale>
                                      <p:cBhvr>
                                        <p:cTn id="155" dur="26">
                                          <p:stCondLst>
                                            <p:cond delay="1808"/>
                                          </p:stCondLst>
                                        </p:cTn>
                                        <p:tgtEl>
                                          <p:spTgt spid="3">
                                            <p:txEl>
                                              <p:pRg st="8" end="8"/>
                                            </p:txEl>
                                          </p:spTgt>
                                        </p:tgtEl>
                                      </p:cBhvr>
                                      <p:to x="100000" y="95000"/>
                                    </p:animScale>
                                    <p:animScale>
                                      <p:cBhvr>
                                        <p:cTn id="156"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组合 1"/>
          <p:cNvGrpSpPr/>
          <p:nvPr/>
        </p:nvGrpSpPr>
        <p:grpSpPr bwMode="auto">
          <a:xfrm>
            <a:off x="615950" y="709613"/>
            <a:ext cx="815975" cy="584200"/>
            <a:chOff x="449580" y="517059"/>
            <a:chExt cx="838200" cy="584775"/>
          </a:xfrm>
        </p:grpSpPr>
        <p:sp>
          <p:nvSpPr>
            <p:cNvPr id="3" name="椭圆 2"/>
            <p:cNvSpPr/>
            <p:nvPr/>
          </p:nvSpPr>
          <p:spPr>
            <a:xfrm>
              <a:off x="449580" y="571087"/>
              <a:ext cx="740356"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30733" name="TextBox 3"/>
            <p:cNvSpPr txBox="1">
              <a:spLocks noChangeArrowheads="1"/>
            </p:cNvSpPr>
            <p:nvPr/>
          </p:nvSpPr>
          <p:spPr bwMode="auto">
            <a:xfrm>
              <a:off x="502920" y="517059"/>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4c</a:t>
              </a:r>
              <a:endParaRPr lang="zh-CN" altLang="en-US" sz="3200" b="1">
                <a:solidFill>
                  <a:srgbClr val="0000FF"/>
                </a:solidFill>
              </a:endParaRPr>
            </a:p>
          </p:txBody>
        </p:sp>
      </p:grpSp>
      <p:sp>
        <p:nvSpPr>
          <p:cNvPr id="5" name="矩形 4"/>
          <p:cNvSpPr/>
          <p:nvPr/>
        </p:nvSpPr>
        <p:spPr>
          <a:xfrm>
            <a:off x="1336675" y="414248"/>
            <a:ext cx="7329487" cy="1200329"/>
          </a:xfrm>
          <a:prstGeom prst="rect">
            <a:avLst/>
          </a:prstGeom>
        </p:spPr>
        <p:txBody>
          <a:bodyPr>
            <a:spAutoFit/>
          </a:bodyPr>
          <a:lstStyle/>
          <a:p>
            <a:pPr>
              <a:defRPr/>
            </a:pPr>
            <a:r>
              <a:rPr lang="en-US" altLang="zh-CN" sz="2400" b="1" dirty="0">
                <a:solidFill>
                  <a:srgbClr val="000000"/>
                </a:solidFill>
                <a:latin typeface="+mj-lt"/>
              </a:rPr>
              <a:t>Choose one of the problems and ask your classmates for advice. Decide which classmate has the best advice.</a:t>
            </a:r>
            <a:endParaRPr lang="zh-CN" altLang="en-US" sz="2400" dirty="0">
              <a:latin typeface="+mj-lt"/>
            </a:endParaRPr>
          </a:p>
        </p:txBody>
      </p:sp>
      <p:graphicFrame>
        <p:nvGraphicFramePr>
          <p:cNvPr id="6" name="Group 35"/>
          <p:cNvGraphicFramePr>
            <a:graphicFrameLocks noGrp="1"/>
          </p:cNvGraphicFramePr>
          <p:nvPr/>
        </p:nvGraphicFramePr>
        <p:xfrm>
          <a:off x="1000125" y="1746250"/>
          <a:ext cx="7199313" cy="2893418"/>
        </p:xfrm>
        <a:graphic>
          <a:graphicData uri="http://schemas.openxmlformats.org/drawingml/2006/table">
            <a:tbl>
              <a:tblPr/>
              <a:tblGrid>
                <a:gridCol w="7199313">
                  <a:extLst>
                    <a:ext uri="{9D8B030D-6E8A-4147-A177-3AD203B41FA5}">
                      <a16:colId xmlns:a16="http://schemas.microsoft.com/office/drawing/2014/main" val="20000"/>
                    </a:ext>
                  </a:extLst>
                </a:gridCol>
              </a:tblGrid>
              <a:tr h="533400">
                <a:tc>
                  <a:txBody>
                    <a:bodyPr/>
                    <a:lstStyle/>
                    <a:p>
                      <a:pPr marL="0" marR="0" lvl="0" indent="0" algn="ctr" defTabSz="914400" rtl="0" eaLnBrk="1" fontAlgn="base" latinLnBrk="0" hangingPunct="1">
                        <a:lnSpc>
                          <a:spcPct val="120000"/>
                        </a:lnSpc>
                        <a:spcBef>
                          <a:spcPct val="20000"/>
                        </a:spcBef>
                        <a:spcAft>
                          <a:spcPct val="0"/>
                        </a:spcAft>
                        <a:buClr>
                          <a:schemeClr val="accent2"/>
                        </a:buClr>
                        <a:buSzTx/>
                        <a:buFont typeface="Wingdings" panose="05000000000000000000" pitchFamily="2" charset="2"/>
                        <a:buNone/>
                      </a:pP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rPr>
                        <a:t>Problems </a:t>
                      </a:r>
                      <a:r>
                        <a:rPr kumimoji="0" lang="en-US" altLang="zh-CN" sz="2800" b="1"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rPr>
                        <a:t> </a:t>
                      </a:r>
                    </a:p>
                  </a:txBody>
                  <a:tcPr marL="90174" marR="90174" marT="47010" marB="470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0"/>
                  </a:ext>
                </a:extLst>
              </a:tr>
              <a:tr h="2332038">
                <a:tc>
                  <a:txBody>
                    <a:bodyPr/>
                    <a:lstStyle/>
                    <a:p>
                      <a:pPr marL="457200" marR="0" lvl="1"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rPr>
                        <a:t>a. You left your homework at home.</a:t>
                      </a:r>
                    </a:p>
                    <a:p>
                      <a:pPr marL="457200" marR="0" lvl="1"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rPr>
                        <a:t>b. Your best friend is more popular than you.</a:t>
                      </a:r>
                    </a:p>
                    <a:p>
                      <a:pPr marL="457200" marR="0" lvl="1"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rPr>
                        <a:t>c. You are afraid of speaking in front of people.</a:t>
                      </a:r>
                    </a:p>
                    <a:p>
                      <a:pPr marL="457200" marR="0" lvl="1"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rPr>
                        <a:t>d. Your best friend does not trust you anymore.</a:t>
                      </a:r>
                    </a:p>
                    <a:p>
                      <a:pPr marL="457200" marR="0" lvl="1"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pPr>
                      <a:r>
                        <a:rPr kumimoji="0" lang="en-US" altLang="zh-CN" sz="2000" b="1" i="0" u="none" strike="noStrike" cap="none" normalizeH="0" baseline="0" dirty="0" smtClean="0">
                          <a:ln>
                            <a:noFill/>
                          </a:ln>
                          <a:solidFill>
                            <a:schemeClr val="tx1"/>
                          </a:solidFill>
                          <a:effectLst/>
                          <a:latin typeface="Times New Roman" panose="02020603050405020304" pitchFamily="18" charset="0"/>
                          <a:ea typeface="微软雅黑" panose="020B0503020204020204" pitchFamily="34" charset="-122"/>
                        </a:rPr>
                        <a:t>e. Your parents always argue.</a:t>
                      </a:r>
                    </a:p>
                  </a:txBody>
                  <a:tcPr marL="90174" marR="90174" marT="47010" marB="470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标注 3"/>
          <p:cNvSpPr/>
          <p:nvPr/>
        </p:nvSpPr>
        <p:spPr>
          <a:xfrm>
            <a:off x="1249363" y="1703388"/>
            <a:ext cx="4106862" cy="1790700"/>
          </a:xfrm>
          <a:prstGeom prst="wedgeRoundRectCallout">
            <a:avLst>
              <a:gd name="adj1" fmla="val 63506"/>
              <a:gd name="adj2" fmla="val -5260"/>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chemeClr val="tx1"/>
                </a:solidFill>
                <a:latin typeface="Times New Roman" panose="02020603050405020304" pitchFamily="18" charset="0"/>
              </a:rPr>
              <a:t>My best friend is more popular than me. I want to be like him. What should I do?</a:t>
            </a:r>
          </a:p>
        </p:txBody>
      </p:sp>
      <p:pic>
        <p:nvPicPr>
          <p:cNvPr id="31747" name="Picture 5"/>
          <p:cNvPicPr>
            <a:picLocks noChangeAspect="1" noChangeArrowheads="1"/>
          </p:cNvPicPr>
          <p:nvPr/>
        </p:nvPicPr>
        <p:blipFill>
          <a:blip r:embed="rId2" cstate="email"/>
          <a:srcRect/>
          <a:stretch>
            <a:fillRect/>
          </a:stretch>
        </p:blipFill>
        <p:spPr bwMode="auto">
          <a:xfrm>
            <a:off x="5935663" y="723900"/>
            <a:ext cx="1776412" cy="3343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email"/>
          <a:srcRect/>
          <a:stretch>
            <a:fillRect/>
          </a:stretch>
        </p:blipFill>
        <p:spPr bwMode="auto">
          <a:xfrm>
            <a:off x="4783138" y="1120775"/>
            <a:ext cx="1338262" cy="270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cstate="email"/>
          <a:srcRect/>
          <a:stretch>
            <a:fillRect/>
          </a:stretch>
        </p:blipFill>
        <p:spPr bwMode="auto">
          <a:xfrm>
            <a:off x="3473450" y="1120775"/>
            <a:ext cx="1385888" cy="2636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圆角矩形标注 3"/>
          <p:cNvSpPr/>
          <p:nvPr/>
        </p:nvSpPr>
        <p:spPr>
          <a:xfrm>
            <a:off x="461963" y="1819275"/>
            <a:ext cx="3011487" cy="1241425"/>
          </a:xfrm>
          <a:prstGeom prst="wedgeRoundRectCallout">
            <a:avLst>
              <a:gd name="adj1" fmla="val 61650"/>
              <a:gd name="adj2" fmla="val -29530"/>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anose="020B0604020202020204" pitchFamily="34" charset="0"/>
              <a:buNone/>
              <a:defRPr/>
            </a:pPr>
            <a:r>
              <a:rPr lang="en-US" altLang="zh-CN" sz="2400" b="1" dirty="0">
                <a:solidFill>
                  <a:schemeClr val="tx1"/>
                </a:solidFill>
                <a:latin typeface="Times New Roman" panose="02020603050405020304" pitchFamily="18" charset="0"/>
              </a:rPr>
              <a:t>My parents don’t allow me to hang out with my friends.</a:t>
            </a:r>
          </a:p>
        </p:txBody>
      </p:sp>
      <p:sp>
        <p:nvSpPr>
          <p:cNvPr id="5" name="圆角矩形标注 4"/>
          <p:cNvSpPr/>
          <p:nvPr/>
        </p:nvSpPr>
        <p:spPr>
          <a:xfrm>
            <a:off x="6189663" y="1819275"/>
            <a:ext cx="2443162" cy="1265238"/>
          </a:xfrm>
          <a:prstGeom prst="wedgeRoundRectCallout">
            <a:avLst>
              <a:gd name="adj1" fmla="val -65316"/>
              <a:gd name="adj2" fmla="val -27287"/>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Arial" panose="020B0604020202020204" pitchFamily="34" charset="0"/>
              <a:buNone/>
              <a:defRPr/>
            </a:pPr>
            <a:r>
              <a:rPr kumimoji="1" lang="en-US" altLang="zh-CN" sz="2400" b="1" dirty="0">
                <a:solidFill>
                  <a:schemeClr val="tx1"/>
                </a:solidFill>
                <a:latin typeface="Times New Roman" panose="02020603050405020304" pitchFamily="18" charset="0"/>
              </a:rPr>
              <a:t>Why not read some interesting books at home?</a:t>
            </a:r>
            <a:endParaRPr lang="en-US" altLang="zh-CN" sz="2400" b="1" dirty="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cstate="email"/>
          <a:srcRect/>
          <a:stretch>
            <a:fillRect/>
          </a:stretch>
        </p:blipFill>
        <p:spPr bwMode="auto">
          <a:xfrm>
            <a:off x="4622800" y="1087438"/>
            <a:ext cx="1338263" cy="270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771" name="Picture 3"/>
          <p:cNvPicPr>
            <a:picLocks noChangeAspect="1" noChangeArrowheads="1"/>
          </p:cNvPicPr>
          <p:nvPr/>
        </p:nvPicPr>
        <p:blipFill>
          <a:blip r:embed="rId3" cstate="email"/>
          <a:srcRect/>
          <a:stretch>
            <a:fillRect/>
          </a:stretch>
        </p:blipFill>
        <p:spPr bwMode="auto">
          <a:xfrm>
            <a:off x="3313113" y="1087438"/>
            <a:ext cx="1385887" cy="2636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圆角矩形标注 3"/>
          <p:cNvSpPr/>
          <p:nvPr/>
        </p:nvSpPr>
        <p:spPr>
          <a:xfrm>
            <a:off x="669925" y="1897063"/>
            <a:ext cx="2713038" cy="1019175"/>
          </a:xfrm>
          <a:prstGeom prst="wedgeRoundRectCallout">
            <a:avLst>
              <a:gd name="adj1" fmla="val 61650"/>
              <a:gd name="adj2" fmla="val -29530"/>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20000"/>
              </a:lnSpc>
              <a:defRPr/>
            </a:pPr>
            <a:r>
              <a:rPr lang="en-US" altLang="zh-CN" sz="2800" b="1" dirty="0">
                <a:solidFill>
                  <a:schemeClr val="tx1"/>
                </a:solidFill>
                <a:latin typeface="Times New Roman" panose="02020603050405020304" pitchFamily="18" charset="0"/>
              </a:rPr>
              <a:t>You could try</a:t>
            </a:r>
          </a:p>
          <a:p>
            <a:pPr algn="ctr">
              <a:lnSpc>
                <a:spcPct val="120000"/>
              </a:lnSpc>
              <a:defRPr/>
            </a:pPr>
            <a:r>
              <a:rPr lang="en-US" altLang="zh-CN" sz="2800" b="1" dirty="0">
                <a:solidFill>
                  <a:schemeClr val="tx1"/>
                </a:solidFill>
                <a:latin typeface="Times New Roman" panose="02020603050405020304" pitchFamily="18" charset="0"/>
              </a:rPr>
              <a:t>to be friendlier.</a:t>
            </a:r>
            <a:endParaRPr lang="zh-CN" altLang="en-US" sz="2800" b="1" dirty="0">
              <a:solidFill>
                <a:schemeClr val="tx1"/>
              </a:solidFill>
              <a:latin typeface="Times New Roman" panose="02020603050405020304" pitchFamily="18" charset="0"/>
            </a:endParaRPr>
          </a:p>
        </p:txBody>
      </p:sp>
      <p:sp>
        <p:nvSpPr>
          <p:cNvPr id="5" name="圆角矩形标注 4"/>
          <p:cNvSpPr/>
          <p:nvPr/>
        </p:nvSpPr>
        <p:spPr>
          <a:xfrm>
            <a:off x="5883275" y="1897063"/>
            <a:ext cx="2711450" cy="1019175"/>
          </a:xfrm>
          <a:prstGeom prst="wedgeRoundRectCallout">
            <a:avLst>
              <a:gd name="adj1" fmla="val -65316"/>
              <a:gd name="adj2" fmla="val -27287"/>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2800" b="1" dirty="0">
                <a:solidFill>
                  <a:schemeClr val="tx1"/>
                </a:solidFill>
                <a:latin typeface="Times New Roman" panose="02020603050405020304" pitchFamily="18" charset="0"/>
              </a:rPr>
              <a:t>You should just</a:t>
            </a:r>
          </a:p>
          <a:p>
            <a:pPr algn="ctr">
              <a:defRPr/>
            </a:pPr>
            <a:r>
              <a:rPr lang="en-US" altLang="zh-CN" sz="2800" b="1" dirty="0">
                <a:solidFill>
                  <a:schemeClr val="tx1"/>
                </a:solidFill>
                <a:latin typeface="Times New Roman" panose="02020603050405020304" pitchFamily="18" charset="0"/>
              </a:rPr>
              <a:t>be yourself.</a:t>
            </a:r>
            <a:endParaRPr lang="zh-CN" altLang="en-US" sz="2800" b="1" dirty="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3" name="Text Box 5"/>
          <p:cNvSpPr txBox="1">
            <a:spLocks noChangeArrowheads="1"/>
          </p:cNvSpPr>
          <p:nvPr/>
        </p:nvSpPr>
        <p:spPr bwMode="auto">
          <a:xfrm>
            <a:off x="762000" y="860425"/>
            <a:ext cx="8107680" cy="3683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ts val="4000"/>
              </a:lnSpc>
              <a:defRPr/>
            </a:pPr>
            <a:r>
              <a:rPr lang="en-US" altLang="zh-CN" sz="2800" b="1" dirty="0">
                <a:solidFill>
                  <a:srgbClr val="000000"/>
                </a:solidFill>
                <a:latin typeface="+mj-lt"/>
                <a:ea typeface="+mj-ea"/>
              </a:rPr>
              <a:t>(   )1. Tony ______ play the piano very well at </a:t>
            </a:r>
          </a:p>
          <a:p>
            <a:pPr>
              <a:lnSpc>
                <a:spcPts val="4000"/>
              </a:lnSpc>
              <a:defRPr/>
            </a:pPr>
            <a:r>
              <a:rPr lang="en-US" altLang="zh-CN" sz="2800" b="1" dirty="0">
                <a:solidFill>
                  <a:srgbClr val="000000"/>
                </a:solidFill>
                <a:latin typeface="+mj-lt"/>
                <a:ea typeface="+mj-ea"/>
              </a:rPr>
              <a:t>          the age of 5. </a:t>
            </a:r>
          </a:p>
          <a:p>
            <a:pPr>
              <a:lnSpc>
                <a:spcPts val="4000"/>
              </a:lnSpc>
              <a:defRPr/>
            </a:pPr>
            <a:r>
              <a:rPr lang="en-US" altLang="zh-CN" sz="2800" b="1" dirty="0">
                <a:solidFill>
                  <a:srgbClr val="000000"/>
                </a:solidFill>
                <a:latin typeface="+mj-lt"/>
                <a:ea typeface="+mj-ea"/>
              </a:rPr>
              <a:t>          A. can                           </a:t>
            </a:r>
            <a:r>
              <a:rPr lang="en-US" altLang="zh-CN" sz="2800" b="1" dirty="0" smtClean="0">
                <a:solidFill>
                  <a:srgbClr val="000000"/>
                </a:solidFill>
                <a:latin typeface="+mj-lt"/>
                <a:ea typeface="+mj-ea"/>
              </a:rPr>
              <a:t>B</a:t>
            </a:r>
            <a:r>
              <a:rPr lang="en-US" altLang="zh-CN" sz="2800" b="1" dirty="0">
                <a:solidFill>
                  <a:srgbClr val="000000"/>
                </a:solidFill>
                <a:latin typeface="+mj-lt"/>
                <a:ea typeface="+mj-ea"/>
              </a:rPr>
              <a:t>. could              </a:t>
            </a:r>
          </a:p>
          <a:p>
            <a:pPr>
              <a:lnSpc>
                <a:spcPts val="4000"/>
              </a:lnSpc>
              <a:defRPr/>
            </a:pPr>
            <a:r>
              <a:rPr lang="en-US" altLang="zh-CN" sz="2800" b="1" dirty="0">
                <a:solidFill>
                  <a:srgbClr val="000000"/>
                </a:solidFill>
                <a:latin typeface="+mj-lt"/>
                <a:ea typeface="+mj-ea"/>
              </a:rPr>
              <a:t>          C. will                          </a:t>
            </a:r>
            <a:r>
              <a:rPr lang="en-US" altLang="zh-CN" sz="2800" b="1" dirty="0" smtClean="0">
                <a:solidFill>
                  <a:srgbClr val="000000"/>
                </a:solidFill>
                <a:latin typeface="+mj-lt"/>
                <a:ea typeface="+mj-ea"/>
              </a:rPr>
              <a:t> </a:t>
            </a:r>
            <a:r>
              <a:rPr lang="en-US" altLang="zh-CN" sz="2800" b="1" dirty="0">
                <a:solidFill>
                  <a:srgbClr val="000000"/>
                </a:solidFill>
                <a:latin typeface="+mj-lt"/>
                <a:ea typeface="+mj-ea"/>
              </a:rPr>
              <a:t>D. should </a:t>
            </a:r>
          </a:p>
          <a:p>
            <a:pPr>
              <a:lnSpc>
                <a:spcPts val="4000"/>
              </a:lnSpc>
              <a:defRPr/>
            </a:pPr>
            <a:r>
              <a:rPr lang="en-US" altLang="zh-CN" sz="2800" b="1" dirty="0">
                <a:solidFill>
                  <a:srgbClr val="000000"/>
                </a:solidFill>
                <a:latin typeface="+mj-lt"/>
                <a:ea typeface="+mj-ea"/>
              </a:rPr>
              <a:t>(   )2. ______ you pass me a pen?  I’d like to </a:t>
            </a:r>
          </a:p>
          <a:p>
            <a:pPr>
              <a:lnSpc>
                <a:spcPts val="4000"/>
              </a:lnSpc>
              <a:defRPr/>
            </a:pPr>
            <a:r>
              <a:rPr lang="en-US" altLang="zh-CN" sz="2800" b="1" dirty="0">
                <a:solidFill>
                  <a:srgbClr val="000000"/>
                </a:solidFill>
                <a:latin typeface="+mj-lt"/>
                <a:ea typeface="+mj-ea"/>
              </a:rPr>
              <a:t>          write down the telephone number. </a:t>
            </a:r>
          </a:p>
          <a:p>
            <a:pPr>
              <a:lnSpc>
                <a:spcPts val="4000"/>
              </a:lnSpc>
              <a:defRPr/>
            </a:pPr>
            <a:r>
              <a:rPr lang="en-US" altLang="zh-CN" sz="2800" b="1" dirty="0">
                <a:solidFill>
                  <a:srgbClr val="000000"/>
                </a:solidFill>
                <a:latin typeface="+mj-lt"/>
                <a:ea typeface="+mj-ea"/>
              </a:rPr>
              <a:t>        </a:t>
            </a:r>
            <a:r>
              <a:rPr lang="en-US" altLang="zh-CN" sz="2800" b="1" dirty="0" smtClean="0">
                <a:solidFill>
                  <a:srgbClr val="000000"/>
                </a:solidFill>
                <a:latin typeface="+mj-lt"/>
                <a:ea typeface="+mj-ea"/>
              </a:rPr>
              <a:t>A</a:t>
            </a:r>
            <a:r>
              <a:rPr lang="en-US" altLang="zh-CN" sz="2800" b="1" dirty="0">
                <a:solidFill>
                  <a:srgbClr val="000000"/>
                </a:solidFill>
                <a:latin typeface="+mj-lt"/>
                <a:ea typeface="+mj-ea"/>
              </a:rPr>
              <a:t>. Should     B. Could      C. Will     D. Need</a:t>
            </a:r>
            <a:endParaRPr lang="zh-CN" altLang="en-US" sz="2800" b="1" dirty="0">
              <a:latin typeface="+mj-lt"/>
              <a:ea typeface="+mj-ea"/>
            </a:endParaRPr>
          </a:p>
        </p:txBody>
      </p:sp>
      <p:pic>
        <p:nvPicPr>
          <p:cNvPr id="145414" name="Picture 6" descr="frog1"/>
          <p:cNvPicPr>
            <a:picLocks noChangeAspect="1" noChangeArrowheads="1"/>
          </p:cNvPicPr>
          <p:nvPr/>
        </p:nvPicPr>
        <p:blipFill>
          <a:blip r:embed="rId2" cstate="email"/>
          <a:srcRect/>
          <a:stretch>
            <a:fillRect/>
          </a:stretch>
        </p:blipFill>
        <p:spPr bwMode="auto">
          <a:xfrm>
            <a:off x="5465763" y="1965325"/>
            <a:ext cx="498475"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5415" name="Picture 7" descr="frog1"/>
          <p:cNvPicPr>
            <a:picLocks noChangeAspect="1" noChangeArrowheads="1"/>
          </p:cNvPicPr>
          <p:nvPr/>
        </p:nvPicPr>
        <p:blipFill>
          <a:blip r:embed="rId3" cstate="email"/>
          <a:srcRect/>
          <a:stretch>
            <a:fillRect/>
          </a:stretch>
        </p:blipFill>
        <p:spPr bwMode="auto">
          <a:xfrm>
            <a:off x="3578225" y="3975100"/>
            <a:ext cx="498475"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3" descr="一级栏目"/>
          <p:cNvPicPr>
            <a:picLocks noChangeAspect="1" noChangeArrowheads="1"/>
          </p:cNvPicPr>
          <p:nvPr/>
        </p:nvPicPr>
        <p:blipFill>
          <a:blip r:embed="rId4" cstate="email"/>
          <a:srcRect/>
          <a:stretch>
            <a:fillRect/>
          </a:stretch>
        </p:blipFill>
        <p:spPr bwMode="auto">
          <a:xfrm>
            <a:off x="804863" y="1285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ectangle 387"/>
          <p:cNvSpPr>
            <a:spLocks noChangeArrowheads="1"/>
          </p:cNvSpPr>
          <p:nvPr/>
        </p:nvSpPr>
        <p:spPr bwMode="auto">
          <a:xfrm>
            <a:off x="1546225" y="309563"/>
            <a:ext cx="18176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5414"/>
                                        </p:tgtEl>
                                        <p:attrNameLst>
                                          <p:attrName>style.visibility</p:attrName>
                                        </p:attrNameLst>
                                      </p:cBhvr>
                                      <p:to>
                                        <p:strVal val="visible"/>
                                      </p:to>
                                    </p:set>
                                    <p:animEffect transition="in" filter="dissolve">
                                      <p:cBhvr>
                                        <p:cTn id="7" dur="500"/>
                                        <p:tgtEl>
                                          <p:spTgt spid="14541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5415"/>
                                        </p:tgtEl>
                                        <p:attrNameLst>
                                          <p:attrName>style.visibility</p:attrName>
                                        </p:attrNameLst>
                                      </p:cBhvr>
                                      <p:to>
                                        <p:strVal val="visible"/>
                                      </p:to>
                                    </p:set>
                                    <p:animEffect transition="in" filter="dissolve">
                                      <p:cBhvr>
                                        <p:cTn id="12" dur="500"/>
                                        <p:tgtEl>
                                          <p:spTgt spid="145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7" name="Text Box 5"/>
          <p:cNvSpPr txBox="1">
            <a:spLocks noChangeArrowheads="1"/>
          </p:cNvSpPr>
          <p:nvPr/>
        </p:nvSpPr>
        <p:spPr bwMode="auto">
          <a:xfrm>
            <a:off x="895349" y="450850"/>
            <a:ext cx="7980861" cy="4196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ts val="4000"/>
              </a:lnSpc>
              <a:defRPr/>
            </a:pPr>
            <a:r>
              <a:rPr lang="en-US" altLang="zh-CN" sz="2800" b="1" dirty="0">
                <a:solidFill>
                  <a:srgbClr val="000000"/>
                </a:solidFill>
                <a:latin typeface="+mj-lt"/>
              </a:rPr>
              <a:t>(   )3. —Could I use your bike?  </a:t>
            </a:r>
          </a:p>
          <a:p>
            <a:pPr>
              <a:lnSpc>
                <a:spcPts val="4000"/>
              </a:lnSpc>
              <a:defRPr/>
            </a:pPr>
            <a:r>
              <a:rPr lang="en-US" altLang="zh-CN" sz="2800" b="1" dirty="0">
                <a:solidFill>
                  <a:srgbClr val="000000"/>
                </a:solidFill>
                <a:latin typeface="+mj-lt"/>
              </a:rPr>
              <a:t>          —Yes,  of course,  you ______ . </a:t>
            </a:r>
          </a:p>
          <a:p>
            <a:pPr>
              <a:lnSpc>
                <a:spcPts val="4000"/>
              </a:lnSpc>
              <a:defRPr/>
            </a:pPr>
            <a:r>
              <a:rPr lang="en-US" altLang="zh-CN" sz="2800" b="1" dirty="0">
                <a:solidFill>
                  <a:srgbClr val="000000"/>
                </a:solidFill>
                <a:latin typeface="+mj-lt"/>
              </a:rPr>
              <a:t>          A. Can                           B. could           </a:t>
            </a:r>
          </a:p>
          <a:p>
            <a:pPr>
              <a:lnSpc>
                <a:spcPts val="4000"/>
              </a:lnSpc>
              <a:defRPr/>
            </a:pPr>
            <a:r>
              <a:rPr lang="en-US" altLang="zh-CN" sz="2800" b="1" dirty="0">
                <a:solidFill>
                  <a:srgbClr val="000000"/>
                </a:solidFill>
                <a:latin typeface="+mj-lt"/>
              </a:rPr>
              <a:t>         C. will                             D. need</a:t>
            </a:r>
          </a:p>
          <a:p>
            <a:pPr>
              <a:lnSpc>
                <a:spcPts val="4000"/>
              </a:lnSpc>
              <a:defRPr/>
            </a:pPr>
            <a:r>
              <a:rPr lang="en-US" altLang="zh-CN" sz="2800" b="1" dirty="0">
                <a:solidFill>
                  <a:srgbClr val="000000"/>
                </a:solidFill>
                <a:latin typeface="+mj-lt"/>
              </a:rPr>
              <a:t>(   )4. —I need some money to buy a computer. </a:t>
            </a:r>
          </a:p>
          <a:p>
            <a:pPr>
              <a:lnSpc>
                <a:spcPts val="4000"/>
              </a:lnSpc>
              <a:defRPr/>
            </a:pPr>
            <a:r>
              <a:rPr lang="en-US" altLang="zh-CN" sz="2800" b="1" dirty="0">
                <a:solidFill>
                  <a:srgbClr val="000000"/>
                </a:solidFill>
                <a:latin typeface="+mj-lt"/>
              </a:rPr>
              <a:t>          —Maybe you ______ get a part-time job. </a:t>
            </a:r>
          </a:p>
          <a:p>
            <a:pPr>
              <a:lnSpc>
                <a:spcPts val="4000"/>
              </a:lnSpc>
              <a:defRPr/>
            </a:pPr>
            <a:r>
              <a:rPr lang="en-US" altLang="zh-CN" sz="2800" b="1" dirty="0">
                <a:solidFill>
                  <a:srgbClr val="000000"/>
                </a:solidFill>
                <a:latin typeface="+mj-lt"/>
              </a:rPr>
              <a:t>         A. must                           B. may            </a:t>
            </a:r>
          </a:p>
          <a:p>
            <a:pPr>
              <a:lnSpc>
                <a:spcPts val="4000"/>
              </a:lnSpc>
              <a:defRPr/>
            </a:pPr>
            <a:r>
              <a:rPr lang="en-US" altLang="zh-CN" sz="2800" b="1" dirty="0">
                <a:solidFill>
                  <a:srgbClr val="000000"/>
                </a:solidFill>
                <a:latin typeface="+mj-lt"/>
              </a:rPr>
              <a:t>         C. couldn’t                     D. could</a:t>
            </a:r>
            <a:endParaRPr lang="zh-CN" altLang="en-US" sz="2800" b="1" dirty="0">
              <a:latin typeface="+mj-lt"/>
            </a:endParaRPr>
          </a:p>
        </p:txBody>
      </p:sp>
      <p:pic>
        <p:nvPicPr>
          <p:cNvPr id="146438" name="Picture 6" descr="frog1"/>
          <p:cNvPicPr>
            <a:picLocks noChangeAspect="1" noChangeArrowheads="1"/>
          </p:cNvPicPr>
          <p:nvPr/>
        </p:nvPicPr>
        <p:blipFill>
          <a:blip r:embed="rId2" cstate="email"/>
          <a:srcRect/>
          <a:stretch>
            <a:fillRect/>
          </a:stretch>
        </p:blipFill>
        <p:spPr bwMode="auto">
          <a:xfrm>
            <a:off x="1711325" y="1558925"/>
            <a:ext cx="498475"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6439" name="Picture 7" descr="frog1"/>
          <p:cNvPicPr>
            <a:picLocks noChangeAspect="1" noChangeArrowheads="1"/>
          </p:cNvPicPr>
          <p:nvPr/>
        </p:nvPicPr>
        <p:blipFill>
          <a:blip r:embed="rId2" cstate="email"/>
          <a:srcRect/>
          <a:stretch>
            <a:fillRect/>
          </a:stretch>
        </p:blipFill>
        <p:spPr bwMode="auto">
          <a:xfrm>
            <a:off x="5214938" y="4113213"/>
            <a:ext cx="498475" cy="471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6438"/>
                                        </p:tgtEl>
                                        <p:attrNameLst>
                                          <p:attrName>style.visibility</p:attrName>
                                        </p:attrNameLst>
                                      </p:cBhvr>
                                      <p:to>
                                        <p:strVal val="visible"/>
                                      </p:to>
                                    </p:set>
                                    <p:animEffect transition="in" filter="dissolve">
                                      <p:cBhvr>
                                        <p:cTn id="7" dur="500"/>
                                        <p:tgtEl>
                                          <p:spTgt spid="1464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6439"/>
                                        </p:tgtEl>
                                        <p:attrNameLst>
                                          <p:attrName>style.visibility</p:attrName>
                                        </p:attrNameLst>
                                      </p:cBhvr>
                                      <p:to>
                                        <p:strVal val="visible"/>
                                      </p:to>
                                    </p:set>
                                    <p:animEffect transition="in" filter="dissolve">
                                      <p:cBhvr>
                                        <p:cTn id="12" dur="500"/>
                                        <p:tgtEl>
                                          <p:spTgt spid="146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email"/>
          <a:srcRect/>
          <a:stretch>
            <a:fillRect/>
          </a:stretch>
        </p:blipFill>
        <p:spPr bwMode="auto">
          <a:xfrm>
            <a:off x="4783138" y="1120775"/>
            <a:ext cx="1338262" cy="2705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cstate="email"/>
          <a:srcRect/>
          <a:stretch>
            <a:fillRect/>
          </a:stretch>
        </p:blipFill>
        <p:spPr bwMode="auto">
          <a:xfrm>
            <a:off x="3473450" y="1120775"/>
            <a:ext cx="1385888" cy="2636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圆角矩形标注 3"/>
          <p:cNvSpPr/>
          <p:nvPr/>
        </p:nvSpPr>
        <p:spPr>
          <a:xfrm>
            <a:off x="682625" y="1939925"/>
            <a:ext cx="2914650" cy="885825"/>
          </a:xfrm>
          <a:prstGeom prst="wedgeRoundRectCallout">
            <a:avLst>
              <a:gd name="adj1" fmla="val 60174"/>
              <a:gd name="adj2" fmla="val -30390"/>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buFontTx/>
              <a:buNone/>
              <a:defRPr/>
            </a:pPr>
            <a:r>
              <a:rPr lang="en-US" altLang="zh-CN" sz="2400" b="1" dirty="0">
                <a:solidFill>
                  <a:schemeClr val="tx1"/>
                </a:solidFill>
                <a:latin typeface="Times New Roman" panose="02020603050405020304" pitchFamily="18" charset="0"/>
              </a:rPr>
              <a:t>I got into a fight with my best friend. </a:t>
            </a:r>
          </a:p>
        </p:txBody>
      </p:sp>
      <p:sp>
        <p:nvSpPr>
          <p:cNvPr id="5" name="圆角矩形标注 4"/>
          <p:cNvSpPr/>
          <p:nvPr/>
        </p:nvSpPr>
        <p:spPr>
          <a:xfrm>
            <a:off x="6121400" y="1936750"/>
            <a:ext cx="1993900" cy="1006475"/>
          </a:xfrm>
          <a:prstGeom prst="wedgeRoundRectCallout">
            <a:avLst>
              <a:gd name="adj1" fmla="val -65316"/>
              <a:gd name="adj2" fmla="val -27287"/>
              <a:gd name="adj3" fmla="val 16667"/>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50000"/>
              </a:spcBef>
              <a:buFontTx/>
              <a:buNone/>
              <a:defRPr/>
            </a:pPr>
            <a:r>
              <a:rPr kumimoji="1" lang="en-US" altLang="zh-CN" sz="2400" b="1" dirty="0">
                <a:solidFill>
                  <a:schemeClr val="tx1"/>
                </a:solidFill>
                <a:latin typeface="Times New Roman" panose="02020603050405020304" pitchFamily="18" charset="0"/>
              </a:rPr>
              <a:t>Why not call him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84" name="Group 16"/>
          <p:cNvGraphicFramePr>
            <a:graphicFrameLocks noGrp="1"/>
          </p:cNvGraphicFramePr>
          <p:nvPr/>
        </p:nvGraphicFramePr>
        <p:xfrm>
          <a:off x="1014413" y="1616075"/>
          <a:ext cx="7131050" cy="3344531"/>
        </p:xfrm>
        <a:graphic>
          <a:graphicData uri="http://schemas.openxmlformats.org/drawingml/2006/table">
            <a:tbl>
              <a:tblPr/>
              <a:tblGrid>
                <a:gridCol w="7131050">
                  <a:extLst>
                    <a:ext uri="{9D8B030D-6E8A-4147-A177-3AD203B41FA5}">
                      <a16:colId xmlns:a16="http://schemas.microsoft.com/office/drawing/2014/main" val="20000"/>
                    </a:ext>
                  </a:extLst>
                </a:gridCol>
              </a:tblGrid>
              <a:tr h="520700">
                <a:tc>
                  <a:txBody>
                    <a:bodyPr/>
                    <a:lstStyle/>
                    <a:p>
                      <a:pPr marL="469900" marR="0" lvl="0" indent="-469900" algn="ctr" defTabSz="914400" rtl="0" eaLnBrk="1" fontAlgn="base" latinLnBrk="0" hangingPunct="1">
                        <a:lnSpc>
                          <a:spcPct val="100000"/>
                        </a:lnSpc>
                        <a:spcBef>
                          <a:spcPct val="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微软雅黑" panose="020B0503020204020204" pitchFamily="34" charset="-122"/>
                          <a:cs typeface="Times New Roman" panose="02020603050405020304" pitchFamily="18" charset="0"/>
                        </a:rPr>
                        <a:t>Problems</a:t>
                      </a:r>
                      <a:r>
                        <a:rPr kumimoji="0" lang="en-US" altLang="zh-CN" sz="3600" b="0" i="0" u="none" strike="noStrike" cap="none" normalizeH="0" baseline="0" smtClean="0">
                          <a:ln>
                            <a:noFill/>
                          </a:ln>
                          <a:solidFill>
                            <a:srgbClr val="FF0000"/>
                          </a:solidFill>
                          <a:effectLst/>
                          <a:latin typeface="Times New Roman" panose="02020603050405020304" pitchFamily="18" charset="0"/>
                          <a:ea typeface="微软雅黑" panose="020B0503020204020204" pitchFamily="34" charset="-122"/>
                          <a:cs typeface="Times New Roman" panose="02020603050405020304" pitchFamily="18" charset="0"/>
                        </a:rPr>
                        <a:t> </a:t>
                      </a:r>
                    </a:p>
                  </a:txBody>
                  <a:tcPr marL="90174" marR="90174" marT="46983" marB="4698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0"/>
                  </a:ext>
                </a:extLst>
              </a:tr>
              <a:tr h="2701925">
                <a:tc>
                  <a:txBody>
                    <a:bodyPr/>
                    <a:lstStyle/>
                    <a:p>
                      <a:pPr marL="469900" marR="0" lvl="0" indent="-469900" algn="l"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endParaRPr>
                    </a:p>
                  </a:txBody>
                  <a:tcPr marL="91444" marR="91444"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 name="Text Box 32"/>
          <p:cNvSpPr txBox="1">
            <a:spLocks noChangeArrowheads="1"/>
          </p:cNvSpPr>
          <p:nvPr/>
        </p:nvSpPr>
        <p:spPr bwMode="auto">
          <a:xfrm>
            <a:off x="1219200" y="2162130"/>
            <a:ext cx="6756400" cy="2429191"/>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400" b="1" dirty="0">
                <a:solidFill>
                  <a:srgbClr val="FF0000"/>
                </a:solidFill>
                <a:latin typeface="Times New Roman" panose="02020603050405020304" pitchFamily="18" charset="0"/>
                <a:cs typeface="Times New Roman" panose="02020603050405020304" pitchFamily="18" charset="0"/>
              </a:rPr>
              <a:t>    can’t get on with his family</a:t>
            </a:r>
          </a:p>
          <a:p>
            <a:pPr eaLnBrk="1" hangingPunct="1">
              <a:lnSpc>
                <a:spcPct val="150000"/>
              </a:lnSpc>
            </a:pPr>
            <a:r>
              <a:rPr lang="en-US" altLang="zh-CN" sz="2400" b="1" dirty="0">
                <a:solidFill>
                  <a:srgbClr val="FF0000"/>
                </a:solidFill>
                <a:latin typeface="Times New Roman" panose="02020603050405020304" pitchFamily="18" charset="0"/>
                <a:cs typeface="Times New Roman" panose="02020603050405020304" pitchFamily="18" charset="0"/>
              </a:rPr>
              <a:t>    parents fight a lot</a:t>
            </a:r>
          </a:p>
          <a:p>
            <a:pPr eaLnBrk="1" hangingPunct="1"/>
            <a:r>
              <a:rPr lang="en-US" altLang="zh-CN" sz="2400" b="1" dirty="0">
                <a:solidFill>
                  <a:srgbClr val="FF0000"/>
                </a:solidFill>
                <a:latin typeface="Times New Roman" panose="02020603050405020304" pitchFamily="18" charset="0"/>
                <a:cs typeface="Times New Roman" panose="02020603050405020304" pitchFamily="18" charset="0"/>
              </a:rPr>
              <a:t>    elder brother not very nice to him and   </a:t>
            </a:r>
          </a:p>
          <a:p>
            <a:pPr eaLnBrk="1" hangingPunct="1"/>
            <a:r>
              <a:rPr lang="en-US" altLang="zh-CN" sz="2400" b="1" dirty="0">
                <a:solidFill>
                  <a:srgbClr val="FF0000"/>
                </a:solidFill>
                <a:latin typeface="Times New Roman" panose="02020603050405020304" pitchFamily="18" charset="0"/>
                <a:cs typeface="Times New Roman" panose="02020603050405020304" pitchFamily="18" charset="0"/>
              </a:rPr>
              <a:t>treats him unfairly</a:t>
            </a:r>
          </a:p>
          <a:p>
            <a:pPr eaLnBrk="1" hangingPunct="1">
              <a:lnSpc>
                <a:spcPct val="150000"/>
              </a:lnSpc>
            </a:pPr>
            <a:r>
              <a:rPr lang="en-US" altLang="zh-CN" sz="2400" b="1" dirty="0">
                <a:solidFill>
                  <a:srgbClr val="FF0000"/>
                </a:solidFill>
                <a:latin typeface="Times New Roman" panose="02020603050405020304" pitchFamily="18" charset="0"/>
                <a:cs typeface="Times New Roman" panose="02020603050405020304" pitchFamily="18" charset="0"/>
              </a:rPr>
              <a:t>    always feels lonely and nervous at home</a:t>
            </a:r>
          </a:p>
        </p:txBody>
      </p:sp>
      <p:grpSp>
        <p:nvGrpSpPr>
          <p:cNvPr id="7179" name="组合 4"/>
          <p:cNvGrpSpPr/>
          <p:nvPr/>
        </p:nvGrpSpPr>
        <p:grpSpPr bwMode="auto">
          <a:xfrm>
            <a:off x="479425" y="669925"/>
            <a:ext cx="838200" cy="584200"/>
            <a:chOff x="449580" y="517058"/>
            <a:chExt cx="838200" cy="584775"/>
          </a:xfrm>
        </p:grpSpPr>
        <p:sp>
          <p:nvSpPr>
            <p:cNvPr id="6" name="椭圆 5"/>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7182"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3a</a:t>
              </a:r>
              <a:endParaRPr lang="zh-CN" altLang="en-US" sz="3200" b="1">
                <a:solidFill>
                  <a:srgbClr val="0000FF"/>
                </a:solidFill>
              </a:endParaRPr>
            </a:p>
          </p:txBody>
        </p:sp>
      </p:grpSp>
      <p:sp>
        <p:nvSpPr>
          <p:cNvPr id="8" name="矩形 7"/>
          <p:cNvSpPr/>
          <p:nvPr/>
        </p:nvSpPr>
        <p:spPr>
          <a:xfrm>
            <a:off x="1189038" y="374560"/>
            <a:ext cx="7180262" cy="1200329"/>
          </a:xfrm>
          <a:prstGeom prst="rect">
            <a:avLst/>
          </a:prstGeom>
        </p:spPr>
        <p:txBody>
          <a:bodyPr>
            <a:spAutoFit/>
          </a:bodyPr>
          <a:lstStyle/>
          <a:p>
            <a:pPr>
              <a:defRPr/>
            </a:pPr>
            <a:r>
              <a:rPr lang="en-US" altLang="zh-CN" sz="2400" b="1" dirty="0">
                <a:latin typeface="+mj-lt"/>
              </a:rPr>
              <a:t>Look at this letter to a magazine and the reply from Robert Hunt, a school counselor. Complete the chart. </a:t>
            </a:r>
            <a:endParaRPr lang="zh-CN" altLang="en-US" sz="24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7184"/>
                                        </p:tgtEl>
                                        <p:attrNameLst>
                                          <p:attrName>style.visibility</p:attrName>
                                        </p:attrNameLst>
                                      </p:cBhvr>
                                      <p:to>
                                        <p:strVal val="visible"/>
                                      </p:to>
                                    </p:set>
                                    <p:animEffect transition="in" filter="barn(inHorizontal)">
                                      <p:cBhvr>
                                        <p:cTn id="7" dur="500"/>
                                        <p:tgtEl>
                                          <p:spTgt spid="718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linds(horizontal)">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04" name="Group 12"/>
          <p:cNvGraphicFramePr>
            <a:graphicFrameLocks noGrp="1"/>
          </p:cNvGraphicFramePr>
          <p:nvPr/>
        </p:nvGraphicFramePr>
        <p:xfrm>
          <a:off x="908050" y="663575"/>
          <a:ext cx="7427913" cy="3908082"/>
        </p:xfrm>
        <a:graphic>
          <a:graphicData uri="http://schemas.openxmlformats.org/drawingml/2006/table">
            <a:tbl>
              <a:tblPr/>
              <a:tblGrid>
                <a:gridCol w="7427913">
                  <a:extLst>
                    <a:ext uri="{9D8B030D-6E8A-4147-A177-3AD203B41FA5}">
                      <a16:colId xmlns:a16="http://schemas.microsoft.com/office/drawing/2014/main" val="20000"/>
                    </a:ext>
                  </a:extLst>
                </a:gridCol>
              </a:tblGrid>
              <a:tr h="520700">
                <a:tc>
                  <a:txBody>
                    <a:bodyPr/>
                    <a:lstStyle/>
                    <a:p>
                      <a:pPr marL="469900" marR="0" lvl="0" indent="-469900" algn="ctr" defTabSz="914400" rtl="0" eaLnBrk="1" fontAlgn="base" latinLnBrk="0" hangingPunct="1">
                        <a:lnSpc>
                          <a:spcPct val="100000"/>
                        </a:lnSpc>
                        <a:spcBef>
                          <a:spcPct val="0"/>
                        </a:spcBef>
                        <a:spcAft>
                          <a:spcPct val="0"/>
                        </a:spcAft>
                        <a:buClrTx/>
                        <a:buSzTx/>
                        <a:buFontTx/>
                        <a:buNone/>
                      </a:pPr>
                      <a:r>
                        <a:rPr kumimoji="0" lang="en-US" altLang="zh-CN" sz="3600" b="0" i="0" u="none" strike="noStrike" cap="none" normalizeH="0" baseline="0" smtClean="0">
                          <a:ln>
                            <a:noFill/>
                          </a:ln>
                          <a:solidFill>
                            <a:srgbClr val="0000FF"/>
                          </a:solidFill>
                          <a:effectLst/>
                          <a:latin typeface="Times New Roman" panose="02020603050405020304" pitchFamily="18" charset="0"/>
                          <a:ea typeface="微软雅黑" panose="020B0503020204020204" pitchFamily="34" charset="-122"/>
                          <a:cs typeface="Times New Roman" panose="02020603050405020304" pitchFamily="18" charset="0"/>
                        </a:rPr>
                        <a:t>Advice</a:t>
                      </a:r>
                      <a:r>
                        <a:rPr kumimoji="0" lang="en-US" altLang="zh-CN" sz="3600" b="1" i="0" u="none" strike="noStrike" cap="none" normalizeH="0" baseline="0" smtClean="0">
                          <a:ln>
                            <a:noFill/>
                          </a:ln>
                          <a:solidFill>
                            <a:srgbClr val="0000FF"/>
                          </a:solidFill>
                          <a:effectLst/>
                          <a:latin typeface="Times New Roman" panose="02020603050405020304" pitchFamily="18" charset="0"/>
                          <a:ea typeface="微软雅黑" panose="020B0503020204020204" pitchFamily="34" charset="-122"/>
                          <a:cs typeface="Times New Roman" panose="02020603050405020304" pitchFamily="18" charset="0"/>
                        </a:rPr>
                        <a:t> </a:t>
                      </a:r>
                    </a:p>
                  </a:txBody>
                  <a:tcPr marL="90170" marR="90170" marT="46977" marB="4697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extLst>
                  <a:ext uri="{0D108BD9-81ED-4DB2-BD59-A6C34878D82A}">
                    <a16:rowId xmlns:a16="http://schemas.microsoft.com/office/drawing/2014/main" val="10000"/>
                  </a:ext>
                </a:extLst>
              </a:tr>
              <a:tr h="3265488">
                <a:tc>
                  <a:txBody>
                    <a:bodyPr/>
                    <a:lstStyle/>
                    <a:p>
                      <a:pPr marL="469900" marR="0" lvl="0" indent="-469900" algn="l"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smtClean="0">
                        <a:ln>
                          <a:noFill/>
                        </a:ln>
                        <a:solidFill>
                          <a:schemeClr val="tx1"/>
                        </a:solidFill>
                        <a:effectLst/>
                        <a:latin typeface="微软雅黑" panose="020B0503020204020204" pitchFamily="34" charset="-122"/>
                        <a:ea typeface="微软雅黑" panose="020B0503020204020204" pitchFamily="34" charset="-122"/>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 name="Text Box 32"/>
          <p:cNvSpPr txBox="1">
            <a:spLocks noChangeArrowheads="1"/>
          </p:cNvSpPr>
          <p:nvPr/>
        </p:nvSpPr>
        <p:spPr bwMode="auto">
          <a:xfrm>
            <a:off x="1058863" y="1469164"/>
            <a:ext cx="7224712" cy="2310889"/>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2400" b="1" dirty="0">
                <a:solidFill>
                  <a:srgbClr val="FF0000"/>
                </a:solidFill>
                <a:latin typeface="Times New Roman" panose="02020603050405020304" pitchFamily="18" charset="0"/>
                <a:cs typeface="Times New Roman" panose="02020603050405020304" pitchFamily="18" charset="0"/>
              </a:rPr>
              <a:t>    talk about these feelings with his family</a:t>
            </a:r>
            <a:endParaRPr lang="en-US" altLang="zh-CN" sz="2400" b="1" dirty="0">
              <a:solidFill>
                <a:srgbClr val="FF0000"/>
              </a:solidFill>
              <a:latin typeface="Times New Roman" panose="02020603050405020304" pitchFamily="18" charset="0"/>
            </a:endParaRPr>
          </a:p>
          <a:p>
            <a:pPr eaLnBrk="1" hangingPunct="1">
              <a:lnSpc>
                <a:spcPct val="150000"/>
              </a:lnSpc>
            </a:pPr>
            <a:r>
              <a:rPr lang="en-US" altLang="zh-CN" sz="2400" b="1" dirty="0">
                <a:solidFill>
                  <a:srgbClr val="FF0000"/>
                </a:solidFill>
                <a:latin typeface="Times New Roman" panose="02020603050405020304" pitchFamily="18" charset="0"/>
              </a:rPr>
              <a:t>    offer to help his parents </a:t>
            </a:r>
          </a:p>
          <a:p>
            <a:pPr eaLnBrk="1" hangingPunct="1"/>
            <a:r>
              <a:rPr lang="en-US" altLang="zh-CN" sz="2400" b="1" dirty="0">
                <a:solidFill>
                  <a:srgbClr val="FF0000"/>
                </a:solidFill>
                <a:latin typeface="Times New Roman" panose="02020603050405020304" pitchFamily="18" charset="0"/>
              </a:rPr>
              <a:t>    communicate with his elder brother and let </a:t>
            </a:r>
          </a:p>
          <a:p>
            <a:pPr eaLnBrk="1" hangingPunct="1"/>
            <a:r>
              <a:rPr lang="en-US" altLang="zh-CN" sz="2400" b="1" dirty="0">
                <a:solidFill>
                  <a:srgbClr val="FF0000"/>
                </a:solidFill>
                <a:latin typeface="Times New Roman" panose="02020603050405020304" pitchFamily="18" charset="0"/>
              </a:rPr>
              <a:t>him know he doesn’t mind him watching TV all the time, but he should let him watch his favorite show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8204"/>
                                        </p:tgtEl>
                                        <p:attrNameLst>
                                          <p:attrName>style.visibility</p:attrName>
                                        </p:attrNameLst>
                                      </p:cBhvr>
                                      <p:to>
                                        <p:strVal val="visible"/>
                                      </p:to>
                                    </p:set>
                                    <p:animEffect transition="in" filter="barn(inHorizontal)">
                                      <p:cBhvr>
                                        <p:cTn id="7" dur="500"/>
                                        <p:tgtEl>
                                          <p:spTgt spid="820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linds(horizontal)">
                                      <p:cBhvr>
                                        <p:cTn id="22" dur="500"/>
                                        <p:tgtEl>
                                          <p:spTgt spid="4">
                                            <p:txEl>
                                              <p:pRg st="2" end="2"/>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blinds(horizontal)">
                                      <p:cBhvr>
                                        <p:cTn id="2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154112" y="681038"/>
            <a:ext cx="7421653"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defRPr/>
            </a:pPr>
            <a:r>
              <a:rPr lang="en-US" altLang="zh-CN" sz="2800" b="1" dirty="0" smtClean="0">
                <a:latin typeface="+mj-lt"/>
              </a:rPr>
              <a:t>Read the article and answer the questions. </a:t>
            </a:r>
          </a:p>
        </p:txBody>
      </p:sp>
      <p:sp>
        <p:nvSpPr>
          <p:cNvPr id="3" name="Text Box 5"/>
          <p:cNvSpPr txBox="1">
            <a:spLocks noChangeArrowheads="1"/>
          </p:cNvSpPr>
          <p:nvPr/>
        </p:nvSpPr>
        <p:spPr bwMode="auto">
          <a:xfrm>
            <a:off x="1519238" y="2200275"/>
            <a:ext cx="57102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solidFill>
                  <a:srgbClr val="FF0000"/>
                </a:solidFill>
                <a:latin typeface="Times New Roman" panose="02020603050405020304" pitchFamily="18" charset="0"/>
              </a:rPr>
              <a:t>He can’t get on with his family.  </a:t>
            </a:r>
          </a:p>
        </p:txBody>
      </p:sp>
      <p:sp>
        <p:nvSpPr>
          <p:cNvPr id="4" name="Text Box 5"/>
          <p:cNvSpPr txBox="1">
            <a:spLocks noChangeArrowheads="1"/>
          </p:cNvSpPr>
          <p:nvPr/>
        </p:nvSpPr>
        <p:spPr bwMode="auto">
          <a:xfrm>
            <a:off x="1519238" y="3660775"/>
            <a:ext cx="6002337"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2800" b="1" dirty="0">
                <a:solidFill>
                  <a:srgbClr val="FF0000"/>
                </a:solidFill>
                <a:latin typeface="Times New Roman" panose="02020603050405020304" pitchFamily="18" charset="0"/>
              </a:rPr>
              <a:t>He always feels lonely and nervous.</a:t>
            </a:r>
          </a:p>
        </p:txBody>
      </p:sp>
      <p:sp>
        <p:nvSpPr>
          <p:cNvPr id="5" name="Text Box 5"/>
          <p:cNvSpPr txBox="1">
            <a:spLocks noChangeArrowheads="1"/>
          </p:cNvSpPr>
          <p:nvPr/>
        </p:nvSpPr>
        <p:spPr bwMode="auto">
          <a:xfrm>
            <a:off x="1189038" y="2927350"/>
            <a:ext cx="5595937" cy="5238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rPr>
              <a:t>2. How does he feel at home?</a:t>
            </a:r>
          </a:p>
        </p:txBody>
      </p:sp>
      <p:sp>
        <p:nvSpPr>
          <p:cNvPr id="6" name="Text Box 6"/>
          <p:cNvSpPr txBox="1">
            <a:spLocks noChangeArrowheads="1"/>
          </p:cNvSpPr>
          <p:nvPr/>
        </p:nvSpPr>
        <p:spPr bwMode="auto">
          <a:xfrm>
            <a:off x="1154113" y="1487488"/>
            <a:ext cx="6438900" cy="5238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dirty="0">
                <a:latin typeface="Times New Roman" panose="02020603050405020304" pitchFamily="18" charset="0"/>
              </a:rPr>
              <a:t>1. What’s Sad and Thirteen’s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fltVal val="0"/>
                                          </p:val>
                                        </p:tav>
                                        <p:tav tm="100000">
                                          <p:val>
                                            <p:strVal val="#ppt_w"/>
                                          </p:val>
                                        </p:tav>
                                      </p:tavLst>
                                    </p:anim>
                                    <p:anim calcmode="lin" valueType="num">
                                      <p:cBhvr>
                                        <p:cTn id="11" dur="500" fill="hold"/>
                                        <p:tgtEl>
                                          <p:spTgt spid="6"/>
                                        </p:tgtEl>
                                        <p:attrNameLst>
                                          <p:attrName>ppt_h</p:attrName>
                                        </p:attrNameLst>
                                      </p:cBhvr>
                                      <p:tavLst>
                                        <p:tav tm="0">
                                          <p:val>
                                            <p:fltVal val="0"/>
                                          </p:val>
                                        </p:tav>
                                        <p:tav tm="100000">
                                          <p:val>
                                            <p:strVal val="#ppt_h"/>
                                          </p:val>
                                        </p:tav>
                                      </p:tavLst>
                                    </p:anim>
                                    <p:animEffect transition="in" filter="fade">
                                      <p:cBhvr>
                                        <p:cTn id="12" dur="500"/>
                                        <p:tgtEl>
                                          <p:spTgt spid="6"/>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utoUpdateAnimBg="0"/>
      <p:bldP spid="4" grpId="0" autoUpdateAnimBg="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5"/>
          <p:cNvSpPr txBox="1">
            <a:spLocks noChangeArrowheads="1"/>
          </p:cNvSpPr>
          <p:nvPr/>
        </p:nvSpPr>
        <p:spPr bwMode="auto">
          <a:xfrm>
            <a:off x="666750" y="742950"/>
            <a:ext cx="7719604" cy="609600"/>
          </a:xfrm>
          <a:prstGeom prst="rect">
            <a:avLst/>
          </a:prstGeom>
          <a:noFill/>
          <a:ln w="9525">
            <a:noFill/>
            <a:miter lim="800000"/>
          </a:ln>
        </p:spPr>
        <p:txBody>
          <a:bodyPr wrap="square">
            <a:spAutoFit/>
          </a:bodyPr>
          <a:lstStyle>
            <a:lvl1pPr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defRPr/>
            </a:pPr>
            <a:r>
              <a:rPr lang="en-US" altLang="zh-CN" sz="2800" b="1" dirty="0" smtClean="0">
                <a:latin typeface="+mj-lt"/>
              </a:rPr>
              <a:t>Read the article again and fill in the blanks.</a:t>
            </a:r>
          </a:p>
        </p:txBody>
      </p:sp>
      <p:sp>
        <p:nvSpPr>
          <p:cNvPr id="17412" name="Text Box 5"/>
          <p:cNvSpPr txBox="1">
            <a:spLocks noChangeArrowheads="1"/>
          </p:cNvSpPr>
          <p:nvPr/>
        </p:nvSpPr>
        <p:spPr bwMode="auto">
          <a:xfrm>
            <a:off x="593725" y="1470025"/>
            <a:ext cx="8064500" cy="2267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2075" indent="-92075"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lnSpc>
                <a:spcPct val="120000"/>
              </a:lnSpc>
              <a:defRPr/>
            </a:pPr>
            <a:r>
              <a:rPr lang="en-US" altLang="zh-CN" sz="2400" b="1" dirty="0" smtClean="0">
                <a:latin typeface="+mj-lt"/>
              </a:rPr>
              <a:t>1. Sad and Thirteen has some _________. He can’t ____________ his family. His parents _____ a lot. It’s the only ______________ they have. When they _____, it’s like a big black cloud ______________ their home. He doesn’t like it. </a:t>
            </a:r>
          </a:p>
        </p:txBody>
      </p:sp>
      <p:sp>
        <p:nvSpPr>
          <p:cNvPr id="5" name="Text Box 5"/>
          <p:cNvSpPr txBox="1">
            <a:spLocks noChangeArrowheads="1"/>
          </p:cNvSpPr>
          <p:nvPr/>
        </p:nvSpPr>
        <p:spPr bwMode="auto">
          <a:xfrm>
            <a:off x="774564" y="1931690"/>
            <a:ext cx="19669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defRPr/>
            </a:pPr>
            <a:r>
              <a:rPr lang="en-US" altLang="zh-CN" sz="2400" b="1" dirty="0">
                <a:solidFill>
                  <a:srgbClr val="FF0000"/>
                </a:solidFill>
                <a:latin typeface="+mj-lt"/>
              </a:rPr>
              <a:t>get</a:t>
            </a:r>
            <a:r>
              <a:rPr lang="en-US" altLang="zh-CN" sz="2400" b="1" dirty="0" smtClean="0">
                <a:solidFill>
                  <a:srgbClr val="FF3300"/>
                </a:solidFill>
                <a:latin typeface="+mj-lt"/>
              </a:rPr>
              <a:t> </a:t>
            </a:r>
            <a:r>
              <a:rPr lang="en-US" altLang="zh-CN" sz="2400" b="1" dirty="0">
                <a:solidFill>
                  <a:srgbClr val="FF0000"/>
                </a:solidFill>
                <a:latin typeface="+mj-lt"/>
              </a:rPr>
              <a:t>on</a:t>
            </a:r>
            <a:r>
              <a:rPr lang="en-US" altLang="zh-CN" sz="2400" b="1" dirty="0" smtClean="0">
                <a:solidFill>
                  <a:srgbClr val="FF3300"/>
                </a:solidFill>
                <a:latin typeface="+mj-lt"/>
              </a:rPr>
              <a:t> </a:t>
            </a:r>
            <a:r>
              <a:rPr lang="en-US" altLang="zh-CN" sz="2400" b="1" dirty="0">
                <a:solidFill>
                  <a:srgbClr val="FF0000"/>
                </a:solidFill>
                <a:latin typeface="+mj-lt"/>
              </a:rPr>
              <a:t>with</a:t>
            </a:r>
          </a:p>
        </p:txBody>
      </p:sp>
      <p:sp>
        <p:nvSpPr>
          <p:cNvPr id="6" name="Text Box 6"/>
          <p:cNvSpPr txBox="1">
            <a:spLocks noChangeArrowheads="1"/>
          </p:cNvSpPr>
          <p:nvPr/>
        </p:nvSpPr>
        <p:spPr bwMode="auto">
          <a:xfrm>
            <a:off x="5202238" y="1470025"/>
            <a:ext cx="17240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defRPr/>
            </a:pPr>
            <a:r>
              <a:rPr lang="en-US" altLang="zh-CN" sz="2400" b="1" dirty="0" smtClean="0">
                <a:solidFill>
                  <a:srgbClr val="FF0000"/>
                </a:solidFill>
                <a:latin typeface="+mj-lt"/>
              </a:rPr>
              <a:t>problems</a:t>
            </a:r>
          </a:p>
        </p:txBody>
      </p:sp>
      <p:sp>
        <p:nvSpPr>
          <p:cNvPr id="7" name="Text Box 8"/>
          <p:cNvSpPr txBox="1">
            <a:spLocks noChangeArrowheads="1"/>
          </p:cNvSpPr>
          <p:nvPr/>
        </p:nvSpPr>
        <p:spPr bwMode="auto">
          <a:xfrm>
            <a:off x="7543075" y="2372963"/>
            <a:ext cx="12239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defRPr/>
            </a:pPr>
            <a:r>
              <a:rPr lang="en-US" altLang="zh-CN" sz="2400" b="1" dirty="0">
                <a:solidFill>
                  <a:srgbClr val="FF0000"/>
                </a:solidFill>
                <a:latin typeface="+mj-lt"/>
              </a:rPr>
              <a:t>argue</a:t>
            </a:r>
          </a:p>
        </p:txBody>
      </p:sp>
      <p:sp>
        <p:nvSpPr>
          <p:cNvPr id="8" name="Text Box 9"/>
          <p:cNvSpPr txBox="1">
            <a:spLocks noChangeArrowheads="1"/>
          </p:cNvSpPr>
          <p:nvPr/>
        </p:nvSpPr>
        <p:spPr bwMode="auto">
          <a:xfrm>
            <a:off x="6456363" y="2003425"/>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defRPr/>
            </a:pPr>
            <a:r>
              <a:rPr lang="en-US" altLang="zh-CN" sz="2400" b="1" dirty="0">
                <a:solidFill>
                  <a:srgbClr val="FF0000"/>
                </a:solidFill>
                <a:latin typeface="+mj-lt"/>
              </a:rPr>
              <a:t>fight</a:t>
            </a:r>
          </a:p>
        </p:txBody>
      </p:sp>
      <p:sp>
        <p:nvSpPr>
          <p:cNvPr id="9" name="Text Box 6"/>
          <p:cNvSpPr txBox="1">
            <a:spLocks noChangeArrowheads="1"/>
          </p:cNvSpPr>
          <p:nvPr/>
        </p:nvSpPr>
        <p:spPr bwMode="auto">
          <a:xfrm>
            <a:off x="1935163" y="2372964"/>
            <a:ext cx="28273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defRPr/>
            </a:pPr>
            <a:r>
              <a:rPr lang="en-US" altLang="zh-CN" sz="2400" b="1" dirty="0">
                <a:solidFill>
                  <a:srgbClr val="FF0000"/>
                </a:solidFill>
                <a:latin typeface="+mj-lt"/>
              </a:rPr>
              <a:t>communication</a:t>
            </a:r>
          </a:p>
        </p:txBody>
      </p:sp>
      <p:sp>
        <p:nvSpPr>
          <p:cNvPr id="10" name="Text Box 8"/>
          <p:cNvSpPr txBox="1">
            <a:spLocks noChangeArrowheads="1"/>
          </p:cNvSpPr>
          <p:nvPr/>
        </p:nvSpPr>
        <p:spPr bwMode="auto">
          <a:xfrm>
            <a:off x="4613275" y="2783830"/>
            <a:ext cx="2425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chemeClr val="tx1"/>
                </a:solidFill>
                <a:latin typeface="Times New Roman" panose="02020603050405020304" pitchFamily="18" charset="0"/>
                <a:ea typeface="宋体" panose="02010600030101010101" pitchFamily="2" charset="-122"/>
              </a:defRPr>
            </a:lvl1pPr>
            <a:lvl2pPr marL="742950" indent="-285750" eaLnBrk="0" hangingPunct="0">
              <a:defRPr sz="3200">
                <a:solidFill>
                  <a:schemeClr val="tx1"/>
                </a:solidFill>
                <a:latin typeface="Times New Roman" panose="02020603050405020304" pitchFamily="18" charset="0"/>
                <a:ea typeface="宋体" panose="02010600030101010101" pitchFamily="2" charset="-122"/>
              </a:defRPr>
            </a:lvl2pPr>
            <a:lvl3pPr marL="1143000" indent="-228600" eaLnBrk="0" hangingPunct="0">
              <a:defRPr sz="3200">
                <a:solidFill>
                  <a:schemeClr val="tx1"/>
                </a:solidFill>
                <a:latin typeface="Times New Roman" panose="02020603050405020304" pitchFamily="18" charset="0"/>
                <a:ea typeface="宋体" panose="02010600030101010101" pitchFamily="2" charset="-122"/>
              </a:defRPr>
            </a:lvl3pPr>
            <a:lvl4pPr marL="1600200" indent="-228600" eaLnBrk="0" hangingPunct="0">
              <a:defRPr sz="3200">
                <a:solidFill>
                  <a:schemeClr val="tx1"/>
                </a:solidFill>
                <a:latin typeface="Times New Roman" panose="02020603050405020304" pitchFamily="18" charset="0"/>
                <a:ea typeface="宋体" panose="02010600030101010101" pitchFamily="2" charset="-122"/>
              </a:defRPr>
            </a:lvl4pPr>
            <a:lvl5pPr marL="2057400" indent="-228600" eaLnBrk="0" hangingPunct="0">
              <a:defRPr sz="3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ea typeface="宋体" panose="02010600030101010101" pitchFamily="2" charset="-122"/>
              </a:defRPr>
            </a:lvl9pPr>
          </a:lstStyle>
          <a:p>
            <a:pPr eaLnBrk="1" hangingPunct="1">
              <a:spcBef>
                <a:spcPct val="50000"/>
              </a:spcBef>
              <a:defRPr/>
            </a:pPr>
            <a:r>
              <a:rPr lang="en-US" altLang="zh-CN" sz="2400" b="1" dirty="0">
                <a:solidFill>
                  <a:srgbClr val="FF0000"/>
                </a:solidFill>
                <a:latin typeface="+mj-lt"/>
              </a:rPr>
              <a:t>hanging</a:t>
            </a:r>
            <a:r>
              <a:rPr lang="en-US" altLang="zh-CN" sz="2400" b="1" dirty="0" smtClean="0">
                <a:solidFill>
                  <a:srgbClr val="FF3300"/>
                </a:solidFill>
                <a:latin typeface="+mj-lt"/>
              </a:rPr>
              <a:t> </a:t>
            </a:r>
            <a:r>
              <a:rPr lang="en-US" altLang="zh-CN" sz="2400" b="1" dirty="0">
                <a:solidFill>
                  <a:srgbClr val="FF0000"/>
                </a:solidFill>
                <a:latin typeface="+mj-lt"/>
              </a:rPr>
              <a:t>over</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500" fill="hold"/>
                                        <p:tgtEl>
                                          <p:spTgt spid="17412"/>
                                        </p:tgtEl>
                                        <p:attrNameLst>
                                          <p:attrName>ppt_w</p:attrName>
                                        </p:attrNameLst>
                                      </p:cBhvr>
                                      <p:tavLst>
                                        <p:tav tm="0">
                                          <p:val>
                                            <p:fltVal val="0"/>
                                          </p:val>
                                        </p:tav>
                                        <p:tav tm="100000">
                                          <p:val>
                                            <p:strVal val="#ppt_w"/>
                                          </p:val>
                                        </p:tav>
                                      </p:tavLst>
                                    </p:anim>
                                    <p:anim calcmode="lin" valueType="num">
                                      <p:cBhvr>
                                        <p:cTn id="8" dur="500" fill="hold"/>
                                        <p:tgtEl>
                                          <p:spTgt spid="17412"/>
                                        </p:tgtEl>
                                        <p:attrNameLst>
                                          <p:attrName>ppt_h</p:attrName>
                                        </p:attrNameLst>
                                      </p:cBhvr>
                                      <p:tavLst>
                                        <p:tav tm="0">
                                          <p:val>
                                            <p:fltVal val="0"/>
                                          </p:val>
                                        </p:tav>
                                        <p:tav tm="100000">
                                          <p:val>
                                            <p:strVal val="#ppt_h"/>
                                          </p:val>
                                        </p:tav>
                                      </p:tavLst>
                                    </p:anim>
                                    <p:animEffect transition="in" filter="fade">
                                      <p:cBhvr>
                                        <p:cTn id="9" dur="500"/>
                                        <p:tgtEl>
                                          <p:spTgt spid="1741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1+#ppt_w/2"/>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3"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1+#ppt_w/2"/>
                                          </p:val>
                                        </p:tav>
                                        <p:tav tm="100000">
                                          <p:val>
                                            <p:strVal val="#ppt_x"/>
                                          </p:val>
                                        </p:tav>
                                      </p:tavLst>
                                    </p:anim>
                                    <p:anim calcmode="lin" valueType="num">
                                      <p:cBhvr additive="base">
                                        <p:cTn id="21"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1+#ppt_w/2"/>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additive="base">
                                        <p:cTn id="38" dur="500" fill="hold"/>
                                        <p:tgtEl>
                                          <p:spTgt spid="7"/>
                                        </p:tgtEl>
                                        <p:attrNameLst>
                                          <p:attrName>ppt_x</p:attrName>
                                        </p:attrNameLst>
                                      </p:cBhvr>
                                      <p:tavLst>
                                        <p:tav tm="0">
                                          <p:val>
                                            <p:strVal val="#ppt_x"/>
                                          </p:val>
                                        </p:tav>
                                        <p:tav tm="100000">
                                          <p:val>
                                            <p:strVal val="#ppt_x"/>
                                          </p:val>
                                        </p:tav>
                                      </p:tavLst>
                                    </p:anim>
                                    <p:anim calcmode="lin" valueType="num">
                                      <p:cBhvr additive="base">
                                        <p:cTn id="3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500" fill="hold"/>
                                        <p:tgtEl>
                                          <p:spTgt spid="10"/>
                                        </p:tgtEl>
                                        <p:attrNameLst>
                                          <p:attrName>ppt_x</p:attrName>
                                        </p:attrNameLst>
                                      </p:cBhvr>
                                      <p:tavLst>
                                        <p:tav tm="0">
                                          <p:val>
                                            <p:strVal val="#ppt_x"/>
                                          </p:val>
                                        </p:tav>
                                        <p:tav tm="100000">
                                          <p:val>
                                            <p:strVal val="#ppt_x"/>
                                          </p:val>
                                        </p:tav>
                                      </p:tavLst>
                                    </p:anim>
                                    <p:anim calcmode="lin" valueType="num">
                                      <p:cBhvr additive="base">
                                        <p:cTn id="4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5" grpId="0"/>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817563" y="485775"/>
            <a:ext cx="7640637"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2075" indent="-92075"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b="1" dirty="0">
                <a:latin typeface="Times New Roman" panose="02020603050405020304" pitchFamily="18" charset="0"/>
              </a:rPr>
              <a:t>His brother always watches whatever he wants</a:t>
            </a:r>
          </a:p>
          <a:p>
            <a:pPr eaLnBrk="1" hangingPunct="1">
              <a:lnSpc>
                <a:spcPct val="120000"/>
              </a:lnSpc>
            </a:pPr>
            <a:r>
              <a:rPr lang="en-US" altLang="zh-CN" sz="2800" b="1" dirty="0">
                <a:latin typeface="Times New Roman" panose="02020603050405020304" pitchFamily="18" charset="0"/>
              </a:rPr>
              <a:t>until midnight. He _______ to let him watch his</a:t>
            </a:r>
          </a:p>
          <a:p>
            <a:pPr eaLnBrk="1" hangingPunct="1">
              <a:lnSpc>
                <a:spcPct val="120000"/>
              </a:lnSpc>
            </a:pPr>
            <a:r>
              <a:rPr lang="en-US" altLang="zh-CN" sz="2800" b="1" dirty="0">
                <a:latin typeface="Times New Roman" panose="02020603050405020304" pitchFamily="18" charset="0"/>
              </a:rPr>
              <a:t>favorite TV show. So He always feels ______ and</a:t>
            </a:r>
          </a:p>
          <a:p>
            <a:pPr eaLnBrk="1" hangingPunct="1">
              <a:lnSpc>
                <a:spcPct val="120000"/>
              </a:lnSpc>
            </a:pPr>
            <a:r>
              <a:rPr lang="en-US" altLang="zh-CN" sz="2800" b="1" dirty="0">
                <a:latin typeface="Times New Roman" panose="02020603050405020304" pitchFamily="18" charset="0"/>
              </a:rPr>
              <a:t>________ at home.   </a:t>
            </a:r>
          </a:p>
        </p:txBody>
      </p:sp>
      <p:sp>
        <p:nvSpPr>
          <p:cNvPr id="12298" name="矩形 10"/>
          <p:cNvSpPr>
            <a:spLocks noChangeArrowheads="1"/>
          </p:cNvSpPr>
          <p:nvPr/>
        </p:nvSpPr>
        <p:spPr bwMode="auto">
          <a:xfrm>
            <a:off x="3806825" y="1054100"/>
            <a:ext cx="12541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defRPr/>
            </a:pPr>
            <a:r>
              <a:rPr lang="en-US" altLang="zh-CN" sz="2800" b="1" dirty="0">
                <a:solidFill>
                  <a:srgbClr val="FF0000"/>
                </a:solidFill>
                <a:latin typeface="+mj-lt"/>
              </a:rPr>
              <a:t>refuses</a:t>
            </a:r>
            <a:endParaRPr lang="zh-CN" altLang="en-US" sz="2800" b="1" dirty="0">
              <a:solidFill>
                <a:srgbClr val="FF0000"/>
              </a:solidFill>
              <a:latin typeface="+mj-lt"/>
            </a:endParaRPr>
          </a:p>
        </p:txBody>
      </p:sp>
      <p:sp>
        <p:nvSpPr>
          <p:cNvPr id="12" name="矩形 11"/>
          <p:cNvSpPr>
            <a:spLocks noChangeArrowheads="1"/>
          </p:cNvSpPr>
          <p:nvPr/>
        </p:nvSpPr>
        <p:spPr bwMode="auto">
          <a:xfrm>
            <a:off x="6545263" y="1539875"/>
            <a:ext cx="1101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defRPr/>
            </a:pPr>
            <a:r>
              <a:rPr lang="en-US" altLang="zh-CN" sz="2800" b="1" dirty="0">
                <a:solidFill>
                  <a:srgbClr val="FF0000"/>
                </a:solidFill>
                <a:latin typeface="+mj-lt"/>
              </a:rPr>
              <a:t>lonely</a:t>
            </a:r>
            <a:endParaRPr lang="zh-CN" altLang="en-US" sz="2800" b="1" dirty="0">
              <a:solidFill>
                <a:srgbClr val="FF0000"/>
              </a:solidFill>
              <a:latin typeface="+mj-lt"/>
            </a:endParaRPr>
          </a:p>
        </p:txBody>
      </p:sp>
      <p:sp>
        <p:nvSpPr>
          <p:cNvPr id="13" name="矩形 12"/>
          <p:cNvSpPr>
            <a:spLocks noChangeArrowheads="1"/>
          </p:cNvSpPr>
          <p:nvPr/>
        </p:nvSpPr>
        <p:spPr bwMode="auto">
          <a:xfrm>
            <a:off x="939800" y="2058988"/>
            <a:ext cx="14017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defRPr/>
            </a:pPr>
            <a:r>
              <a:rPr lang="en-US" altLang="zh-CN" sz="2800" b="1" dirty="0">
                <a:solidFill>
                  <a:srgbClr val="FF0000"/>
                </a:solidFill>
                <a:latin typeface="+mj-lt"/>
              </a:rPr>
              <a:t>nervous</a:t>
            </a:r>
            <a:endParaRPr lang="zh-CN" altLang="en-US" sz="2800" b="1" dirty="0">
              <a:solidFill>
                <a:srgbClr val="FF0000"/>
              </a:solidFill>
              <a:latin typeface="+mj-lt"/>
            </a:endParaRPr>
          </a:p>
        </p:txBody>
      </p:sp>
      <p:sp>
        <p:nvSpPr>
          <p:cNvPr id="46095" name="Rectangle 15"/>
          <p:cNvSpPr>
            <a:spLocks noChangeArrowheads="1"/>
          </p:cNvSpPr>
          <p:nvPr/>
        </p:nvSpPr>
        <p:spPr bwMode="auto">
          <a:xfrm>
            <a:off x="755650" y="2824163"/>
            <a:ext cx="7816850" cy="13811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defRPr/>
            </a:pPr>
            <a:r>
              <a:rPr lang="en-US" altLang="zh-CN" sz="2400" b="1" dirty="0">
                <a:latin typeface="+mj-lt"/>
              </a:rPr>
              <a:t>2. Robert Hunt thinks Sad and Thirteen should __________ these feelings to his family. He should _____ to help.</a:t>
            </a:r>
            <a:endParaRPr lang="zh-CN" altLang="en-US" sz="2400" b="1" dirty="0">
              <a:latin typeface="+mj-lt"/>
            </a:endParaRPr>
          </a:p>
        </p:txBody>
      </p:sp>
      <p:sp>
        <p:nvSpPr>
          <p:cNvPr id="5" name="Text Box 5"/>
          <p:cNvSpPr txBox="1">
            <a:spLocks noChangeArrowheads="1"/>
          </p:cNvSpPr>
          <p:nvPr/>
        </p:nvSpPr>
        <p:spPr bwMode="auto">
          <a:xfrm>
            <a:off x="894375" y="3736751"/>
            <a:ext cx="10080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defRPr/>
            </a:pPr>
            <a:r>
              <a:rPr lang="en-US" altLang="zh-CN" sz="2400" b="1" dirty="0">
                <a:solidFill>
                  <a:srgbClr val="FF0000"/>
                </a:solidFill>
                <a:latin typeface="+mj-lt"/>
              </a:rPr>
              <a:t>offer</a:t>
            </a:r>
            <a:r>
              <a:rPr lang="en-US" altLang="zh-CN" sz="2400" b="1" dirty="0" smtClean="0">
                <a:solidFill>
                  <a:srgbClr val="FF3300"/>
                </a:solidFill>
                <a:latin typeface="Times New Roman" panose="02020603050405020304" pitchFamily="18" charset="0"/>
              </a:rPr>
              <a:t> </a:t>
            </a:r>
          </a:p>
        </p:txBody>
      </p:sp>
      <p:sp>
        <p:nvSpPr>
          <p:cNvPr id="6" name="Text Box 6"/>
          <p:cNvSpPr txBox="1">
            <a:spLocks noChangeArrowheads="1"/>
          </p:cNvSpPr>
          <p:nvPr/>
        </p:nvSpPr>
        <p:spPr bwMode="auto">
          <a:xfrm>
            <a:off x="828675" y="3174400"/>
            <a:ext cx="1905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buFont typeface="Arial" panose="020B0604020202020204" pitchFamily="34" charset="0"/>
              <a:buNone/>
              <a:defRPr/>
            </a:pPr>
            <a:r>
              <a:rPr lang="en-US" altLang="zh-CN" sz="2400" b="1" dirty="0">
                <a:solidFill>
                  <a:srgbClr val="FF0000"/>
                </a:solidFill>
                <a:latin typeface="+mj-lt"/>
              </a:rPr>
              <a:t>talk</a:t>
            </a:r>
            <a:r>
              <a:rPr lang="en-US" altLang="zh-CN" sz="2400" b="1" dirty="0" smtClean="0">
                <a:solidFill>
                  <a:srgbClr val="FF3300"/>
                </a:solidFill>
                <a:latin typeface="Times New Roman" panose="02020603050405020304" pitchFamily="18" charset="0"/>
              </a:rPr>
              <a:t> </a:t>
            </a:r>
            <a:r>
              <a:rPr lang="en-US" altLang="zh-CN" sz="2400" b="1" dirty="0">
                <a:solidFill>
                  <a:srgbClr val="FF0000"/>
                </a:solidFill>
                <a:latin typeface="+mj-lt"/>
              </a:rPr>
              <a:t>about</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2298"/>
                                        </p:tgtEl>
                                        <p:attrNameLst>
                                          <p:attrName>style.visibility</p:attrName>
                                        </p:attrNameLst>
                                      </p:cBhvr>
                                      <p:to>
                                        <p:strVal val="visible"/>
                                      </p:to>
                                    </p:set>
                                    <p:anim from="(-#ppt_w/2)" to="(#ppt_x)" calcmode="lin" valueType="num">
                                      <p:cBhvr>
                                        <p:cTn id="7" dur="600" fill="hold">
                                          <p:stCondLst>
                                            <p:cond delay="0"/>
                                          </p:stCondLst>
                                        </p:cTn>
                                        <p:tgtEl>
                                          <p:spTgt spid="12298"/>
                                        </p:tgtEl>
                                        <p:attrNameLst>
                                          <p:attrName>ppt_x</p:attrName>
                                        </p:attrNameLst>
                                      </p:cBhvr>
                                    </p:anim>
                                    <p:anim from="0" to="-1.0" calcmode="lin" valueType="num">
                                      <p:cBhvr>
                                        <p:cTn id="8" dur="200" decel="50000" autoRev="1" fill="hold">
                                          <p:stCondLst>
                                            <p:cond delay="600"/>
                                          </p:stCondLst>
                                        </p:cTn>
                                        <p:tgtEl>
                                          <p:spTgt spid="12298"/>
                                        </p:tgtEl>
                                        <p:attrNameLst>
                                          <p:attrName>xshear</p:attrName>
                                        </p:attrNameLst>
                                      </p:cBhvr>
                                    </p:anim>
                                    <p:animScale>
                                      <p:cBhvr>
                                        <p:cTn id="9" dur="200" decel="100000" autoRev="1" fill="hold">
                                          <p:stCondLst>
                                            <p:cond delay="600"/>
                                          </p:stCondLst>
                                        </p:cTn>
                                        <p:tgtEl>
                                          <p:spTgt spid="12298"/>
                                        </p:tgtEl>
                                      </p:cBhvr>
                                      <p:from x="100000" y="100000"/>
                                      <p:to x="80000" y="100000"/>
                                    </p:animScale>
                                    <p:anim by="(#ppt_h/3+#ppt_w*0.1)" calcmode="lin" valueType="num">
                                      <p:cBhvr additive="sum">
                                        <p:cTn id="10" dur="200" decel="100000" autoRev="1" fill="hold">
                                          <p:stCondLst>
                                            <p:cond delay="600"/>
                                          </p:stCondLst>
                                        </p:cTn>
                                        <p:tgtEl>
                                          <p:spTgt spid="12298"/>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500" fill="hold"/>
                                        <p:tgtEl>
                                          <p:spTgt spid="12"/>
                                        </p:tgtEl>
                                        <p:attrNameLst>
                                          <p:attrName>ppt_w</p:attrName>
                                        </p:attrNameLst>
                                      </p:cBhvr>
                                      <p:tavLst>
                                        <p:tav tm="0">
                                          <p:val>
                                            <p:strVal val="#ppt_w*0.05"/>
                                          </p:val>
                                        </p:tav>
                                        <p:tav tm="100000">
                                          <p:val>
                                            <p:strVal val="#ppt_w"/>
                                          </p:val>
                                        </p:tav>
                                      </p:tavLst>
                                    </p:anim>
                                    <p:anim calcmode="lin" valueType="num">
                                      <p:cBhvr>
                                        <p:cTn id="16" dur="500" fill="hold"/>
                                        <p:tgtEl>
                                          <p:spTgt spid="12"/>
                                        </p:tgtEl>
                                        <p:attrNameLst>
                                          <p:attrName>ppt_h</p:attrName>
                                        </p:attrNameLst>
                                      </p:cBhvr>
                                      <p:tavLst>
                                        <p:tav tm="0">
                                          <p:val>
                                            <p:strVal val="#ppt_h"/>
                                          </p:val>
                                        </p:tav>
                                        <p:tav tm="100000">
                                          <p:val>
                                            <p:strVal val="#ppt_h"/>
                                          </p:val>
                                        </p:tav>
                                      </p:tavLst>
                                    </p:anim>
                                    <p:anim calcmode="lin" valueType="num">
                                      <p:cBhvr>
                                        <p:cTn id="17" dur="500" fill="hold"/>
                                        <p:tgtEl>
                                          <p:spTgt spid="12"/>
                                        </p:tgtEl>
                                        <p:attrNameLst>
                                          <p:attrName>ppt_x</p:attrName>
                                        </p:attrNameLst>
                                      </p:cBhvr>
                                      <p:tavLst>
                                        <p:tav tm="0">
                                          <p:val>
                                            <p:strVal val="#ppt_x-.2"/>
                                          </p:val>
                                        </p:tav>
                                        <p:tav tm="100000">
                                          <p:val>
                                            <p:strVal val="#ppt_x"/>
                                          </p:val>
                                        </p:tav>
                                      </p:tavLst>
                                    </p:anim>
                                    <p:anim calcmode="lin" valueType="num">
                                      <p:cBhvr>
                                        <p:cTn id="18" dur="500" fill="hold"/>
                                        <p:tgtEl>
                                          <p:spTgt spid="12"/>
                                        </p:tgtEl>
                                        <p:attrNameLst>
                                          <p:attrName>ppt_y</p:attrName>
                                        </p:attrNameLst>
                                      </p:cBhvr>
                                      <p:tavLst>
                                        <p:tav tm="0">
                                          <p:val>
                                            <p:strVal val="#ppt_y"/>
                                          </p:val>
                                        </p:tav>
                                        <p:tav tm="100000">
                                          <p:val>
                                            <p:strVal val="#ppt_y"/>
                                          </p:val>
                                        </p:tav>
                                      </p:tavLst>
                                    </p:anim>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6"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1+#ppt_w/2"/>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3"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1+#ppt_w/2"/>
                                          </p:val>
                                        </p:tav>
                                        <p:tav tm="100000">
                                          <p:val>
                                            <p:strVal val="#ppt_x"/>
                                          </p:val>
                                        </p:tav>
                                      </p:tavLst>
                                    </p:anim>
                                    <p:anim calcmode="lin" valueType="num">
                                      <p:cBhvr additive="base">
                                        <p:cTn id="37"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8" grpId="0"/>
      <p:bldP spid="12" grpId="0"/>
      <p:bldP spid="13" grpId="0"/>
      <p:bldP spid="5" grpId="0"/>
      <p:bldP spid="6" grpId="0"/>
    </p:bld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1819</Words>
  <Application>Microsoft Office PowerPoint</Application>
  <PresentationFormat>全屏显示(16:9)</PresentationFormat>
  <Paragraphs>198</Paragraphs>
  <Slides>32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32</vt:i4>
      </vt:variant>
    </vt:vector>
  </HeadingPairs>
  <TitlesOfParts>
    <vt:vector size="39" baseType="lpstr">
      <vt:lpstr>宋体</vt:lpstr>
      <vt:lpstr>微软雅黑</vt:lpstr>
      <vt:lpstr>Arial</vt:lpstr>
      <vt:lpstr>Calibri</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2023-01-16T13:37:26Z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67DDCABBA8084AFE94D43097B1D2B85F</vt:lpwstr>
  </property>
  <property fmtid="{A09F084E-AD41-489F-8076-AA5BE3082BCA}" pid="100">
    <vt:ui4>5</vt:ui4>
  </property>
  <property fmtid="{64440492-4C8B-11D1-8B70-080036B11A03}" pid="11">
    <vt:lpwstr>www.2ppt.com-爱PPT提供资源下载</vt:lpwstr>
  </property>
</Properties>
</file>