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9" r:id="rId2"/>
  </p:sldMasterIdLst>
  <p:notesMasterIdLst>
    <p:notesMasterId r:id="rId45"/>
  </p:notesMasterIdLst>
  <p:handoutMasterIdLst>
    <p:handoutMasterId r:id="rId46"/>
  </p:handoutMasterIdLst>
  <p:sldIdLst>
    <p:sldId id="374" r:id="rId3"/>
    <p:sldId id="376" r:id="rId4"/>
    <p:sldId id="417" r:id="rId5"/>
    <p:sldId id="377" r:id="rId6"/>
    <p:sldId id="457" r:id="rId7"/>
    <p:sldId id="458" r:id="rId8"/>
    <p:sldId id="459" r:id="rId9"/>
    <p:sldId id="460" r:id="rId10"/>
    <p:sldId id="461" r:id="rId11"/>
    <p:sldId id="467" r:id="rId12"/>
    <p:sldId id="468" r:id="rId13"/>
    <p:sldId id="469" r:id="rId14"/>
    <p:sldId id="470" r:id="rId15"/>
    <p:sldId id="471" r:id="rId16"/>
    <p:sldId id="472" r:id="rId17"/>
    <p:sldId id="473" r:id="rId18"/>
    <p:sldId id="474" r:id="rId19"/>
    <p:sldId id="475" r:id="rId20"/>
    <p:sldId id="462" r:id="rId21"/>
    <p:sldId id="476" r:id="rId22"/>
    <p:sldId id="394" r:id="rId23"/>
    <p:sldId id="478" r:id="rId24"/>
    <p:sldId id="479" r:id="rId25"/>
    <p:sldId id="480" r:id="rId26"/>
    <p:sldId id="481" r:id="rId27"/>
    <p:sldId id="463" r:id="rId28"/>
    <p:sldId id="400" r:id="rId29"/>
    <p:sldId id="401" r:id="rId30"/>
    <p:sldId id="402" r:id="rId31"/>
    <p:sldId id="403" r:id="rId32"/>
    <p:sldId id="404" r:id="rId33"/>
    <p:sldId id="405" r:id="rId34"/>
    <p:sldId id="406" r:id="rId35"/>
    <p:sldId id="407" r:id="rId36"/>
    <p:sldId id="408" r:id="rId37"/>
    <p:sldId id="409" r:id="rId38"/>
    <p:sldId id="482" r:id="rId39"/>
    <p:sldId id="464" r:id="rId40"/>
    <p:sldId id="465" r:id="rId41"/>
    <p:sldId id="466" r:id="rId42"/>
    <p:sldId id="414" r:id="rId43"/>
    <p:sldId id="416" r:id="rId44"/>
  </p:sldIdLst>
  <p:sldSz cx="9144000" cy="5143500" type="screen16x9"/>
  <p:notesSz cx="6858000" cy="9144000"/>
  <p:custDataLst>
    <p:tags r:id="rId47"/>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84">
          <p15:clr>
            <a:srgbClr val="A4A3A4"/>
          </p15:clr>
        </p15:guide>
        <p15:guide id="2" pos="28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B9AB"/>
    <a:srgbClr val="D43E01"/>
    <a:srgbClr val="E8EAE9"/>
    <a:srgbClr val="FCFCFC"/>
    <a:srgbClr val="CCD0D1"/>
    <a:srgbClr val="D7D9E1"/>
    <a:srgbClr val="D5D8E3"/>
    <a:srgbClr val="DADBDE"/>
    <a:srgbClr val="D9DDE7"/>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215" autoAdjust="0"/>
  </p:normalViewPr>
  <p:slideViewPr>
    <p:cSldViewPr>
      <p:cViewPr>
        <p:scale>
          <a:sx n="125" d="100"/>
          <a:sy n="125" d="100"/>
        </p:scale>
        <p:origin x="-1224" y="-264"/>
      </p:cViewPr>
      <p:guideLst>
        <p:guide orient="horz" pos="1684"/>
        <p:guide pos="2889"/>
      </p:guideLst>
    </p:cSldViewPr>
  </p:slideViewPr>
  <p:notesTextViewPr>
    <p:cViewPr>
      <p:scale>
        <a:sx n="125" d="100"/>
        <a:sy n="125"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BAF6E0-70AA-4E18-8F3F-A692E1F58E7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10</a:t>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11</a:t>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12</a:t>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13</a:t>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14</a:t>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15</a:t>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16</a:t>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17</a:t>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18</a:t>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19</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a:t>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20</a:t>
            </a:fld>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21</a:t>
            </a:fld>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22</a:t>
            </a:fld>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23</a:t>
            </a:fld>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24</a:t>
            </a:fld>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25</a:t>
            </a:fld>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26</a:t>
            </a:fld>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27</a:t>
            </a:fld>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28</a:t>
            </a:fld>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29</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a:t>
            </a:fld>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30</a:t>
            </a:fld>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31</a:t>
            </a:fld>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32</a:t>
            </a:fld>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33</a:t>
            </a:fld>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34</a:t>
            </a:fld>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35</a:t>
            </a:fld>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36</a:t>
            </a:fld>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37</a:t>
            </a:fld>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38</a:t>
            </a:fld>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39</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a:t>
            </a:fld>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40</a:t>
            </a:fld>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41</a:t>
            </a:fld>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BAF6E0-70AA-4E18-8F3F-A692E1F58E7C}" type="slidenum">
              <a:rPr lang="zh-CN" altLang="en-US" smtClean="0"/>
              <a:t>42</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5</a:t>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6</a:t>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7</a:t>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8</a:t>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9</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rotWithShape="1">
          <a:blip r:embed="rId2" cstate="email"/>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pPr fontAlgn="auto">
              <a:spcBef>
                <a:spcPts val="0"/>
              </a:spcBef>
              <a:spcAft>
                <a:spcPts val="0"/>
              </a:spcAft>
            </a:pPr>
            <a:fld id="{2E3AAC11-D570-4EA9-AFC0-30FB72BA45EB}" type="datetimeFigureOut">
              <a:rPr lang="zh-CN" altLang="en-US" smtClean="0">
                <a:solidFill>
                  <a:prstClr val="black"/>
                </a:solidFill>
                <a:latin typeface="Calibri" panose="020F0502020204030204"/>
                <a:ea typeface="宋体" panose="02010600030101010101" pitchFamily="2" charset="-122"/>
              </a:rPr>
              <a:t>2023-01-10</a:t>
            </a:fld>
            <a:endParaRPr lang="zh-CN" altLang="en-US">
              <a:solidFill>
                <a:prstClr val="black"/>
              </a:solidFill>
              <a:latin typeface="Calibri" panose="020F0502020204030204"/>
              <a:ea typeface="宋体" panose="02010600030101010101" pitchFamily="2" charset="-122"/>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fontAlgn="auto">
              <a:spcBef>
                <a:spcPts val="0"/>
              </a:spcBef>
              <a:spcAft>
                <a:spcPts val="0"/>
              </a:spcAft>
            </a:pPr>
            <a:fld id="{55ECCFAA-F4FB-487C-9F1E-C8836D0C3DC9}" type="slidenum">
              <a:rPr lang="zh-CN" altLang="en-US" smtClean="0">
                <a:solidFill>
                  <a:prstClr val="black"/>
                </a:solidFill>
                <a:latin typeface="Calibri" panose="020F0502020204030204"/>
                <a:ea typeface="宋体" panose="02010600030101010101" pitchFamily="2" charset="-122"/>
              </a:rPr>
              <a:t>‹#›</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pPr fontAlgn="auto">
              <a:spcBef>
                <a:spcPts val="0"/>
              </a:spcBef>
              <a:spcAft>
                <a:spcPts val="0"/>
              </a:spcAft>
            </a:pPr>
            <a:fld id="{2E3AAC11-D570-4EA9-AFC0-30FB72BA45EB}" type="datetimeFigureOut">
              <a:rPr lang="zh-CN" altLang="en-US" smtClean="0">
                <a:solidFill>
                  <a:prstClr val="black"/>
                </a:solidFill>
                <a:latin typeface="Calibri" panose="020F0502020204030204"/>
                <a:ea typeface="宋体" panose="02010600030101010101" pitchFamily="2" charset="-122"/>
              </a:rPr>
              <a:t>2023-01-10</a:t>
            </a:fld>
            <a:endParaRPr lang="zh-CN" altLang="en-US">
              <a:solidFill>
                <a:prstClr val="black"/>
              </a:solidFill>
              <a:latin typeface="Calibri" panose="020F0502020204030204"/>
              <a:ea typeface="宋体" panose="02010600030101010101" pitchFamily="2" charset="-122"/>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fontAlgn="auto">
              <a:spcBef>
                <a:spcPts val="0"/>
              </a:spcBef>
              <a:spcAft>
                <a:spcPts val="0"/>
              </a:spcAft>
            </a:pPr>
            <a:fld id="{55ECCFAA-F4FB-487C-9F1E-C8836D0C3DC9}" type="slidenum">
              <a:rPr lang="zh-CN" altLang="en-US" smtClean="0">
                <a:solidFill>
                  <a:prstClr val="black"/>
                </a:solidFill>
                <a:latin typeface="Calibri" panose="020F0502020204030204"/>
                <a:ea typeface="宋体" panose="02010600030101010101" pitchFamily="2" charset="-122"/>
              </a:rPr>
              <a:t>‹#›</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rotWithShape="1">
          <a:blip r:embed="rId2" cstate="email"/>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标题和内容">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167" name=" 167"/>
          <p:cNvSpPr/>
          <p:nvPr userDrawn="1"/>
        </p:nvSpPr>
        <p:spPr>
          <a:xfrm>
            <a:off x="290195" y="837565"/>
            <a:ext cx="8563610" cy="4056380"/>
          </a:xfrm>
          <a:prstGeom prst="round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691680" y="4948014"/>
            <a:ext cx="1440159" cy="121920"/>
          </a:xfrm>
          <a:prstGeom prst="rect">
            <a:avLst/>
          </a:prstGeom>
          <a:noFill/>
        </p:spPr>
        <p:txBody>
          <a:bodyPr wrap="square" rtlCol="0">
            <a:spAutoFit/>
          </a:bodyPr>
          <a:lstStyle/>
          <a:p>
            <a:pPr fontAlgn="auto">
              <a:lnSpc>
                <a:spcPct val="200000"/>
              </a:lnSpc>
              <a:spcBef>
                <a:spcPts val="0"/>
              </a:spcBef>
              <a:spcAft>
                <a:spcPts val="0"/>
              </a:spcAft>
            </a:pPr>
            <a:r>
              <a:rPr lang="zh-CN" altLang="en-US" sz="100" dirty="0">
                <a:solidFill>
                  <a:prstClr val="black"/>
                </a:solidFill>
                <a:latin typeface="微软雅黑" panose="020B0503020204020204" pitchFamily="34" charset="-122"/>
                <a:ea typeface="微软雅黑" panose="020B0503020204020204" pitchFamily="34" charset="-122"/>
                <a:hlinkClick r:id="rId2"/>
              </a:rPr>
              <a:t>节</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日</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 www.2ppt.com/jieri/</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26000">
              <a:schemeClr val="bg1">
                <a:lumMod val="95000"/>
              </a:schemeClr>
            </a:gs>
            <a:gs pos="0">
              <a:schemeClr val="bg1">
                <a:lumMod val="95000"/>
              </a:schemeClr>
            </a:gs>
            <a:gs pos="100000">
              <a:schemeClr val="bg1"/>
            </a:gs>
          </a:gsLst>
          <a:lin ang="5400000" scaled="1"/>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 219"/>
          <p:cNvSpPr/>
          <p:nvPr/>
        </p:nvSpPr>
        <p:spPr>
          <a:xfrm>
            <a:off x="920750" y="2812415"/>
            <a:ext cx="7813675" cy="720090"/>
          </a:xfrm>
          <a:prstGeom prst="roundRect">
            <a:avLst>
              <a:gd name="adj" fmla="val 50000"/>
            </a:avLst>
          </a:prstGeom>
          <a:solidFill>
            <a:schemeClr val="accent3"/>
          </a:solidFill>
          <a:ln w="1016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pic>
        <p:nvPicPr>
          <p:cNvPr id="7" name="图片 6" descr="33"/>
          <p:cNvPicPr>
            <a:picLocks noChangeAspect="1"/>
          </p:cNvPicPr>
          <p:nvPr/>
        </p:nvPicPr>
        <p:blipFill>
          <a:blip r:embed="rId3" cstate="email"/>
          <a:stretch>
            <a:fillRect/>
          </a:stretch>
        </p:blipFill>
        <p:spPr>
          <a:xfrm>
            <a:off x="2915816" y="123478"/>
            <a:ext cx="3387156" cy="2941043"/>
          </a:xfrm>
          <a:prstGeom prst="rect">
            <a:avLst/>
          </a:prstGeom>
          <a:noFill/>
          <a:ln>
            <a:noFill/>
          </a:ln>
        </p:spPr>
      </p:pic>
      <p:pic>
        <p:nvPicPr>
          <p:cNvPr id="3" name="图片 2" descr="22"/>
          <p:cNvPicPr>
            <a:picLocks noChangeAspect="1"/>
          </p:cNvPicPr>
          <p:nvPr/>
        </p:nvPicPr>
        <p:blipFill>
          <a:blip r:embed="rId4" cstate="email"/>
          <a:srcRect/>
          <a:stretch>
            <a:fillRect/>
          </a:stretch>
        </p:blipFill>
        <p:spPr>
          <a:xfrm>
            <a:off x="3267075" y="2324100"/>
            <a:ext cx="2962275" cy="488315"/>
          </a:xfrm>
          <a:prstGeom prst="rect">
            <a:avLst/>
          </a:prstGeom>
        </p:spPr>
      </p:pic>
      <p:sp>
        <p:nvSpPr>
          <p:cNvPr id="4" name="文本框 3"/>
          <p:cNvSpPr txBox="1"/>
          <p:nvPr/>
        </p:nvSpPr>
        <p:spPr>
          <a:xfrm>
            <a:off x="1677978" y="2675566"/>
            <a:ext cx="6141105" cy="1769715"/>
          </a:xfrm>
          <a:prstGeom prst="rect">
            <a:avLst/>
          </a:prstGeom>
          <a:noFill/>
        </p:spPr>
        <p:txBody>
          <a:bodyPr wrap="none" lIns="0" tIns="0" rIns="0" bIns="0" rtlCol="0" anchor="t">
            <a:spAutoFit/>
          </a:bodyPr>
          <a:lstStyle/>
          <a:p>
            <a:pPr algn="ctr">
              <a:lnSpc>
                <a:spcPct val="150000"/>
              </a:lnSpc>
            </a:pPr>
            <a:r>
              <a:rPr lang="zh-CN" altLang="en-US" sz="4000" dirty="0" smtClean="0">
                <a:solidFill>
                  <a:schemeClr val="bg1"/>
                </a:solidFill>
                <a:effectLst>
                  <a:outerShdw blurRad="38100" dist="38100" dir="2700000" algn="tl">
                    <a:srgbClr val="000000">
                      <a:alpha val="43137"/>
                    </a:srgbClr>
                  </a:outerShdw>
                </a:effectLst>
                <a:latin typeface="方正正黑简体" panose="02000000000000000000" pitchFamily="2" charset="-122"/>
                <a:ea typeface="方正正黑简体" panose="02000000000000000000" pitchFamily="2" charset="-122"/>
                <a:sym typeface="Arial" panose="020B0604020202020204" pitchFamily="34" charset="0"/>
              </a:rPr>
              <a:t>3</a:t>
            </a:r>
            <a:r>
              <a:rPr lang="en-US" altLang="zh-CN" sz="4000" dirty="0" smtClean="0">
                <a:solidFill>
                  <a:schemeClr val="bg1"/>
                </a:solidFill>
                <a:effectLst>
                  <a:outerShdw blurRad="38100" dist="38100" dir="2700000" algn="tl">
                    <a:srgbClr val="000000">
                      <a:alpha val="43137"/>
                    </a:srgbClr>
                  </a:outerShdw>
                </a:effectLst>
                <a:latin typeface="方正正黑简体" panose="02000000000000000000" pitchFamily="2" charset="-122"/>
                <a:ea typeface="方正正黑简体" panose="02000000000000000000" pitchFamily="2" charset="-122"/>
                <a:sym typeface="Arial" panose="020B0604020202020204" pitchFamily="34" charset="0"/>
              </a:rPr>
              <a:t>.</a:t>
            </a:r>
            <a:r>
              <a:rPr lang="zh-CN" altLang="en-US" sz="4000" dirty="0" smtClean="0">
                <a:solidFill>
                  <a:schemeClr val="bg1"/>
                </a:solidFill>
                <a:effectLst>
                  <a:outerShdw blurRad="38100" dist="38100" dir="2700000" algn="tl">
                    <a:srgbClr val="000000">
                      <a:alpha val="43137"/>
                    </a:srgbClr>
                  </a:outerShdw>
                </a:effectLst>
                <a:latin typeface="方正正黑简体" panose="02000000000000000000" pitchFamily="2" charset="-122"/>
                <a:ea typeface="方正正黑简体" panose="02000000000000000000" pitchFamily="2" charset="-122"/>
                <a:sym typeface="Arial" panose="020B0604020202020204" pitchFamily="34" charset="0"/>
              </a:rPr>
              <a:t>15</a:t>
            </a:r>
            <a:r>
              <a:rPr lang="zh-CN" altLang="en-US" sz="4000" dirty="0">
                <a:solidFill>
                  <a:schemeClr val="bg1"/>
                </a:solidFill>
                <a:effectLst>
                  <a:outerShdw blurRad="38100" dist="38100" dir="2700000" algn="tl">
                    <a:srgbClr val="000000">
                      <a:alpha val="43137"/>
                    </a:srgbClr>
                  </a:outerShdw>
                </a:effectLst>
                <a:latin typeface="方正正黑简体" panose="02000000000000000000" pitchFamily="2" charset="-122"/>
                <a:ea typeface="方正正黑简体" panose="02000000000000000000" pitchFamily="2" charset="-122"/>
                <a:sym typeface="Arial" panose="020B0604020202020204" pitchFamily="34" charset="0"/>
              </a:rPr>
              <a:t>国际消费者权益保护日</a:t>
            </a:r>
          </a:p>
          <a:p>
            <a:pPr algn="ctr">
              <a:lnSpc>
                <a:spcPct val="150000"/>
              </a:lnSpc>
            </a:pPr>
            <a:r>
              <a:rPr lang="zh-CN" altLang="en-US" sz="4000" dirty="0">
                <a:solidFill>
                  <a:schemeClr val="accent6"/>
                </a:solidFill>
                <a:latin typeface="方正正黑简体" panose="02000000000000000000" pitchFamily="2" charset="-122"/>
                <a:ea typeface="方正正黑简体" panose="02000000000000000000" pitchFamily="2" charset="-122"/>
              </a:rPr>
              <a:t>维权知识讲座</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1" dur="1000" fill="hold"/>
                                        <p:tgtEl>
                                          <p:spTgt spid="3"/>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
                                        </p:tgtEl>
                                      </p:cBhvr>
                                    </p:animEffect>
                                  </p:childTnLst>
                                </p:cTn>
                              </p:par>
                            </p:childTnLst>
                          </p:cTn>
                        </p:par>
                        <p:par>
                          <p:cTn id="26" fill="hold">
                            <p:stCondLst>
                              <p:cond delay="2000"/>
                            </p:stCondLst>
                            <p:childTnLst>
                              <p:par>
                                <p:cTn id="27" presetID="29" presetClass="entr" presetSubtype="0" fill="hold" grpId="0" nodeType="afterEffect">
                                  <p:stCondLst>
                                    <p:cond delay="0"/>
                                  </p:stCondLst>
                                  <p:childTnLst>
                                    <p:set>
                                      <p:cBhvr>
                                        <p:cTn id="28" dur="1" fill="hold">
                                          <p:stCondLst>
                                            <p:cond delay="0"/>
                                          </p:stCondLst>
                                        </p:cTn>
                                        <p:tgtEl>
                                          <p:spTgt spid="219"/>
                                        </p:tgtEl>
                                        <p:attrNameLst>
                                          <p:attrName>style.visibility</p:attrName>
                                        </p:attrNameLst>
                                      </p:cBhvr>
                                      <p:to>
                                        <p:strVal val="visible"/>
                                      </p:to>
                                    </p:set>
                                    <p:anim calcmode="lin" valueType="num">
                                      <p:cBhvr>
                                        <p:cTn id="29" dur="1000" fill="hold"/>
                                        <p:tgtEl>
                                          <p:spTgt spid="219"/>
                                        </p:tgtEl>
                                        <p:attrNameLst>
                                          <p:attrName>ppt_x</p:attrName>
                                        </p:attrNameLst>
                                      </p:cBhvr>
                                      <p:tavLst>
                                        <p:tav tm="0">
                                          <p:val>
                                            <p:strVal val="#ppt_x-.2"/>
                                          </p:val>
                                        </p:tav>
                                        <p:tav tm="100000">
                                          <p:val>
                                            <p:strVal val="#ppt_x"/>
                                          </p:val>
                                        </p:tav>
                                      </p:tavLst>
                                    </p:anim>
                                    <p:anim calcmode="lin" valueType="num">
                                      <p:cBhvr>
                                        <p:cTn id="30" dur="1000" fill="hold"/>
                                        <p:tgtEl>
                                          <p:spTgt spid="219"/>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19"/>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ppt_x</p:attrName>
                                        </p:attrNameLst>
                                      </p:cBhvr>
                                      <p:tavLst>
                                        <p:tav tm="0">
                                          <p:val>
                                            <p:strVal val="#ppt_x-.2"/>
                                          </p:val>
                                        </p:tav>
                                        <p:tav tm="100000">
                                          <p:val>
                                            <p:strVal val="#ppt_x"/>
                                          </p:val>
                                        </p:tav>
                                      </p:tavLst>
                                    </p:anim>
                                    <p:anim calcmode="lin" valueType="num">
                                      <p:cBhvr>
                                        <p:cTn id="3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700485" y="367983"/>
            <a:ext cx="4427934"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zh-CN" sz="2400" b="1" dirty="0">
                <a:solidFill>
                  <a:schemeClr val="accent3"/>
                </a:solidFill>
                <a:latin typeface="Tahoma" panose="020B0604030504040204" pitchFamily="34" charset="0"/>
                <a:ea typeface="微软雅黑" panose="020B0503020204020204" pitchFamily="34" charset="-122"/>
                <a:sym typeface="Arial" panose="020B0604020202020204" pitchFamily="34" charset="0"/>
              </a:rPr>
              <a:t>3.1</a:t>
            </a:r>
            <a:r>
              <a:rPr lang="zh-CN" altLang="en-US" sz="2400" b="1" dirty="0">
                <a:solidFill>
                  <a:schemeClr val="accent3"/>
                </a:solidFill>
                <a:latin typeface="Tahoma" panose="020B0604030504040204" pitchFamily="34" charset="0"/>
                <a:ea typeface="微软雅黑" panose="020B0503020204020204" pitchFamily="34" charset="-122"/>
                <a:sym typeface="Arial" panose="020B0604020202020204" pitchFamily="34" charset="0"/>
              </a:rPr>
              <a:t>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安全保障权</a:t>
            </a:r>
          </a:p>
        </p:txBody>
      </p:sp>
      <p:grpSp>
        <p:nvGrpSpPr>
          <p:cNvPr id="3" name="组合 2"/>
          <p:cNvGrpSpPr/>
          <p:nvPr/>
        </p:nvGrpSpPr>
        <p:grpSpPr>
          <a:xfrm>
            <a:off x="866140" y="1983105"/>
            <a:ext cx="594360" cy="593090"/>
            <a:chOff x="3533" y="2505"/>
            <a:chExt cx="936" cy="934"/>
          </a:xfrm>
        </p:grpSpPr>
        <p:sp>
          <p:nvSpPr>
            <p:cNvPr id="4" name="Oval 19"/>
            <p:cNvSpPr>
              <a:spLocks noChangeArrowheads="1"/>
            </p:cNvSpPr>
            <p:nvPr/>
          </p:nvSpPr>
          <p:spPr bwMode="auto">
            <a:xfrm flipH="1" flipV="1">
              <a:off x="3533" y="2505"/>
              <a:ext cx="937" cy="935"/>
            </a:xfrm>
            <a:prstGeom prst="ellipse">
              <a:avLst/>
            </a:prstGeom>
            <a:solidFill>
              <a:schemeClr val="accent3">
                <a:alpha val="90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5" name="Text Box 20"/>
            <p:cNvSpPr txBox="1">
              <a:spLocks noChangeArrowheads="1"/>
            </p:cNvSpPr>
            <p:nvPr/>
          </p:nvSpPr>
          <p:spPr bwMode="auto">
            <a:xfrm>
              <a:off x="3766" y="2683"/>
              <a:ext cx="470"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solidFill>
                    <a:schemeClr val="bg1"/>
                  </a:solidFill>
                  <a:ea typeface="微软雅黑" panose="020B0503020204020204" pitchFamily="34" charset="-122"/>
                </a:rPr>
                <a:t>1</a:t>
              </a:r>
              <a:endParaRPr lang="zh-CN" altLang="en-US" b="1" dirty="0">
                <a:solidFill>
                  <a:schemeClr val="bg1"/>
                </a:solidFill>
                <a:ea typeface="微软雅黑" panose="020B0503020204020204" pitchFamily="34" charset="-122"/>
              </a:endParaRPr>
            </a:p>
          </p:txBody>
        </p:sp>
      </p:grpSp>
      <p:grpSp>
        <p:nvGrpSpPr>
          <p:cNvPr id="11348" name="Group 84"/>
          <p:cNvGrpSpPr/>
          <p:nvPr/>
        </p:nvGrpSpPr>
        <p:grpSpPr bwMode="auto">
          <a:xfrm>
            <a:off x="1642110" y="1985010"/>
            <a:ext cx="5063490" cy="875665"/>
            <a:chOff x="0" y="176"/>
            <a:chExt cx="10723" cy="1474"/>
          </a:xfrm>
        </p:grpSpPr>
        <p:sp>
          <p:nvSpPr>
            <p:cNvPr id="11349" name="Rectangle 85"/>
            <p:cNvSpPr>
              <a:spLocks noChangeArrowheads="1"/>
            </p:cNvSpPr>
            <p:nvPr/>
          </p:nvSpPr>
          <p:spPr bwMode="auto">
            <a:xfrm flipH="1" flipV="1">
              <a:off x="0" y="176"/>
              <a:ext cx="10661" cy="1474"/>
            </a:xfrm>
            <a:prstGeom prst="rect">
              <a:avLst/>
            </a:prstGeom>
            <a:solidFill>
              <a:schemeClr val="accent3"/>
            </a:solidFill>
            <a:ln>
              <a:noFill/>
            </a:ln>
            <a:effectLst>
              <a:outerShdw dist="107763" dir="8100000" algn="ctr" rotWithShape="0">
                <a:schemeClr val="tx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rot="10800000" wrap="none" lIns="67628" tIns="35243" rIns="67628" bIns="35243" anchor="ctr"/>
            <a:lstStyle/>
            <a:p>
              <a:pPr algn="ctr"/>
              <a:r>
                <a:rPr lang="zh-CN" altLang="en-US" sz="1400">
                  <a:ea typeface="微软雅黑" panose="020B0503020204020204" pitchFamily="34" charset="-122"/>
                </a:rPr>
                <a:t>   </a:t>
              </a:r>
            </a:p>
          </p:txBody>
        </p:sp>
        <p:sp>
          <p:nvSpPr>
            <p:cNvPr id="11350" name="Text Box 86"/>
            <p:cNvSpPr txBox="1">
              <a:spLocks noChangeArrowheads="1"/>
            </p:cNvSpPr>
            <p:nvPr/>
          </p:nvSpPr>
          <p:spPr bwMode="auto">
            <a:xfrm>
              <a:off x="406" y="338"/>
              <a:ext cx="10317" cy="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ea typeface="微软雅黑" panose="020B0503020204020204" pitchFamily="34" charset="-122"/>
                </a:rPr>
                <a:t>   </a:t>
              </a:r>
              <a:r>
                <a:rPr lang="zh-CN" altLang="en-US" sz="1400" b="1" dirty="0">
                  <a:latin typeface="微软雅黑" panose="020B0503020204020204" pitchFamily="34" charset="-122"/>
                  <a:ea typeface="微软雅黑" panose="020B0503020204020204" pitchFamily="34" charset="-122"/>
                </a:rPr>
                <a:t>   </a:t>
              </a:r>
              <a:r>
                <a:rPr lang="zh-CN" altLang="en-US" sz="1400" b="1" dirty="0">
                  <a:solidFill>
                    <a:schemeClr val="tx2"/>
                  </a:solidFill>
                  <a:latin typeface="微软雅黑" panose="020B0503020204020204" pitchFamily="34" charset="-122"/>
                  <a:ea typeface="微软雅黑" panose="020B0503020204020204" pitchFamily="34" charset="-122"/>
                </a:rPr>
                <a:t>消费者在购买、使用商品和接受服务时享有人身、财产安全不受损害的权利。</a:t>
              </a:r>
            </a:p>
          </p:txBody>
        </p:sp>
      </p:grpSp>
      <p:grpSp>
        <p:nvGrpSpPr>
          <p:cNvPr id="34" name="组合 33"/>
          <p:cNvGrpSpPr/>
          <p:nvPr/>
        </p:nvGrpSpPr>
        <p:grpSpPr>
          <a:xfrm>
            <a:off x="2118360" y="3378835"/>
            <a:ext cx="594995" cy="593725"/>
            <a:chOff x="3533" y="2505"/>
            <a:chExt cx="937" cy="935"/>
          </a:xfrm>
        </p:grpSpPr>
        <p:sp>
          <p:nvSpPr>
            <p:cNvPr id="35" name="Oval 19"/>
            <p:cNvSpPr>
              <a:spLocks noChangeArrowheads="1"/>
            </p:cNvSpPr>
            <p:nvPr/>
          </p:nvSpPr>
          <p:spPr bwMode="auto">
            <a:xfrm flipH="1" flipV="1">
              <a:off x="3533" y="2505"/>
              <a:ext cx="937" cy="935"/>
            </a:xfrm>
            <a:prstGeom prst="ellipse">
              <a:avLst/>
            </a:prstGeom>
            <a:solidFill>
              <a:schemeClr val="accent2">
                <a:alpha val="90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36" name="Text Box 20"/>
            <p:cNvSpPr txBox="1">
              <a:spLocks noChangeArrowheads="1"/>
            </p:cNvSpPr>
            <p:nvPr/>
          </p:nvSpPr>
          <p:spPr bwMode="auto">
            <a:xfrm>
              <a:off x="3766" y="2683"/>
              <a:ext cx="470"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solidFill>
                    <a:schemeClr val="bg1"/>
                  </a:solidFill>
                  <a:ea typeface="微软雅黑" panose="020B0503020204020204" pitchFamily="34" charset="-122"/>
                </a:rPr>
                <a:t>2</a:t>
              </a:r>
              <a:endParaRPr lang="zh-CN" altLang="en-US" b="1" dirty="0">
                <a:solidFill>
                  <a:schemeClr val="bg1"/>
                </a:solidFill>
                <a:ea typeface="微软雅黑" panose="020B0503020204020204" pitchFamily="34" charset="-122"/>
              </a:endParaRPr>
            </a:p>
          </p:txBody>
        </p:sp>
      </p:grpSp>
      <p:grpSp>
        <p:nvGrpSpPr>
          <p:cNvPr id="37" name="Group 84"/>
          <p:cNvGrpSpPr/>
          <p:nvPr/>
        </p:nvGrpSpPr>
        <p:grpSpPr bwMode="auto">
          <a:xfrm>
            <a:off x="2894330" y="3380740"/>
            <a:ext cx="5063490" cy="996950"/>
            <a:chOff x="0" y="176"/>
            <a:chExt cx="10723" cy="1474"/>
          </a:xfrm>
        </p:grpSpPr>
        <p:sp>
          <p:nvSpPr>
            <p:cNvPr id="38" name="Rectangle 85"/>
            <p:cNvSpPr>
              <a:spLocks noChangeArrowheads="1"/>
            </p:cNvSpPr>
            <p:nvPr/>
          </p:nvSpPr>
          <p:spPr bwMode="auto">
            <a:xfrm flipH="1" flipV="1">
              <a:off x="0" y="176"/>
              <a:ext cx="10661" cy="1474"/>
            </a:xfrm>
            <a:prstGeom prst="rect">
              <a:avLst/>
            </a:prstGeom>
            <a:solidFill>
              <a:schemeClr val="accent2"/>
            </a:solidFill>
            <a:ln>
              <a:noFill/>
            </a:ln>
            <a:effectLst>
              <a:outerShdw dist="107763" dir="8100000" algn="ctr" rotWithShape="0">
                <a:schemeClr val="tx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rot="10800000" wrap="none" lIns="67628" tIns="35243" rIns="67628" bIns="35243" anchor="ctr"/>
            <a:lstStyle/>
            <a:p>
              <a:pPr algn="ctr"/>
              <a:r>
                <a:rPr lang="zh-CN" altLang="en-US" sz="1400">
                  <a:ea typeface="微软雅黑" panose="020B0503020204020204" pitchFamily="34" charset="-122"/>
                </a:rPr>
                <a:t>   </a:t>
              </a:r>
            </a:p>
          </p:txBody>
        </p:sp>
        <p:sp>
          <p:nvSpPr>
            <p:cNvPr id="39" name="Text Box 86"/>
            <p:cNvSpPr txBox="1">
              <a:spLocks noChangeArrowheads="1"/>
            </p:cNvSpPr>
            <p:nvPr/>
          </p:nvSpPr>
          <p:spPr bwMode="auto">
            <a:xfrm>
              <a:off x="406" y="338"/>
              <a:ext cx="10317" cy="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ea typeface="微软雅黑" panose="020B0503020204020204" pitchFamily="34" charset="-122"/>
                </a:rPr>
                <a:t>   </a:t>
              </a:r>
              <a:r>
                <a:rPr lang="zh-CN" altLang="en-US" sz="1400" b="1" dirty="0">
                  <a:latin typeface="微软雅黑" panose="020B0503020204020204" pitchFamily="34" charset="-122"/>
                  <a:ea typeface="微软雅黑" panose="020B0503020204020204" pitchFamily="34" charset="-122"/>
                </a:rPr>
                <a:t>   </a:t>
              </a:r>
              <a:r>
                <a:rPr lang="zh-CN" altLang="en-US" sz="1400" b="1" dirty="0">
                  <a:solidFill>
                    <a:schemeClr val="bg1"/>
                  </a:solidFill>
                  <a:ea typeface="微软雅黑" panose="020B0503020204020204" pitchFamily="34" charset="-122"/>
                  <a:sym typeface="+mn-ea"/>
                </a:rPr>
                <a:t>消费者有权要求经营者提供的商品和服务，符合保障人身、财产安全的要求。</a:t>
              </a:r>
              <a:endParaRPr lang="zh-CN" altLang="en-US" sz="1400" b="1" dirty="0">
                <a:solidFill>
                  <a:schemeClr val="tx2"/>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5000">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700485" y="367983"/>
            <a:ext cx="4427934"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zh-CN" sz="2400" b="1" dirty="0">
                <a:solidFill>
                  <a:schemeClr val="accent3"/>
                </a:solidFill>
                <a:latin typeface="Tahoma" panose="020B0604030504040204" pitchFamily="34" charset="0"/>
                <a:ea typeface="微软雅黑" panose="020B0503020204020204" pitchFamily="34" charset="-122"/>
                <a:sym typeface="Arial" panose="020B0604020202020204" pitchFamily="34" charset="0"/>
              </a:rPr>
              <a:t>3.2</a:t>
            </a:r>
            <a:r>
              <a:rPr lang="zh-CN" altLang="en-US" sz="2400" b="1" dirty="0">
                <a:solidFill>
                  <a:schemeClr val="accent3"/>
                </a:solidFill>
                <a:latin typeface="Tahoma" panose="020B0604030504040204" pitchFamily="34" charset="0"/>
                <a:ea typeface="微软雅黑" panose="020B0503020204020204" pitchFamily="34" charset="-122"/>
                <a:sym typeface="Arial" panose="020B0604020202020204" pitchFamily="34" charset="0"/>
              </a:rPr>
              <a:t>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知悉真情权</a:t>
            </a:r>
          </a:p>
        </p:txBody>
      </p:sp>
      <p:grpSp>
        <p:nvGrpSpPr>
          <p:cNvPr id="3" name="组合 2"/>
          <p:cNvGrpSpPr/>
          <p:nvPr/>
        </p:nvGrpSpPr>
        <p:grpSpPr>
          <a:xfrm>
            <a:off x="1765935" y="1332865"/>
            <a:ext cx="594360" cy="593090"/>
            <a:chOff x="3533" y="2505"/>
            <a:chExt cx="936" cy="934"/>
          </a:xfrm>
        </p:grpSpPr>
        <p:sp>
          <p:nvSpPr>
            <p:cNvPr id="4" name="Oval 19"/>
            <p:cNvSpPr>
              <a:spLocks noChangeArrowheads="1"/>
            </p:cNvSpPr>
            <p:nvPr/>
          </p:nvSpPr>
          <p:spPr bwMode="auto">
            <a:xfrm flipH="1" flipV="1">
              <a:off x="3533" y="2505"/>
              <a:ext cx="937" cy="935"/>
            </a:xfrm>
            <a:prstGeom prst="ellipse">
              <a:avLst/>
            </a:prstGeom>
            <a:solidFill>
              <a:schemeClr val="accent3">
                <a:alpha val="90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5" name="Text Box 20"/>
            <p:cNvSpPr txBox="1">
              <a:spLocks noChangeArrowheads="1"/>
            </p:cNvSpPr>
            <p:nvPr/>
          </p:nvSpPr>
          <p:spPr bwMode="auto">
            <a:xfrm>
              <a:off x="3766" y="2683"/>
              <a:ext cx="470"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solidFill>
                    <a:schemeClr val="bg1"/>
                  </a:solidFill>
                  <a:ea typeface="微软雅黑" panose="020B0503020204020204" pitchFamily="34" charset="-122"/>
                </a:rPr>
                <a:t>1</a:t>
              </a:r>
              <a:endParaRPr lang="zh-CN" altLang="en-US" b="1" dirty="0">
                <a:solidFill>
                  <a:schemeClr val="bg1"/>
                </a:solidFill>
                <a:ea typeface="微软雅黑" panose="020B0503020204020204" pitchFamily="34" charset="-122"/>
              </a:endParaRPr>
            </a:p>
          </p:txBody>
        </p:sp>
      </p:grpSp>
      <p:grpSp>
        <p:nvGrpSpPr>
          <p:cNvPr id="11348" name="Group 84"/>
          <p:cNvGrpSpPr/>
          <p:nvPr/>
        </p:nvGrpSpPr>
        <p:grpSpPr bwMode="auto">
          <a:xfrm>
            <a:off x="1040103" y="1984416"/>
            <a:ext cx="2045985" cy="2243223"/>
            <a:chOff x="-6026" y="175"/>
            <a:chExt cx="20480" cy="3776"/>
          </a:xfrm>
        </p:grpSpPr>
        <p:sp>
          <p:nvSpPr>
            <p:cNvPr id="11349" name="Rectangle 85"/>
            <p:cNvSpPr>
              <a:spLocks noChangeArrowheads="1"/>
            </p:cNvSpPr>
            <p:nvPr/>
          </p:nvSpPr>
          <p:spPr bwMode="auto">
            <a:xfrm flipH="1" flipV="1">
              <a:off x="-6026" y="175"/>
              <a:ext cx="20480" cy="3776"/>
            </a:xfrm>
            <a:prstGeom prst="rect">
              <a:avLst/>
            </a:prstGeom>
            <a:solidFill>
              <a:schemeClr val="accent3"/>
            </a:solidFill>
            <a:ln>
              <a:noFill/>
            </a:ln>
            <a:effectLst>
              <a:outerShdw dist="107763" dir="8100000" algn="ctr" rotWithShape="0">
                <a:schemeClr val="tx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rot="10800000" wrap="none" lIns="67628" tIns="35243" rIns="67628" bIns="35243" anchor="ctr"/>
            <a:lstStyle/>
            <a:p>
              <a:pPr algn="ctr"/>
              <a:r>
                <a:rPr lang="zh-CN" altLang="en-US" sz="1400">
                  <a:ea typeface="微软雅黑" panose="020B0503020204020204" pitchFamily="34" charset="-122"/>
                </a:rPr>
                <a:t>   </a:t>
              </a:r>
            </a:p>
          </p:txBody>
        </p:sp>
        <p:sp>
          <p:nvSpPr>
            <p:cNvPr id="11350" name="Text Box 86"/>
            <p:cNvSpPr txBox="1">
              <a:spLocks noChangeArrowheads="1"/>
            </p:cNvSpPr>
            <p:nvPr/>
          </p:nvSpPr>
          <p:spPr bwMode="auto">
            <a:xfrm>
              <a:off x="-4068" y="466"/>
              <a:ext cx="14791" cy="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solidFill>
                  <a:ea typeface="微软雅黑" panose="020B0503020204020204" pitchFamily="34" charset="-122"/>
                </a:rPr>
                <a:t>   </a:t>
              </a:r>
              <a:r>
                <a:rPr lang="zh-CN" altLang="en-US" sz="1400" b="1" dirty="0">
                  <a:solidFill>
                    <a:schemeClr val="bg1"/>
                  </a:solidFill>
                  <a:latin typeface="微软雅黑" panose="020B0503020204020204" pitchFamily="34" charset="-122"/>
                  <a:ea typeface="微软雅黑" panose="020B0503020204020204" pitchFamily="34" charset="-122"/>
                </a:rPr>
                <a:t> 消费者享有知悉其购买、使用的商品或者接受的服务的真实情况的权利。</a:t>
              </a:r>
            </a:p>
          </p:txBody>
        </p:sp>
      </p:grpSp>
      <p:grpSp>
        <p:nvGrpSpPr>
          <p:cNvPr id="34" name="组合 33"/>
          <p:cNvGrpSpPr/>
          <p:nvPr/>
        </p:nvGrpSpPr>
        <p:grpSpPr>
          <a:xfrm>
            <a:off x="5313045" y="1332230"/>
            <a:ext cx="594995" cy="593725"/>
            <a:chOff x="3533" y="2505"/>
            <a:chExt cx="937" cy="935"/>
          </a:xfrm>
        </p:grpSpPr>
        <p:sp>
          <p:nvSpPr>
            <p:cNvPr id="35" name="Oval 19"/>
            <p:cNvSpPr>
              <a:spLocks noChangeArrowheads="1"/>
            </p:cNvSpPr>
            <p:nvPr/>
          </p:nvSpPr>
          <p:spPr bwMode="auto">
            <a:xfrm flipH="1" flipV="1">
              <a:off x="3533" y="2505"/>
              <a:ext cx="937" cy="935"/>
            </a:xfrm>
            <a:prstGeom prst="ellipse">
              <a:avLst/>
            </a:prstGeom>
            <a:solidFill>
              <a:schemeClr val="accent2">
                <a:alpha val="90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36" name="Text Box 20"/>
            <p:cNvSpPr txBox="1">
              <a:spLocks noChangeArrowheads="1"/>
            </p:cNvSpPr>
            <p:nvPr/>
          </p:nvSpPr>
          <p:spPr bwMode="auto">
            <a:xfrm>
              <a:off x="3766" y="2683"/>
              <a:ext cx="470"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solidFill>
                    <a:schemeClr val="bg1"/>
                  </a:solidFill>
                  <a:ea typeface="微软雅黑" panose="020B0503020204020204" pitchFamily="34" charset="-122"/>
                </a:rPr>
                <a:t>2</a:t>
              </a:r>
              <a:endParaRPr lang="zh-CN" altLang="en-US" b="1" dirty="0">
                <a:solidFill>
                  <a:schemeClr val="bg1"/>
                </a:solidFill>
                <a:ea typeface="微软雅黑" panose="020B0503020204020204" pitchFamily="34" charset="-122"/>
              </a:endParaRPr>
            </a:p>
          </p:txBody>
        </p:sp>
      </p:grpSp>
      <p:grpSp>
        <p:nvGrpSpPr>
          <p:cNvPr id="37" name="Group 84"/>
          <p:cNvGrpSpPr/>
          <p:nvPr/>
        </p:nvGrpSpPr>
        <p:grpSpPr bwMode="auto">
          <a:xfrm>
            <a:off x="4063365" y="1984375"/>
            <a:ext cx="3112135" cy="2243726"/>
            <a:chOff x="0" y="176"/>
            <a:chExt cx="10723" cy="3318"/>
          </a:xfrm>
        </p:grpSpPr>
        <p:sp>
          <p:nvSpPr>
            <p:cNvPr id="38" name="Rectangle 85"/>
            <p:cNvSpPr>
              <a:spLocks noChangeArrowheads="1"/>
            </p:cNvSpPr>
            <p:nvPr/>
          </p:nvSpPr>
          <p:spPr bwMode="auto">
            <a:xfrm flipH="1" flipV="1">
              <a:off x="0" y="176"/>
              <a:ext cx="10662" cy="3318"/>
            </a:xfrm>
            <a:prstGeom prst="rect">
              <a:avLst/>
            </a:prstGeom>
            <a:solidFill>
              <a:schemeClr val="accent2"/>
            </a:solidFill>
            <a:ln>
              <a:noFill/>
            </a:ln>
            <a:effectLst>
              <a:outerShdw dist="107763" dir="8100000" algn="ctr" rotWithShape="0">
                <a:schemeClr val="tx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rot="10800000" wrap="none" lIns="67628" tIns="35243" rIns="67628" bIns="35243" anchor="ctr"/>
            <a:lstStyle/>
            <a:p>
              <a:pPr algn="ctr"/>
              <a:r>
                <a:rPr lang="zh-CN" altLang="en-US" sz="1400">
                  <a:ea typeface="微软雅黑" panose="020B0503020204020204" pitchFamily="34" charset="-122"/>
                </a:rPr>
                <a:t>   </a:t>
              </a:r>
            </a:p>
          </p:txBody>
        </p:sp>
        <p:sp>
          <p:nvSpPr>
            <p:cNvPr id="39" name="Text Box 86"/>
            <p:cNvSpPr txBox="1">
              <a:spLocks noChangeArrowheads="1"/>
            </p:cNvSpPr>
            <p:nvPr/>
          </p:nvSpPr>
          <p:spPr bwMode="auto">
            <a:xfrm>
              <a:off x="406" y="338"/>
              <a:ext cx="10317" cy="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ea typeface="微软雅黑" panose="020B0503020204020204" pitchFamily="34" charset="-122"/>
                </a:rPr>
                <a:t>   </a:t>
              </a:r>
              <a:r>
                <a:rPr lang="zh-CN" altLang="en-US" sz="1400" b="1" dirty="0">
                  <a:latin typeface="微软雅黑" panose="020B0503020204020204" pitchFamily="34" charset="-122"/>
                  <a:ea typeface="微软雅黑" panose="020B0503020204020204" pitchFamily="34" charset="-122"/>
                </a:rPr>
                <a:t>   </a:t>
              </a:r>
              <a:r>
                <a:rPr lang="zh-CN" altLang="en-US" sz="1400" b="1" dirty="0">
                  <a:solidFill>
                    <a:schemeClr val="bg1"/>
                  </a:solidFill>
                  <a:ea typeface="微软雅黑" panose="020B0503020204020204" pitchFamily="34" charset="-122"/>
                  <a:sym typeface="+mn-ea"/>
                </a:rPr>
                <a:t> 包括：商品的价格、产地、生产者、用途、性能、规格、等级、主要成份、生产日期、有效期限、检验合格证明、使用方法说明书、售后服务，或者服务的内容、规格、费用等有关情况。</a:t>
              </a:r>
            </a:p>
          </p:txBody>
        </p:sp>
      </p:grpSp>
    </p:spTree>
  </p:cSld>
  <p:clrMapOvr>
    <a:masterClrMapping/>
  </p:clrMapOvr>
  <p:transition spd="slow" advClick="0" advTm="5000">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700485" y="367983"/>
            <a:ext cx="4427934"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zh-CN" sz="2400" b="1" dirty="0">
                <a:solidFill>
                  <a:schemeClr val="accent3"/>
                </a:solidFill>
                <a:latin typeface="Tahoma" panose="020B0604030504040204" pitchFamily="34" charset="0"/>
                <a:ea typeface="微软雅黑" panose="020B0503020204020204" pitchFamily="34" charset="-122"/>
                <a:sym typeface="Arial" panose="020B0604020202020204" pitchFamily="34" charset="0"/>
              </a:rPr>
              <a:t>3.3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自主选择权</a:t>
            </a:r>
          </a:p>
        </p:txBody>
      </p:sp>
      <p:grpSp>
        <p:nvGrpSpPr>
          <p:cNvPr id="13316" name="Group 4"/>
          <p:cNvGrpSpPr/>
          <p:nvPr/>
        </p:nvGrpSpPr>
        <p:grpSpPr bwMode="auto">
          <a:xfrm>
            <a:off x="803910" y="1353185"/>
            <a:ext cx="3947795" cy="598805"/>
            <a:chOff x="0" y="0"/>
            <a:chExt cx="10722" cy="1585"/>
          </a:xfrm>
        </p:grpSpPr>
        <p:sp>
          <p:nvSpPr>
            <p:cNvPr id="13317" name="Rectangle 5"/>
            <p:cNvSpPr>
              <a:spLocks noChangeArrowheads="1"/>
            </p:cNvSpPr>
            <p:nvPr/>
          </p:nvSpPr>
          <p:spPr bwMode="auto">
            <a:xfrm flipH="1" flipV="1">
              <a:off x="0" y="111"/>
              <a:ext cx="10661" cy="1474"/>
            </a:xfrm>
            <a:prstGeom prst="rect">
              <a:avLst/>
            </a:prstGeom>
            <a:solidFill>
              <a:schemeClr val="accent3"/>
            </a:solidFill>
            <a:ln>
              <a:noFill/>
            </a:ln>
            <a:effectLst>
              <a:outerShdw dist="107763" dir="8100000" algn="ctr" rotWithShape="0">
                <a:schemeClr val="tx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rot="10800000" wrap="none" lIns="67628" tIns="35243" rIns="67628" bIns="35243" anchor="ctr"/>
            <a:lstStyle/>
            <a:p>
              <a:pPr algn="ctr"/>
              <a:r>
                <a:rPr lang="zh-CN" altLang="en-US" sz="1200">
                  <a:ea typeface="微软雅黑" panose="020B0503020204020204" pitchFamily="34" charset="-122"/>
                </a:rPr>
                <a:t>   </a:t>
              </a:r>
            </a:p>
          </p:txBody>
        </p:sp>
        <p:sp>
          <p:nvSpPr>
            <p:cNvPr id="13318" name="Text Box 6"/>
            <p:cNvSpPr txBox="1">
              <a:spLocks noChangeArrowheads="1"/>
            </p:cNvSpPr>
            <p:nvPr/>
          </p:nvSpPr>
          <p:spPr bwMode="auto">
            <a:xfrm>
              <a:off x="115" y="338"/>
              <a:ext cx="10607" cy="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1400" dirty="0">
                  <a:solidFill>
                    <a:schemeClr val="bg1"/>
                  </a:solidFill>
                  <a:ea typeface="微软雅黑" panose="020B0503020204020204" pitchFamily="34" charset="-122"/>
                </a:rPr>
                <a:t>   </a:t>
              </a:r>
              <a:r>
                <a:rPr lang="zh-CN" altLang="en-US" sz="1400" b="1" dirty="0">
                  <a:solidFill>
                    <a:schemeClr val="bg1"/>
                  </a:solidFill>
                  <a:latin typeface="微软雅黑" panose="020B0503020204020204" pitchFamily="34" charset="-122"/>
                  <a:ea typeface="微软雅黑" panose="020B0503020204020204" pitchFamily="34" charset="-122"/>
                </a:rPr>
                <a:t>   消费者享有自主选择商品或者服务的权利。</a:t>
              </a:r>
            </a:p>
          </p:txBody>
        </p:sp>
        <p:sp>
          <p:nvSpPr>
            <p:cNvPr id="13319" name="Rectangle 7"/>
            <p:cNvSpPr>
              <a:spLocks noChangeArrowheads="1"/>
            </p:cNvSpPr>
            <p:nvPr/>
          </p:nvSpPr>
          <p:spPr bwMode="auto">
            <a:xfrm>
              <a:off x="1" y="0"/>
              <a:ext cx="3062" cy="120"/>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200">
                <a:ea typeface="微软雅黑" panose="020B0503020204020204" pitchFamily="34" charset="-122"/>
              </a:endParaRPr>
            </a:p>
          </p:txBody>
        </p:sp>
      </p:grpSp>
      <p:grpSp>
        <p:nvGrpSpPr>
          <p:cNvPr id="13320" name="Group 8"/>
          <p:cNvGrpSpPr/>
          <p:nvPr/>
        </p:nvGrpSpPr>
        <p:grpSpPr bwMode="auto">
          <a:xfrm>
            <a:off x="804545" y="2263775"/>
            <a:ext cx="3924935" cy="1166495"/>
            <a:chOff x="0" y="0"/>
            <a:chExt cx="5556" cy="1813"/>
          </a:xfrm>
        </p:grpSpPr>
        <p:sp>
          <p:nvSpPr>
            <p:cNvPr id="13321" name="Rectangle 9"/>
            <p:cNvSpPr>
              <a:spLocks noChangeArrowheads="1"/>
            </p:cNvSpPr>
            <p:nvPr/>
          </p:nvSpPr>
          <p:spPr bwMode="auto">
            <a:xfrm flipH="1" flipV="1">
              <a:off x="0" y="126"/>
              <a:ext cx="5524" cy="1687"/>
            </a:xfrm>
            <a:prstGeom prst="rect">
              <a:avLst/>
            </a:prstGeom>
            <a:solidFill>
              <a:schemeClr val="accent3"/>
            </a:solidFill>
            <a:ln>
              <a:noFill/>
            </a:ln>
            <a:effectLst>
              <a:outerShdw dist="107763" dir="8100000" algn="ctr" rotWithShape="0">
                <a:schemeClr val="tx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rot="10800000" wrap="none" lIns="67628" tIns="35243" rIns="67628" bIns="35243" anchor="ctr"/>
            <a:lstStyle/>
            <a:p>
              <a:pPr algn="ctr"/>
              <a:r>
                <a:rPr lang="zh-CN" altLang="en-US">
                  <a:ea typeface="微软雅黑" panose="020B0503020204020204" pitchFamily="34" charset="-122"/>
                </a:rPr>
                <a:t>   </a:t>
              </a:r>
            </a:p>
          </p:txBody>
        </p:sp>
        <p:sp>
          <p:nvSpPr>
            <p:cNvPr id="13322" name="Text Box 10"/>
            <p:cNvSpPr txBox="1">
              <a:spLocks noChangeArrowheads="1"/>
            </p:cNvSpPr>
            <p:nvPr/>
          </p:nvSpPr>
          <p:spPr bwMode="auto">
            <a:xfrm>
              <a:off x="59" y="267"/>
              <a:ext cx="5497" cy="8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1400" dirty="0">
                  <a:solidFill>
                    <a:schemeClr val="bg1"/>
                  </a:solidFill>
                  <a:ea typeface="微软雅黑" panose="020B0503020204020204" pitchFamily="34" charset="-122"/>
                </a:rPr>
                <a:t>   </a:t>
              </a:r>
              <a:r>
                <a:rPr lang="zh-CN" altLang="en-US" sz="1400" b="1" dirty="0">
                  <a:solidFill>
                    <a:schemeClr val="bg1"/>
                  </a:solidFill>
                  <a:latin typeface="微软雅黑" panose="020B0503020204020204" pitchFamily="34" charset="-122"/>
                  <a:ea typeface="微软雅黑" panose="020B0503020204020204" pitchFamily="34" charset="-122"/>
                </a:rPr>
                <a:t>   消费者在自主选择商品或者服务时，有权进行比较、鉴别和挑选。</a:t>
              </a:r>
            </a:p>
          </p:txBody>
        </p:sp>
        <p:sp>
          <p:nvSpPr>
            <p:cNvPr id="13323" name="Rectangle 11"/>
            <p:cNvSpPr>
              <a:spLocks noChangeArrowheads="1"/>
            </p:cNvSpPr>
            <p:nvPr/>
          </p:nvSpPr>
          <p:spPr bwMode="auto">
            <a:xfrm>
              <a:off x="0" y="0"/>
              <a:ext cx="1587" cy="137"/>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grpSp>
      <p:grpSp>
        <p:nvGrpSpPr>
          <p:cNvPr id="13324" name="Group 12"/>
          <p:cNvGrpSpPr/>
          <p:nvPr/>
        </p:nvGrpSpPr>
        <p:grpSpPr bwMode="auto">
          <a:xfrm>
            <a:off x="5128260" y="1353185"/>
            <a:ext cx="2646680" cy="2077085"/>
            <a:chOff x="0" y="0"/>
            <a:chExt cx="5524" cy="2720"/>
          </a:xfrm>
        </p:grpSpPr>
        <p:sp>
          <p:nvSpPr>
            <p:cNvPr id="13325" name="Rectangle 13"/>
            <p:cNvSpPr>
              <a:spLocks noChangeArrowheads="1"/>
            </p:cNvSpPr>
            <p:nvPr/>
          </p:nvSpPr>
          <p:spPr bwMode="auto">
            <a:xfrm flipH="1" flipV="1">
              <a:off x="0" y="189"/>
              <a:ext cx="5524" cy="2531"/>
            </a:xfrm>
            <a:prstGeom prst="rect">
              <a:avLst/>
            </a:prstGeom>
            <a:solidFill>
              <a:schemeClr val="accent2"/>
            </a:solidFill>
            <a:ln>
              <a:noFill/>
            </a:ln>
            <a:effectLst>
              <a:outerShdw dist="107763" dir="8100000" algn="ctr" rotWithShape="0">
                <a:schemeClr val="tx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rot="10800000" wrap="none" lIns="67628" tIns="35243" rIns="67628" bIns="35243" anchor="ctr"/>
            <a:lstStyle/>
            <a:p>
              <a:pPr algn="ctr"/>
              <a:r>
                <a:rPr lang="zh-CN" altLang="en-US" sz="1200">
                  <a:ea typeface="微软雅黑" panose="020B0503020204020204" pitchFamily="34" charset="-122"/>
                </a:rPr>
                <a:t>   </a:t>
              </a:r>
            </a:p>
          </p:txBody>
        </p:sp>
        <p:sp>
          <p:nvSpPr>
            <p:cNvPr id="13326" name="Text Box 14"/>
            <p:cNvSpPr txBox="1">
              <a:spLocks noChangeArrowheads="1"/>
            </p:cNvSpPr>
            <p:nvPr/>
          </p:nvSpPr>
          <p:spPr bwMode="auto">
            <a:xfrm>
              <a:off x="313" y="568"/>
              <a:ext cx="4898" cy="1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1400">
                  <a:ea typeface="微软雅黑" panose="020B0503020204020204" pitchFamily="34" charset="-122"/>
                </a:rPr>
                <a:t>  </a:t>
              </a:r>
              <a:r>
                <a:rPr lang="zh-CN" altLang="en-US" sz="1400">
                  <a:solidFill>
                    <a:schemeClr val="bg1"/>
                  </a:solidFill>
                  <a:ea typeface="微软雅黑" panose="020B0503020204020204" pitchFamily="34" charset="-122"/>
                </a:rPr>
                <a:t> </a:t>
              </a:r>
              <a:r>
                <a:rPr lang="zh-CN" altLang="en-US" sz="1400" b="1">
                  <a:solidFill>
                    <a:schemeClr val="bg1"/>
                  </a:solidFill>
                  <a:latin typeface="微软雅黑" panose="020B0503020204020204" pitchFamily="34" charset="-122"/>
                  <a:ea typeface="微软雅黑" panose="020B0503020204020204" pitchFamily="34" charset="-122"/>
                </a:rPr>
                <a:t>   消费者有权自主选择提供商品或者服务的经营者，自主选择商品品种或者服务方式，自主决定购买或者不购买任何一种商品、接受或者不接受任何一项服务。</a:t>
              </a:r>
            </a:p>
          </p:txBody>
        </p:sp>
        <p:sp>
          <p:nvSpPr>
            <p:cNvPr id="13327" name="Rectangle 15"/>
            <p:cNvSpPr>
              <a:spLocks noChangeArrowheads="1"/>
            </p:cNvSpPr>
            <p:nvPr/>
          </p:nvSpPr>
          <p:spPr bwMode="auto">
            <a:xfrm>
              <a:off x="0" y="0"/>
              <a:ext cx="1587" cy="206"/>
            </a:xfrm>
            <a:prstGeom prst="rect">
              <a:avLst/>
            </a:prstGeom>
            <a:solidFill>
              <a:schemeClr val="accent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200">
                <a:ea typeface="微软雅黑" panose="020B0503020204020204" pitchFamily="34" charset="-122"/>
              </a:endParaRPr>
            </a:p>
          </p:txBody>
        </p:sp>
      </p:grpSp>
      <p:sp>
        <p:nvSpPr>
          <p:cNvPr id="13328" name="Text Box 16"/>
          <p:cNvSpPr txBox="1">
            <a:spLocks noChangeArrowheads="1"/>
          </p:cNvSpPr>
          <p:nvPr/>
        </p:nvSpPr>
        <p:spPr bwMode="auto">
          <a:xfrm>
            <a:off x="700405" y="3509645"/>
            <a:ext cx="6832600" cy="723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628" tIns="35243" rIns="67628" bIns="35243">
            <a:spAutoFit/>
          </a:bodyPr>
          <a:lstStyle/>
          <a:p>
            <a:pPr marL="214630" indent="-214630">
              <a:buSzPct val="100000"/>
              <a:buFont typeface="Wingdings" panose="05000000000000000000" pitchFamily="2" charset="2"/>
              <a:buChar char="n"/>
            </a:pPr>
            <a:r>
              <a:rPr lang="zh-CN" altLang="en-US" sz="1600" dirty="0">
                <a:solidFill>
                  <a:srgbClr val="333333"/>
                </a:solidFill>
                <a:ea typeface="微软雅黑" panose="020B0503020204020204" pitchFamily="34" charset="-122"/>
              </a:rPr>
              <a:t>必须合法行使，尊重社会公德，不侵害国家、集体和他人的利益</a:t>
            </a:r>
          </a:p>
          <a:p>
            <a:pPr marL="214630" indent="-214630">
              <a:buSzPct val="100000"/>
              <a:buFont typeface="Wingdings" panose="05000000000000000000" pitchFamily="2" charset="2"/>
              <a:buChar char="n"/>
            </a:pPr>
            <a:r>
              <a:rPr lang="zh-CN" altLang="en-US" sz="1600" dirty="0">
                <a:solidFill>
                  <a:srgbClr val="333333"/>
                </a:solidFill>
                <a:ea typeface="微软雅黑" panose="020B0503020204020204" pitchFamily="34" charset="-122"/>
              </a:rPr>
              <a:t>并不排除经营者向消费者进行商品、服务的介绍和推荐。</a:t>
            </a:r>
          </a:p>
          <a:p>
            <a:pPr marL="214630" indent="-214630">
              <a:buSzPct val="100000"/>
              <a:buFont typeface="Wingdings" panose="05000000000000000000" pitchFamily="2" charset="2"/>
              <a:buChar char="n"/>
            </a:pPr>
            <a:endParaRPr lang="zh-CN" altLang="en-US" sz="1050" dirty="0">
              <a:solidFill>
                <a:srgbClr val="333333"/>
              </a:solidFill>
              <a:ea typeface="微软雅黑" panose="020B0503020204020204" pitchFamily="34" charset="-122"/>
            </a:endParaRPr>
          </a:p>
        </p:txBody>
      </p:sp>
      <p:pic>
        <p:nvPicPr>
          <p:cNvPr id="13329" name="Picture 17" descr="choice"/>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6577330" y="2860040"/>
            <a:ext cx="2757805" cy="202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5000">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700485" y="367983"/>
            <a:ext cx="4427934"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zh-CN" sz="2400" b="1" dirty="0">
                <a:solidFill>
                  <a:schemeClr val="accent3"/>
                </a:solidFill>
                <a:latin typeface="Tahoma" panose="020B0604030504040204" pitchFamily="34" charset="0"/>
                <a:ea typeface="微软雅黑" panose="020B0503020204020204" pitchFamily="34" charset="-122"/>
                <a:sym typeface="Arial" panose="020B0604020202020204" pitchFamily="34" charset="0"/>
              </a:rPr>
              <a:t>3.4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公平交易权</a:t>
            </a:r>
          </a:p>
        </p:txBody>
      </p:sp>
      <p:grpSp>
        <p:nvGrpSpPr>
          <p:cNvPr id="13316" name="Group 4"/>
          <p:cNvGrpSpPr/>
          <p:nvPr/>
        </p:nvGrpSpPr>
        <p:grpSpPr bwMode="auto">
          <a:xfrm>
            <a:off x="803910" y="1353185"/>
            <a:ext cx="3947795" cy="598805"/>
            <a:chOff x="0" y="0"/>
            <a:chExt cx="10722" cy="1585"/>
          </a:xfrm>
        </p:grpSpPr>
        <p:sp>
          <p:nvSpPr>
            <p:cNvPr id="13317" name="Rectangle 5"/>
            <p:cNvSpPr>
              <a:spLocks noChangeArrowheads="1"/>
            </p:cNvSpPr>
            <p:nvPr/>
          </p:nvSpPr>
          <p:spPr bwMode="auto">
            <a:xfrm flipH="1" flipV="1">
              <a:off x="0" y="111"/>
              <a:ext cx="10661" cy="1474"/>
            </a:xfrm>
            <a:prstGeom prst="rect">
              <a:avLst/>
            </a:prstGeom>
            <a:solidFill>
              <a:schemeClr val="accent3"/>
            </a:solidFill>
            <a:ln>
              <a:noFill/>
            </a:ln>
            <a:effectLst>
              <a:outerShdw dist="107763" dir="8100000" algn="ctr" rotWithShape="0">
                <a:schemeClr val="tx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rot="10800000" wrap="none" lIns="67628" tIns="35243" rIns="67628" bIns="35243" anchor="ctr"/>
            <a:lstStyle/>
            <a:p>
              <a:pPr algn="ctr"/>
              <a:r>
                <a:rPr lang="zh-CN" altLang="en-US" sz="1200">
                  <a:ea typeface="微软雅黑" panose="020B0503020204020204" pitchFamily="34" charset="-122"/>
                </a:rPr>
                <a:t>   </a:t>
              </a:r>
            </a:p>
          </p:txBody>
        </p:sp>
        <p:sp>
          <p:nvSpPr>
            <p:cNvPr id="13318" name="Text Box 6"/>
            <p:cNvSpPr txBox="1">
              <a:spLocks noChangeArrowheads="1"/>
            </p:cNvSpPr>
            <p:nvPr/>
          </p:nvSpPr>
          <p:spPr bwMode="auto">
            <a:xfrm>
              <a:off x="115" y="338"/>
              <a:ext cx="10607" cy="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1400" dirty="0">
                  <a:solidFill>
                    <a:schemeClr val="bg1"/>
                  </a:solidFill>
                  <a:ea typeface="微软雅黑" panose="020B0503020204020204" pitchFamily="34" charset="-122"/>
                </a:rPr>
                <a:t>   </a:t>
              </a:r>
              <a:r>
                <a:rPr lang="zh-CN" altLang="en-US" sz="1400" b="1" dirty="0">
                  <a:solidFill>
                    <a:schemeClr val="bg1"/>
                  </a:solidFill>
                  <a:latin typeface="微软雅黑" panose="020B0503020204020204" pitchFamily="34" charset="-122"/>
                  <a:ea typeface="微软雅黑" panose="020B0503020204020204" pitchFamily="34" charset="-122"/>
                </a:rPr>
                <a:t>   消费者享有公平交易的权利。</a:t>
              </a:r>
            </a:p>
          </p:txBody>
        </p:sp>
        <p:sp>
          <p:nvSpPr>
            <p:cNvPr id="13319" name="Rectangle 7"/>
            <p:cNvSpPr>
              <a:spLocks noChangeArrowheads="1"/>
            </p:cNvSpPr>
            <p:nvPr/>
          </p:nvSpPr>
          <p:spPr bwMode="auto">
            <a:xfrm>
              <a:off x="1" y="0"/>
              <a:ext cx="3062" cy="120"/>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200">
                <a:ea typeface="微软雅黑" panose="020B0503020204020204" pitchFamily="34" charset="-122"/>
              </a:endParaRPr>
            </a:p>
          </p:txBody>
        </p:sp>
      </p:grpSp>
      <p:grpSp>
        <p:nvGrpSpPr>
          <p:cNvPr id="13320" name="Group 8"/>
          <p:cNvGrpSpPr/>
          <p:nvPr/>
        </p:nvGrpSpPr>
        <p:grpSpPr bwMode="auto">
          <a:xfrm>
            <a:off x="804545" y="2263775"/>
            <a:ext cx="3924935" cy="1166495"/>
            <a:chOff x="0" y="0"/>
            <a:chExt cx="5556" cy="1813"/>
          </a:xfrm>
        </p:grpSpPr>
        <p:sp>
          <p:nvSpPr>
            <p:cNvPr id="13321" name="Rectangle 9"/>
            <p:cNvSpPr>
              <a:spLocks noChangeArrowheads="1"/>
            </p:cNvSpPr>
            <p:nvPr/>
          </p:nvSpPr>
          <p:spPr bwMode="auto">
            <a:xfrm flipH="1" flipV="1">
              <a:off x="0" y="126"/>
              <a:ext cx="5524" cy="1687"/>
            </a:xfrm>
            <a:prstGeom prst="rect">
              <a:avLst/>
            </a:prstGeom>
            <a:solidFill>
              <a:schemeClr val="accent3"/>
            </a:solidFill>
            <a:ln>
              <a:noFill/>
            </a:ln>
            <a:effectLst>
              <a:outerShdw dist="107763" dir="8100000" algn="ctr" rotWithShape="0">
                <a:schemeClr val="tx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rot="10800000" wrap="none" lIns="67628" tIns="35243" rIns="67628" bIns="35243" anchor="ctr"/>
            <a:lstStyle/>
            <a:p>
              <a:pPr algn="ctr"/>
              <a:r>
                <a:rPr lang="zh-CN" altLang="en-US">
                  <a:ea typeface="微软雅黑" panose="020B0503020204020204" pitchFamily="34" charset="-122"/>
                </a:rPr>
                <a:t>   </a:t>
              </a:r>
            </a:p>
          </p:txBody>
        </p:sp>
        <p:sp>
          <p:nvSpPr>
            <p:cNvPr id="13322" name="Text Box 10"/>
            <p:cNvSpPr txBox="1">
              <a:spLocks noChangeArrowheads="1"/>
            </p:cNvSpPr>
            <p:nvPr/>
          </p:nvSpPr>
          <p:spPr bwMode="auto">
            <a:xfrm>
              <a:off x="59" y="267"/>
              <a:ext cx="5497" cy="1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1400" dirty="0">
                  <a:solidFill>
                    <a:schemeClr val="bg1"/>
                  </a:solidFill>
                  <a:ea typeface="微软雅黑" panose="020B0503020204020204" pitchFamily="34" charset="-122"/>
                </a:rPr>
                <a:t>消费者在购买商品或者接受服务时，有权获得质量保障、价格合理、计量正确等公平交易条件，有权拒绝经营者的强制交易行为。</a:t>
              </a:r>
            </a:p>
          </p:txBody>
        </p:sp>
        <p:sp>
          <p:nvSpPr>
            <p:cNvPr id="13323" name="Rectangle 11"/>
            <p:cNvSpPr>
              <a:spLocks noChangeArrowheads="1"/>
            </p:cNvSpPr>
            <p:nvPr/>
          </p:nvSpPr>
          <p:spPr bwMode="auto">
            <a:xfrm>
              <a:off x="0" y="0"/>
              <a:ext cx="1587" cy="137"/>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grpSp>
      <p:grpSp>
        <p:nvGrpSpPr>
          <p:cNvPr id="14350" name="Group 14"/>
          <p:cNvGrpSpPr/>
          <p:nvPr/>
        </p:nvGrpSpPr>
        <p:grpSpPr bwMode="auto">
          <a:xfrm>
            <a:off x="5386705" y="1480820"/>
            <a:ext cx="2925445" cy="2480310"/>
            <a:chOff x="0" y="0"/>
            <a:chExt cx="4546" cy="3854"/>
          </a:xfrm>
        </p:grpSpPr>
        <p:grpSp>
          <p:nvGrpSpPr>
            <p:cNvPr id="14351" name="Group 15"/>
            <p:cNvGrpSpPr/>
            <p:nvPr/>
          </p:nvGrpSpPr>
          <p:grpSpPr bwMode="auto">
            <a:xfrm>
              <a:off x="0" y="0"/>
              <a:ext cx="4196" cy="3854"/>
              <a:chOff x="0" y="0"/>
              <a:chExt cx="4196" cy="3854"/>
            </a:xfrm>
          </p:grpSpPr>
          <p:grpSp>
            <p:nvGrpSpPr>
              <p:cNvPr id="14352" name="Group 16"/>
              <p:cNvGrpSpPr/>
              <p:nvPr/>
            </p:nvGrpSpPr>
            <p:grpSpPr bwMode="auto">
              <a:xfrm>
                <a:off x="0" y="0"/>
                <a:ext cx="4196" cy="3855"/>
                <a:chOff x="0" y="0"/>
                <a:chExt cx="6236" cy="5555"/>
              </a:xfrm>
            </p:grpSpPr>
            <p:sp>
              <p:nvSpPr>
                <p:cNvPr id="14353" name="Freeform 40219"/>
                <p:cNvSpPr>
                  <a:spLocks noChangeArrowheads="1"/>
                </p:cNvSpPr>
                <p:nvPr/>
              </p:nvSpPr>
              <p:spPr bwMode="auto">
                <a:xfrm>
                  <a:off x="1623" y="0"/>
                  <a:ext cx="2927" cy="3074"/>
                </a:xfrm>
                <a:custGeom>
                  <a:avLst/>
                  <a:gdLst>
                    <a:gd name="T0" fmla="*/ 1038 w 1038"/>
                    <a:gd name="T1" fmla="*/ 519 h 1118"/>
                    <a:gd name="T2" fmla="*/ 519 w 1038"/>
                    <a:gd name="T3" fmla="*/ 0 h 1118"/>
                    <a:gd name="T4" fmla="*/ 0 w 1038"/>
                    <a:gd name="T5" fmla="*/ 519 h 1118"/>
                    <a:gd name="T6" fmla="*/ 284 w 1038"/>
                    <a:gd name="T7" fmla="*/ 982 h 1118"/>
                    <a:gd name="T8" fmla="*/ 284 w 1038"/>
                    <a:gd name="T9" fmla="*/ 982 h 1118"/>
                    <a:gd name="T10" fmla="*/ 519 w 1038"/>
                    <a:gd name="T11" fmla="*/ 1118 h 1118"/>
                    <a:gd name="T12" fmla="*/ 754 w 1038"/>
                    <a:gd name="T13" fmla="*/ 982 h 1118"/>
                    <a:gd name="T14" fmla="*/ 754 w 1038"/>
                    <a:gd name="T15" fmla="*/ 982 h 1118"/>
                    <a:gd name="T16" fmla="*/ 1038 w 1038"/>
                    <a:gd name="T17" fmla="*/ 519 h 1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8"/>
                    <a:gd name="T28" fmla="*/ 0 h 1118"/>
                    <a:gd name="T29" fmla="*/ 1038 w 1038"/>
                    <a:gd name="T30" fmla="*/ 1118 h 11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8" h="1118">
                      <a:moveTo>
                        <a:pt x="1038" y="519"/>
                      </a:moveTo>
                      <a:cubicBezTo>
                        <a:pt x="1038" y="233"/>
                        <a:pt x="806" y="0"/>
                        <a:pt x="519" y="0"/>
                      </a:cubicBezTo>
                      <a:cubicBezTo>
                        <a:pt x="232" y="0"/>
                        <a:pt x="0" y="233"/>
                        <a:pt x="0" y="519"/>
                      </a:cubicBezTo>
                      <a:cubicBezTo>
                        <a:pt x="0" y="721"/>
                        <a:pt x="116" y="896"/>
                        <a:pt x="284" y="982"/>
                      </a:cubicBezTo>
                      <a:cubicBezTo>
                        <a:pt x="284" y="982"/>
                        <a:pt x="284" y="982"/>
                        <a:pt x="284" y="982"/>
                      </a:cubicBezTo>
                      <a:cubicBezTo>
                        <a:pt x="519" y="1118"/>
                        <a:pt x="519" y="1118"/>
                        <a:pt x="519" y="1118"/>
                      </a:cubicBezTo>
                      <a:cubicBezTo>
                        <a:pt x="754" y="982"/>
                        <a:pt x="754" y="982"/>
                        <a:pt x="754" y="982"/>
                      </a:cubicBezTo>
                      <a:cubicBezTo>
                        <a:pt x="754" y="982"/>
                        <a:pt x="754" y="982"/>
                        <a:pt x="754" y="982"/>
                      </a:cubicBezTo>
                      <a:cubicBezTo>
                        <a:pt x="922" y="896"/>
                        <a:pt x="1038" y="721"/>
                        <a:pt x="1038" y="519"/>
                      </a:cubicBezTo>
                    </a:path>
                  </a:pathLst>
                </a:custGeom>
                <a:solidFill>
                  <a:schemeClr val="accent4">
                    <a:lumMod val="60000"/>
                    <a:lumOff val="4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628" tIns="35243" rIns="67628" bIns="35243"/>
                <a:lstStyle/>
                <a:p>
                  <a:r>
                    <a:rPr lang="zh-CN" altLang="en-US">
                      <a:solidFill>
                        <a:srgbClr val="000000"/>
                      </a:solidFill>
                      <a:latin typeface="Calibri" panose="020F0502020204030204" pitchFamily="34" charset="0"/>
                      <a:ea typeface="微软雅黑" panose="020B0503020204020204" pitchFamily="34" charset="-122"/>
                      <a:sym typeface="Calibri" panose="020F0502020204030204" pitchFamily="34" charset="0"/>
                    </a:rPr>
                    <a:t>    </a:t>
                  </a:r>
                </a:p>
              </p:txBody>
            </p:sp>
            <p:sp>
              <p:nvSpPr>
                <p:cNvPr id="14354" name="Freeform 40218"/>
                <p:cNvSpPr>
                  <a:spLocks noChangeArrowheads="1"/>
                </p:cNvSpPr>
                <p:nvPr/>
              </p:nvSpPr>
              <p:spPr bwMode="auto">
                <a:xfrm>
                  <a:off x="0" y="2415"/>
                  <a:ext cx="3161" cy="3141"/>
                </a:xfrm>
                <a:custGeom>
                  <a:avLst/>
                  <a:gdLst>
                    <a:gd name="T0" fmla="*/ 333 w 1121"/>
                    <a:gd name="T1" fmla="*/ 101 h 1143"/>
                    <a:gd name="T2" fmla="*/ 143 w 1121"/>
                    <a:gd name="T3" fmla="*/ 810 h 1143"/>
                    <a:gd name="T4" fmla="*/ 852 w 1121"/>
                    <a:gd name="T5" fmla="*/ 1000 h 1143"/>
                    <a:gd name="T6" fmla="*/ 1111 w 1121"/>
                    <a:gd name="T7" fmla="*/ 522 h 1143"/>
                    <a:gd name="T8" fmla="*/ 1111 w 1121"/>
                    <a:gd name="T9" fmla="*/ 522 h 1143"/>
                    <a:gd name="T10" fmla="*/ 1111 w 1121"/>
                    <a:gd name="T11" fmla="*/ 252 h 1143"/>
                    <a:gd name="T12" fmla="*/ 876 w 1121"/>
                    <a:gd name="T13" fmla="*/ 116 h 1143"/>
                    <a:gd name="T14" fmla="*/ 876 w 1121"/>
                    <a:gd name="T15" fmla="*/ 116 h 1143"/>
                    <a:gd name="T16" fmla="*/ 333 w 1121"/>
                    <a:gd name="T17" fmla="*/ 101 h 1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1"/>
                    <a:gd name="T28" fmla="*/ 0 h 1143"/>
                    <a:gd name="T29" fmla="*/ 1121 w 1121"/>
                    <a:gd name="T30" fmla="*/ 1143 h 1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1" h="1143">
                      <a:moveTo>
                        <a:pt x="333" y="101"/>
                      </a:moveTo>
                      <a:cubicBezTo>
                        <a:pt x="85" y="245"/>
                        <a:pt x="0" y="562"/>
                        <a:pt x="143" y="810"/>
                      </a:cubicBezTo>
                      <a:cubicBezTo>
                        <a:pt x="287" y="1058"/>
                        <a:pt x="604" y="1143"/>
                        <a:pt x="852" y="1000"/>
                      </a:cubicBezTo>
                      <a:cubicBezTo>
                        <a:pt x="1027" y="899"/>
                        <a:pt x="1121" y="711"/>
                        <a:pt x="1111" y="522"/>
                      </a:cubicBezTo>
                      <a:cubicBezTo>
                        <a:pt x="1111" y="522"/>
                        <a:pt x="1111" y="522"/>
                        <a:pt x="1111" y="522"/>
                      </a:cubicBezTo>
                      <a:cubicBezTo>
                        <a:pt x="1111" y="252"/>
                        <a:pt x="1111" y="252"/>
                        <a:pt x="1111" y="252"/>
                      </a:cubicBezTo>
                      <a:cubicBezTo>
                        <a:pt x="876" y="116"/>
                        <a:pt x="876" y="116"/>
                        <a:pt x="876" y="116"/>
                      </a:cubicBezTo>
                      <a:cubicBezTo>
                        <a:pt x="876" y="116"/>
                        <a:pt x="876" y="116"/>
                        <a:pt x="876" y="116"/>
                      </a:cubicBezTo>
                      <a:cubicBezTo>
                        <a:pt x="718" y="13"/>
                        <a:pt x="508" y="0"/>
                        <a:pt x="333" y="101"/>
                      </a:cubicBezTo>
                    </a:path>
                  </a:pathLst>
                </a:cu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628" tIns="35243" rIns="67628" bIns="35243"/>
                <a:lstStyle/>
                <a:p>
                  <a:endParaRPr lang="zh-CN" altLang="en-US">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55" name="Freeform 40217"/>
                <p:cNvSpPr>
                  <a:spLocks noChangeArrowheads="1"/>
                </p:cNvSpPr>
                <p:nvPr/>
              </p:nvSpPr>
              <p:spPr bwMode="auto">
                <a:xfrm>
                  <a:off x="3076" y="2332"/>
                  <a:ext cx="3160" cy="3141"/>
                </a:xfrm>
                <a:custGeom>
                  <a:avLst/>
                  <a:gdLst>
                    <a:gd name="T0" fmla="*/ 269 w 1121"/>
                    <a:gd name="T1" fmla="*/ 1000 h 1143"/>
                    <a:gd name="T2" fmla="*/ 978 w 1121"/>
                    <a:gd name="T3" fmla="*/ 810 h 1143"/>
                    <a:gd name="T4" fmla="*/ 788 w 1121"/>
                    <a:gd name="T5" fmla="*/ 101 h 1143"/>
                    <a:gd name="T6" fmla="*/ 245 w 1121"/>
                    <a:gd name="T7" fmla="*/ 116 h 1143"/>
                    <a:gd name="T8" fmla="*/ 245 w 1121"/>
                    <a:gd name="T9" fmla="*/ 116 h 1143"/>
                    <a:gd name="T10" fmla="*/ 10 w 1121"/>
                    <a:gd name="T11" fmla="*/ 252 h 1143"/>
                    <a:gd name="T12" fmla="*/ 10 w 1121"/>
                    <a:gd name="T13" fmla="*/ 522 h 1143"/>
                    <a:gd name="T14" fmla="*/ 10 w 1121"/>
                    <a:gd name="T15" fmla="*/ 522 h 1143"/>
                    <a:gd name="T16" fmla="*/ 269 w 1121"/>
                    <a:gd name="T17" fmla="*/ 1000 h 1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1"/>
                    <a:gd name="T28" fmla="*/ 0 h 1143"/>
                    <a:gd name="T29" fmla="*/ 1121 w 1121"/>
                    <a:gd name="T30" fmla="*/ 1143 h 1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1" h="1143">
                      <a:moveTo>
                        <a:pt x="269" y="1000"/>
                      </a:moveTo>
                      <a:cubicBezTo>
                        <a:pt x="517" y="1143"/>
                        <a:pt x="834" y="1058"/>
                        <a:pt x="978" y="810"/>
                      </a:cubicBezTo>
                      <a:cubicBezTo>
                        <a:pt x="1121" y="562"/>
                        <a:pt x="1036" y="245"/>
                        <a:pt x="788" y="101"/>
                      </a:cubicBezTo>
                      <a:cubicBezTo>
                        <a:pt x="613" y="0"/>
                        <a:pt x="403" y="13"/>
                        <a:pt x="245" y="116"/>
                      </a:cubicBezTo>
                      <a:cubicBezTo>
                        <a:pt x="245" y="116"/>
                        <a:pt x="245" y="116"/>
                        <a:pt x="245" y="116"/>
                      </a:cubicBezTo>
                      <a:cubicBezTo>
                        <a:pt x="10" y="252"/>
                        <a:pt x="10" y="252"/>
                        <a:pt x="10" y="252"/>
                      </a:cubicBezTo>
                      <a:cubicBezTo>
                        <a:pt x="10" y="522"/>
                        <a:pt x="10" y="522"/>
                        <a:pt x="10" y="522"/>
                      </a:cubicBezTo>
                      <a:cubicBezTo>
                        <a:pt x="10" y="522"/>
                        <a:pt x="10" y="522"/>
                        <a:pt x="10" y="522"/>
                      </a:cubicBezTo>
                      <a:cubicBezTo>
                        <a:pt x="0" y="711"/>
                        <a:pt x="94" y="899"/>
                        <a:pt x="269" y="1000"/>
                      </a:cubicBezTo>
                    </a:path>
                  </a:pathLst>
                </a:custGeom>
                <a:solidFill>
                  <a:schemeClr val="accent3"/>
                </a:solidFill>
                <a:ln w="9525" cmpd="sng">
                  <a:solidFill>
                    <a:schemeClr val="tx2"/>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7628" tIns="35243" rIns="67628" bIns="35243"/>
                <a:lstStyle/>
                <a:p>
                  <a:endParaRPr lang="zh-CN" altLang="en-US">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4356" name="Group 20"/>
              <p:cNvGrpSpPr/>
              <p:nvPr/>
            </p:nvGrpSpPr>
            <p:grpSpPr bwMode="auto">
              <a:xfrm>
                <a:off x="1474" y="1587"/>
                <a:ext cx="1134" cy="907"/>
                <a:chOff x="0" y="0"/>
                <a:chExt cx="1134" cy="907"/>
              </a:xfrm>
            </p:grpSpPr>
            <p:sp>
              <p:nvSpPr>
                <p:cNvPr id="14357" name="手 2102"/>
                <p:cNvSpPr/>
                <p:nvPr/>
              </p:nvSpPr>
              <p:spPr bwMode="auto">
                <a:xfrm>
                  <a:off x="680" y="453"/>
                  <a:ext cx="454" cy="454"/>
                </a:xfrm>
                <a:custGeom>
                  <a:avLst/>
                  <a:gdLst>
                    <a:gd name="T0" fmla="*/ 1438934 w 5342334"/>
                    <a:gd name="T1" fmla="*/ 2944008 h 5785910"/>
                    <a:gd name="T2" fmla="*/ 1441770 w 5342334"/>
                    <a:gd name="T3" fmla="*/ 2943473 h 5785910"/>
                    <a:gd name="T4" fmla="*/ 1438934 w 5342334"/>
                    <a:gd name="T5" fmla="*/ 2944008 h 5785910"/>
                    <a:gd name="T6" fmla="*/ 1354605 w 5342334"/>
                    <a:gd name="T7" fmla="*/ 2912708 h 5785910"/>
                    <a:gd name="T8" fmla="*/ 1423317 w 5342334"/>
                    <a:gd name="T9" fmla="*/ 2947468 h 5785910"/>
                    <a:gd name="T10" fmla="*/ 1421525 w 5342334"/>
                    <a:gd name="T11" fmla="*/ 3320849 h 5785910"/>
                    <a:gd name="T12" fmla="*/ 2146318 w 5342334"/>
                    <a:gd name="T13" fmla="*/ 5548257 h 5785910"/>
                    <a:gd name="T14" fmla="*/ 2115204 w 5342334"/>
                    <a:gd name="T15" fmla="*/ 5553206 h 5785910"/>
                    <a:gd name="T16" fmla="*/ 1246460 w 5342334"/>
                    <a:gd name="T17" fmla="*/ 5785910 h 5785910"/>
                    <a:gd name="T18" fmla="*/ 0 w 5342334"/>
                    <a:gd name="T19" fmla="*/ 3148605 h 5785910"/>
                    <a:gd name="T20" fmla="*/ 1262428 w 5342334"/>
                    <a:gd name="T21" fmla="*/ 2938106 h 5785910"/>
                    <a:gd name="T22" fmla="*/ 1354605 w 5342334"/>
                    <a:gd name="T23" fmla="*/ 2912708 h 5785910"/>
                    <a:gd name="T24" fmla="*/ 3380735 w 5342334"/>
                    <a:gd name="T25" fmla="*/ 118 h 5785910"/>
                    <a:gd name="T26" fmla="*/ 3863622 w 5342334"/>
                    <a:gd name="T27" fmla="*/ 912639 h 5785910"/>
                    <a:gd name="T28" fmla="*/ 3674765 w 5342334"/>
                    <a:gd name="T29" fmla="*/ 2045786 h 5785910"/>
                    <a:gd name="T30" fmla="*/ 4585837 w 5342334"/>
                    <a:gd name="T31" fmla="*/ 2046833 h 5785910"/>
                    <a:gd name="T32" fmla="*/ 4775401 w 5342334"/>
                    <a:gd name="T33" fmla="*/ 2003486 h 5785910"/>
                    <a:gd name="T34" fmla="*/ 5203724 w 5342334"/>
                    <a:gd name="T35" fmla="*/ 2381935 h 5785910"/>
                    <a:gd name="T36" fmla="*/ 4980124 w 5342334"/>
                    <a:gd name="T37" fmla="*/ 2705696 h 5785910"/>
                    <a:gd name="T38" fmla="*/ 5342334 w 5342334"/>
                    <a:gd name="T39" fmla="*/ 3258997 h 5785910"/>
                    <a:gd name="T40" fmla="*/ 5107100 w 5342334"/>
                    <a:gd name="T41" fmla="*/ 3754493 h 5785910"/>
                    <a:gd name="T42" fmla="*/ 5342334 w 5342334"/>
                    <a:gd name="T43" fmla="*/ 4140580 h 5785910"/>
                    <a:gd name="T44" fmla="*/ 4844706 w 5342334"/>
                    <a:gd name="T45" fmla="*/ 4606676 h 5785910"/>
                    <a:gd name="T46" fmla="*/ 4790537 w 5342334"/>
                    <a:gd name="T47" fmla="*/ 4596433 h 5785910"/>
                    <a:gd name="T48" fmla="*/ 4802287 w 5342334"/>
                    <a:gd name="T49" fmla="*/ 4606672 h 5785910"/>
                    <a:gd name="T50" fmla="*/ 5191248 w 5342334"/>
                    <a:gd name="T51" fmla="*/ 4997228 h 5785910"/>
                    <a:gd name="T52" fmla="*/ 4866278 w 5342334"/>
                    <a:gd name="T53" fmla="*/ 5435572 h 5785910"/>
                    <a:gd name="T54" fmla="*/ 4581456 w 5342334"/>
                    <a:gd name="T55" fmla="*/ 5443059 h 5785910"/>
                    <a:gd name="T56" fmla="*/ 4593578 w 5342334"/>
                    <a:gd name="T57" fmla="*/ 5444848 h 5785910"/>
                    <a:gd name="T58" fmla="*/ 4581281 w 5342334"/>
                    <a:gd name="T59" fmla="*/ 5445228 h 5785910"/>
                    <a:gd name="T60" fmla="*/ 2276075 w 5342334"/>
                    <a:gd name="T61" fmla="*/ 5536459 h 5785910"/>
                    <a:gd name="T62" fmla="*/ 1567871 w 5342334"/>
                    <a:gd name="T63" fmla="*/ 2924388 h 5785910"/>
                    <a:gd name="T64" fmla="*/ 1975047 w 5342334"/>
                    <a:gd name="T65" fmla="*/ 2725675 h 5785910"/>
                    <a:gd name="T66" fmla="*/ 2654934 w 5342334"/>
                    <a:gd name="T67" fmla="*/ 1630299 h 5785910"/>
                    <a:gd name="T68" fmla="*/ 3108192 w 5342334"/>
                    <a:gd name="T69" fmla="*/ 686009 h 5785910"/>
                    <a:gd name="T70" fmla="*/ 3334821 w 5342334"/>
                    <a:gd name="T71" fmla="*/ 6121 h 5785910"/>
                    <a:gd name="T72" fmla="*/ 3380735 w 5342334"/>
                    <a:gd name="T73" fmla="*/ 118 h 5785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42334" h="5785910">
                      <a:moveTo>
                        <a:pt x="1438934" y="2944008"/>
                      </a:moveTo>
                      <a:lnTo>
                        <a:pt x="1441770" y="2943473"/>
                      </a:lnTo>
                      <a:lnTo>
                        <a:pt x="1438934" y="2944008"/>
                      </a:lnTo>
                      <a:close/>
                      <a:moveTo>
                        <a:pt x="1354605" y="2912708"/>
                      </a:moveTo>
                      <a:cubicBezTo>
                        <a:pt x="1381420" y="2914268"/>
                        <a:pt x="1412164" y="2879445"/>
                        <a:pt x="1423317" y="2947468"/>
                      </a:cubicBezTo>
                      <a:cubicBezTo>
                        <a:pt x="1434470" y="3015491"/>
                        <a:pt x="1420535" y="3195595"/>
                        <a:pt x="1421525" y="3320849"/>
                      </a:cubicBezTo>
                      <a:cubicBezTo>
                        <a:pt x="1438368" y="4219980"/>
                        <a:pt x="1608134" y="5048330"/>
                        <a:pt x="2146318" y="5548257"/>
                      </a:cubicBezTo>
                      <a:cubicBezTo>
                        <a:pt x="2132082" y="5546972"/>
                        <a:pt x="2129659" y="5554867"/>
                        <a:pt x="2115204" y="5553206"/>
                      </a:cubicBezTo>
                      <a:lnTo>
                        <a:pt x="1246460" y="5785910"/>
                      </a:lnTo>
                      <a:cubicBezTo>
                        <a:pt x="37772" y="4518970"/>
                        <a:pt x="415487" y="4027706"/>
                        <a:pt x="0" y="3148605"/>
                      </a:cubicBezTo>
                      <a:cubicBezTo>
                        <a:pt x="396729" y="3102488"/>
                        <a:pt x="860213" y="3040376"/>
                        <a:pt x="1262428" y="2938106"/>
                      </a:cubicBezTo>
                      <a:lnTo>
                        <a:pt x="1354605" y="2912708"/>
                      </a:lnTo>
                      <a:close/>
                      <a:moveTo>
                        <a:pt x="3380735" y="118"/>
                      </a:moveTo>
                      <a:cubicBezTo>
                        <a:pt x="3615010" y="9662"/>
                        <a:pt x="3910837" y="593941"/>
                        <a:pt x="3863622" y="912639"/>
                      </a:cubicBezTo>
                      <a:cubicBezTo>
                        <a:pt x="3800670" y="1290355"/>
                        <a:pt x="3548860" y="1856928"/>
                        <a:pt x="3674765" y="2045786"/>
                      </a:cubicBezTo>
                      <a:cubicBezTo>
                        <a:pt x="3797827" y="2230377"/>
                        <a:pt x="4501324" y="2071126"/>
                        <a:pt x="4585837" y="2046833"/>
                      </a:cubicBezTo>
                      <a:cubicBezTo>
                        <a:pt x="4670350" y="2022540"/>
                        <a:pt x="4615047" y="2013011"/>
                        <a:pt x="4775401" y="2003486"/>
                      </a:cubicBezTo>
                      <a:cubicBezTo>
                        <a:pt x="4935754" y="1993961"/>
                        <a:pt x="5203724" y="2172925"/>
                        <a:pt x="5203724" y="2381935"/>
                      </a:cubicBezTo>
                      <a:cubicBezTo>
                        <a:pt x="5203724" y="2524417"/>
                        <a:pt x="5114611" y="2648510"/>
                        <a:pt x="4980124" y="2705696"/>
                      </a:cubicBezTo>
                      <a:cubicBezTo>
                        <a:pt x="5186442" y="2738785"/>
                        <a:pt x="5342334" y="2974614"/>
                        <a:pt x="5342334" y="3258997"/>
                      </a:cubicBezTo>
                      <a:cubicBezTo>
                        <a:pt x="5342334" y="3478715"/>
                        <a:pt x="5249280" y="3669449"/>
                        <a:pt x="5107100" y="3754493"/>
                      </a:cubicBezTo>
                      <a:cubicBezTo>
                        <a:pt x="5250279" y="3829786"/>
                        <a:pt x="5342334" y="3975115"/>
                        <a:pt x="5342334" y="4140580"/>
                      </a:cubicBezTo>
                      <a:cubicBezTo>
                        <a:pt x="5342334" y="4397998"/>
                        <a:pt x="5119540" y="4606676"/>
                        <a:pt x="4844706" y="4606676"/>
                      </a:cubicBezTo>
                      <a:lnTo>
                        <a:pt x="4790537" y="4596433"/>
                      </a:lnTo>
                      <a:lnTo>
                        <a:pt x="4802287" y="4606672"/>
                      </a:lnTo>
                      <a:cubicBezTo>
                        <a:pt x="5095775" y="4623426"/>
                        <a:pt x="5180585" y="4859077"/>
                        <a:pt x="5191248" y="4997228"/>
                      </a:cubicBezTo>
                      <a:cubicBezTo>
                        <a:pt x="5201911" y="5135379"/>
                        <a:pt x="5088613" y="5385095"/>
                        <a:pt x="4866278" y="5435572"/>
                      </a:cubicBezTo>
                      <a:lnTo>
                        <a:pt x="4581456" y="5443059"/>
                      </a:lnTo>
                      <a:lnTo>
                        <a:pt x="4593578" y="5444848"/>
                      </a:lnTo>
                      <a:lnTo>
                        <a:pt x="4581281" y="5445228"/>
                      </a:lnTo>
                      <a:cubicBezTo>
                        <a:pt x="3769354" y="5470211"/>
                        <a:pt x="4031718" y="5729575"/>
                        <a:pt x="2276075" y="5536459"/>
                      </a:cubicBezTo>
                      <a:cubicBezTo>
                        <a:pt x="1740041" y="5125519"/>
                        <a:pt x="1434982" y="3948583"/>
                        <a:pt x="1567871" y="2924388"/>
                      </a:cubicBezTo>
                      <a:cubicBezTo>
                        <a:pt x="1736241" y="2898340"/>
                        <a:pt x="1793870" y="2941357"/>
                        <a:pt x="1975047" y="2725675"/>
                      </a:cubicBezTo>
                      <a:cubicBezTo>
                        <a:pt x="2156224" y="2509993"/>
                        <a:pt x="2466077" y="1970243"/>
                        <a:pt x="2654934" y="1630299"/>
                      </a:cubicBezTo>
                      <a:cubicBezTo>
                        <a:pt x="2843792" y="1290355"/>
                        <a:pt x="2994878" y="956704"/>
                        <a:pt x="3108192" y="686009"/>
                      </a:cubicBezTo>
                      <a:cubicBezTo>
                        <a:pt x="3221507" y="415315"/>
                        <a:pt x="3095602" y="81664"/>
                        <a:pt x="3334821" y="6121"/>
                      </a:cubicBezTo>
                      <a:cubicBezTo>
                        <a:pt x="3349773" y="1399"/>
                        <a:pt x="3365117" y="-519"/>
                        <a:pt x="3380735" y="118"/>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14358" name="拉杆箱 2104"/>
                <p:cNvSpPr/>
                <p:nvPr/>
              </p:nvSpPr>
              <p:spPr bwMode="auto">
                <a:xfrm flipH="1" flipV="1">
                  <a:off x="453" y="0"/>
                  <a:ext cx="340" cy="340"/>
                </a:xfrm>
                <a:custGeom>
                  <a:avLst/>
                  <a:gdLst>
                    <a:gd name="T0" fmla="*/ 122 w 194"/>
                    <a:gd name="T1" fmla="*/ 244 h 283"/>
                    <a:gd name="T2" fmla="*/ 72 w 194"/>
                    <a:gd name="T3" fmla="*/ 283 h 283"/>
                    <a:gd name="T4" fmla="*/ 144 w 194"/>
                    <a:gd name="T5" fmla="*/ 116 h 283"/>
                    <a:gd name="T6" fmla="*/ 79 w 194"/>
                    <a:gd name="T7" fmla="*/ 86 h 283"/>
                    <a:gd name="T8" fmla="*/ 49 w 194"/>
                    <a:gd name="T9" fmla="*/ 233 h 283"/>
                    <a:gd name="T10" fmla="*/ 144 w 194"/>
                    <a:gd name="T11" fmla="*/ 116 h 283"/>
                    <a:gd name="T12" fmla="*/ 111 w 194"/>
                    <a:gd name="T13" fmla="*/ 10 h 283"/>
                    <a:gd name="T14" fmla="*/ 149 w 194"/>
                    <a:gd name="T15" fmla="*/ 0 h 283"/>
                    <a:gd name="T16" fmla="*/ 159 w 194"/>
                    <a:gd name="T17" fmla="*/ 39 h 283"/>
                    <a:gd name="T18" fmla="*/ 148 w 194"/>
                    <a:gd name="T19" fmla="*/ 11 h 283"/>
                    <a:gd name="T20" fmla="*/ 122 w 194"/>
                    <a:gd name="T21" fmla="*/ 22 h 283"/>
                    <a:gd name="T22" fmla="*/ 111 w 194"/>
                    <a:gd name="T23" fmla="*/ 21 h 283"/>
                    <a:gd name="T24" fmla="*/ 35 w 194"/>
                    <a:gd name="T25" fmla="*/ 10 h 283"/>
                    <a:gd name="T26" fmla="*/ 73 w 194"/>
                    <a:gd name="T27" fmla="*/ 0 h 283"/>
                    <a:gd name="T28" fmla="*/ 83 w 194"/>
                    <a:gd name="T29" fmla="*/ 21 h 283"/>
                    <a:gd name="T30" fmla="*/ 72 w 194"/>
                    <a:gd name="T31" fmla="*/ 22 h 283"/>
                    <a:gd name="T32" fmla="*/ 46 w 194"/>
                    <a:gd name="T33" fmla="*/ 11 h 283"/>
                    <a:gd name="T34" fmla="*/ 35 w 194"/>
                    <a:gd name="T35" fmla="*/ 39 h 283"/>
                    <a:gd name="T36" fmla="*/ 174 w 194"/>
                    <a:gd name="T37" fmla="*/ 95 h 283"/>
                    <a:gd name="T38" fmla="*/ 82 w 194"/>
                    <a:gd name="T39" fmla="*/ 33 h 283"/>
                    <a:gd name="T40" fmla="*/ 20 w 194"/>
                    <a:gd name="T41" fmla="*/ 187 h 283"/>
                    <a:gd name="T42" fmla="*/ 0 w 194"/>
                    <a:gd name="T43" fmla="*/ 233 h 283"/>
                    <a:gd name="T44" fmla="*/ 20 w 194"/>
                    <a:gd name="T45" fmla="*/ 244 h 283"/>
                    <a:gd name="T46" fmla="*/ 41 w 194"/>
                    <a:gd name="T47" fmla="*/ 283 h 283"/>
                    <a:gd name="T48" fmla="*/ 60 w 194"/>
                    <a:gd name="T49" fmla="*/ 244 h 283"/>
                    <a:gd name="T50" fmla="*/ 38 w 194"/>
                    <a:gd name="T51" fmla="*/ 116 h 283"/>
                    <a:gd name="T52" fmla="*/ 115 w 194"/>
                    <a:gd name="T53" fmla="*/ 75 h 283"/>
                    <a:gd name="T54" fmla="*/ 156 w 194"/>
                    <a:gd name="T55" fmla="*/ 244 h 283"/>
                    <a:gd name="T56" fmla="*/ 134 w 194"/>
                    <a:gd name="T57" fmla="*/ 283 h 283"/>
                    <a:gd name="T58" fmla="*/ 174 w 194"/>
                    <a:gd name="T59" fmla="*/ 262 h 283"/>
                    <a:gd name="T60" fmla="*/ 183 w 194"/>
                    <a:gd name="T61" fmla="*/ 244 h 283"/>
                    <a:gd name="T62" fmla="*/ 194 w 194"/>
                    <a:gd name="T63" fmla="*/ 187 h 283"/>
                    <a:gd name="T64" fmla="*/ 110 w 194"/>
                    <a:gd name="T65" fmla="*/ 60 h 283"/>
                    <a:gd name="T66" fmla="*/ 78 w 194"/>
                    <a:gd name="T67" fmla="*/ 54 h 283"/>
                    <a:gd name="T68" fmla="*/ 110 w 194"/>
                    <a:gd name="T69" fmla="*/ 48 h 283"/>
                    <a:gd name="T70" fmla="*/ 110 w 194"/>
                    <a:gd name="T71"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4" h="283">
                      <a:moveTo>
                        <a:pt x="122" y="283"/>
                      </a:moveTo>
                      <a:cubicBezTo>
                        <a:pt x="122" y="244"/>
                        <a:pt x="122" y="244"/>
                        <a:pt x="122" y="244"/>
                      </a:cubicBezTo>
                      <a:cubicBezTo>
                        <a:pt x="72" y="244"/>
                        <a:pt x="72" y="244"/>
                        <a:pt x="72" y="244"/>
                      </a:cubicBezTo>
                      <a:cubicBezTo>
                        <a:pt x="72" y="283"/>
                        <a:pt x="72" y="283"/>
                        <a:pt x="72" y="283"/>
                      </a:cubicBezTo>
                      <a:lnTo>
                        <a:pt x="122" y="283"/>
                      </a:lnTo>
                      <a:close/>
                      <a:moveTo>
                        <a:pt x="144" y="116"/>
                      </a:moveTo>
                      <a:cubicBezTo>
                        <a:pt x="144" y="100"/>
                        <a:pt x="131" y="86"/>
                        <a:pt x="115" y="86"/>
                      </a:cubicBezTo>
                      <a:cubicBezTo>
                        <a:pt x="79" y="86"/>
                        <a:pt x="79" y="86"/>
                        <a:pt x="79" y="86"/>
                      </a:cubicBezTo>
                      <a:cubicBezTo>
                        <a:pt x="62" y="86"/>
                        <a:pt x="49" y="100"/>
                        <a:pt x="49" y="116"/>
                      </a:cubicBezTo>
                      <a:cubicBezTo>
                        <a:pt x="49" y="233"/>
                        <a:pt x="49" y="233"/>
                        <a:pt x="49" y="233"/>
                      </a:cubicBezTo>
                      <a:cubicBezTo>
                        <a:pt x="144" y="233"/>
                        <a:pt x="144" y="233"/>
                        <a:pt x="144" y="233"/>
                      </a:cubicBezTo>
                      <a:lnTo>
                        <a:pt x="144" y="116"/>
                      </a:lnTo>
                      <a:close/>
                      <a:moveTo>
                        <a:pt x="111" y="21"/>
                      </a:moveTo>
                      <a:cubicBezTo>
                        <a:pt x="111" y="10"/>
                        <a:pt x="111" y="10"/>
                        <a:pt x="111" y="10"/>
                      </a:cubicBezTo>
                      <a:cubicBezTo>
                        <a:pt x="111" y="4"/>
                        <a:pt x="115" y="0"/>
                        <a:pt x="121" y="0"/>
                      </a:cubicBezTo>
                      <a:cubicBezTo>
                        <a:pt x="149" y="0"/>
                        <a:pt x="149" y="0"/>
                        <a:pt x="149" y="0"/>
                      </a:cubicBezTo>
                      <a:cubicBezTo>
                        <a:pt x="155" y="0"/>
                        <a:pt x="159" y="4"/>
                        <a:pt x="159" y="10"/>
                      </a:cubicBezTo>
                      <a:cubicBezTo>
                        <a:pt x="159" y="39"/>
                        <a:pt x="159" y="39"/>
                        <a:pt x="159" y="39"/>
                      </a:cubicBezTo>
                      <a:cubicBezTo>
                        <a:pt x="156" y="36"/>
                        <a:pt x="152" y="33"/>
                        <a:pt x="148" y="31"/>
                      </a:cubicBezTo>
                      <a:cubicBezTo>
                        <a:pt x="148" y="11"/>
                        <a:pt x="148" y="11"/>
                        <a:pt x="148" y="11"/>
                      </a:cubicBezTo>
                      <a:cubicBezTo>
                        <a:pt x="122" y="11"/>
                        <a:pt x="122" y="11"/>
                        <a:pt x="122" y="11"/>
                      </a:cubicBezTo>
                      <a:cubicBezTo>
                        <a:pt x="122" y="22"/>
                        <a:pt x="122" y="22"/>
                        <a:pt x="122" y="22"/>
                      </a:cubicBezTo>
                      <a:cubicBezTo>
                        <a:pt x="119" y="22"/>
                        <a:pt x="115" y="21"/>
                        <a:pt x="112" y="21"/>
                      </a:cubicBezTo>
                      <a:lnTo>
                        <a:pt x="111" y="21"/>
                      </a:lnTo>
                      <a:close/>
                      <a:moveTo>
                        <a:pt x="35" y="39"/>
                      </a:moveTo>
                      <a:cubicBezTo>
                        <a:pt x="35" y="10"/>
                        <a:pt x="35" y="10"/>
                        <a:pt x="35" y="10"/>
                      </a:cubicBezTo>
                      <a:cubicBezTo>
                        <a:pt x="35" y="4"/>
                        <a:pt x="39" y="0"/>
                        <a:pt x="45" y="0"/>
                      </a:cubicBezTo>
                      <a:cubicBezTo>
                        <a:pt x="73" y="0"/>
                        <a:pt x="73" y="0"/>
                        <a:pt x="73" y="0"/>
                      </a:cubicBezTo>
                      <a:cubicBezTo>
                        <a:pt x="79" y="0"/>
                        <a:pt x="83" y="4"/>
                        <a:pt x="83" y="10"/>
                      </a:cubicBezTo>
                      <a:cubicBezTo>
                        <a:pt x="83" y="21"/>
                        <a:pt x="83" y="21"/>
                        <a:pt x="83" y="21"/>
                      </a:cubicBezTo>
                      <a:cubicBezTo>
                        <a:pt x="82" y="21"/>
                        <a:pt x="82" y="21"/>
                        <a:pt x="82" y="21"/>
                      </a:cubicBezTo>
                      <a:cubicBezTo>
                        <a:pt x="78" y="21"/>
                        <a:pt x="75" y="22"/>
                        <a:pt x="72" y="22"/>
                      </a:cubicBezTo>
                      <a:cubicBezTo>
                        <a:pt x="72" y="11"/>
                        <a:pt x="72" y="11"/>
                        <a:pt x="72" y="11"/>
                      </a:cubicBezTo>
                      <a:cubicBezTo>
                        <a:pt x="46" y="11"/>
                        <a:pt x="46" y="11"/>
                        <a:pt x="46" y="11"/>
                      </a:cubicBezTo>
                      <a:cubicBezTo>
                        <a:pt x="46" y="31"/>
                        <a:pt x="46" y="31"/>
                        <a:pt x="46" y="31"/>
                      </a:cubicBezTo>
                      <a:cubicBezTo>
                        <a:pt x="42" y="33"/>
                        <a:pt x="38" y="36"/>
                        <a:pt x="35" y="39"/>
                      </a:cubicBezTo>
                      <a:close/>
                      <a:moveTo>
                        <a:pt x="174" y="187"/>
                      </a:moveTo>
                      <a:cubicBezTo>
                        <a:pt x="174" y="95"/>
                        <a:pt x="174" y="95"/>
                        <a:pt x="174" y="95"/>
                      </a:cubicBezTo>
                      <a:cubicBezTo>
                        <a:pt x="174" y="60"/>
                        <a:pt x="146" y="33"/>
                        <a:pt x="112" y="33"/>
                      </a:cubicBezTo>
                      <a:cubicBezTo>
                        <a:pt x="82" y="33"/>
                        <a:pt x="82" y="33"/>
                        <a:pt x="82" y="33"/>
                      </a:cubicBezTo>
                      <a:cubicBezTo>
                        <a:pt x="48" y="33"/>
                        <a:pt x="20" y="60"/>
                        <a:pt x="20" y="95"/>
                      </a:cubicBezTo>
                      <a:cubicBezTo>
                        <a:pt x="20" y="187"/>
                        <a:pt x="20" y="187"/>
                        <a:pt x="20" y="187"/>
                      </a:cubicBezTo>
                      <a:cubicBezTo>
                        <a:pt x="0" y="187"/>
                        <a:pt x="0" y="187"/>
                        <a:pt x="0" y="187"/>
                      </a:cubicBezTo>
                      <a:cubicBezTo>
                        <a:pt x="0" y="233"/>
                        <a:pt x="0" y="233"/>
                        <a:pt x="0" y="233"/>
                      </a:cubicBezTo>
                      <a:cubicBezTo>
                        <a:pt x="0" y="241"/>
                        <a:pt x="4" y="244"/>
                        <a:pt x="11" y="244"/>
                      </a:cubicBezTo>
                      <a:cubicBezTo>
                        <a:pt x="20" y="244"/>
                        <a:pt x="20" y="244"/>
                        <a:pt x="20" y="244"/>
                      </a:cubicBezTo>
                      <a:cubicBezTo>
                        <a:pt x="20" y="262"/>
                        <a:pt x="20" y="262"/>
                        <a:pt x="20" y="262"/>
                      </a:cubicBezTo>
                      <a:cubicBezTo>
                        <a:pt x="20" y="274"/>
                        <a:pt x="29" y="283"/>
                        <a:pt x="41" y="283"/>
                      </a:cubicBezTo>
                      <a:cubicBezTo>
                        <a:pt x="60" y="283"/>
                        <a:pt x="60" y="283"/>
                        <a:pt x="60" y="283"/>
                      </a:cubicBezTo>
                      <a:cubicBezTo>
                        <a:pt x="60" y="244"/>
                        <a:pt x="60" y="244"/>
                        <a:pt x="60" y="244"/>
                      </a:cubicBezTo>
                      <a:cubicBezTo>
                        <a:pt x="38" y="244"/>
                        <a:pt x="38" y="244"/>
                        <a:pt x="38" y="244"/>
                      </a:cubicBezTo>
                      <a:cubicBezTo>
                        <a:pt x="38" y="116"/>
                        <a:pt x="38" y="116"/>
                        <a:pt x="38" y="116"/>
                      </a:cubicBezTo>
                      <a:cubicBezTo>
                        <a:pt x="38" y="93"/>
                        <a:pt x="56" y="75"/>
                        <a:pt x="79" y="75"/>
                      </a:cubicBezTo>
                      <a:cubicBezTo>
                        <a:pt x="115" y="75"/>
                        <a:pt x="115" y="75"/>
                        <a:pt x="115" y="75"/>
                      </a:cubicBezTo>
                      <a:cubicBezTo>
                        <a:pt x="137" y="75"/>
                        <a:pt x="156" y="93"/>
                        <a:pt x="156" y="116"/>
                      </a:cubicBezTo>
                      <a:cubicBezTo>
                        <a:pt x="156" y="244"/>
                        <a:pt x="156" y="244"/>
                        <a:pt x="156" y="244"/>
                      </a:cubicBezTo>
                      <a:cubicBezTo>
                        <a:pt x="134" y="244"/>
                        <a:pt x="134" y="244"/>
                        <a:pt x="134" y="244"/>
                      </a:cubicBezTo>
                      <a:cubicBezTo>
                        <a:pt x="134" y="283"/>
                        <a:pt x="134" y="283"/>
                        <a:pt x="134" y="283"/>
                      </a:cubicBezTo>
                      <a:cubicBezTo>
                        <a:pt x="153" y="283"/>
                        <a:pt x="153" y="283"/>
                        <a:pt x="153" y="283"/>
                      </a:cubicBezTo>
                      <a:cubicBezTo>
                        <a:pt x="164" y="283"/>
                        <a:pt x="174" y="274"/>
                        <a:pt x="174" y="262"/>
                      </a:cubicBezTo>
                      <a:cubicBezTo>
                        <a:pt x="174" y="244"/>
                        <a:pt x="174" y="244"/>
                        <a:pt x="174" y="244"/>
                      </a:cubicBezTo>
                      <a:cubicBezTo>
                        <a:pt x="183" y="244"/>
                        <a:pt x="183" y="244"/>
                        <a:pt x="183" y="244"/>
                      </a:cubicBezTo>
                      <a:cubicBezTo>
                        <a:pt x="190" y="244"/>
                        <a:pt x="194" y="241"/>
                        <a:pt x="194" y="233"/>
                      </a:cubicBezTo>
                      <a:cubicBezTo>
                        <a:pt x="194" y="187"/>
                        <a:pt x="194" y="187"/>
                        <a:pt x="194" y="187"/>
                      </a:cubicBezTo>
                      <a:lnTo>
                        <a:pt x="174" y="187"/>
                      </a:lnTo>
                      <a:close/>
                      <a:moveTo>
                        <a:pt x="110" y="60"/>
                      </a:moveTo>
                      <a:cubicBezTo>
                        <a:pt x="84" y="60"/>
                        <a:pt x="84" y="60"/>
                        <a:pt x="84" y="60"/>
                      </a:cubicBezTo>
                      <a:cubicBezTo>
                        <a:pt x="80" y="60"/>
                        <a:pt x="78" y="57"/>
                        <a:pt x="78" y="54"/>
                      </a:cubicBezTo>
                      <a:cubicBezTo>
                        <a:pt x="78" y="51"/>
                        <a:pt x="80" y="48"/>
                        <a:pt x="84" y="48"/>
                      </a:cubicBezTo>
                      <a:cubicBezTo>
                        <a:pt x="110" y="48"/>
                        <a:pt x="110" y="48"/>
                        <a:pt x="110" y="48"/>
                      </a:cubicBezTo>
                      <a:cubicBezTo>
                        <a:pt x="114" y="48"/>
                        <a:pt x="116" y="51"/>
                        <a:pt x="116" y="54"/>
                      </a:cubicBezTo>
                      <a:cubicBezTo>
                        <a:pt x="116" y="57"/>
                        <a:pt x="114" y="60"/>
                        <a:pt x="110" y="6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14359" name="拉手小人 2106"/>
                <p:cNvSpPr/>
                <p:nvPr/>
              </p:nvSpPr>
              <p:spPr bwMode="auto">
                <a:xfrm flipH="1">
                  <a:off x="0" y="567"/>
                  <a:ext cx="454" cy="340"/>
                </a:xfrm>
                <a:custGeom>
                  <a:avLst/>
                  <a:gdLst>
                    <a:gd name="T0" fmla="*/ 15 w 104"/>
                    <a:gd name="T1" fmla="*/ 30 h 100"/>
                    <a:gd name="T2" fmla="*/ 39 w 104"/>
                    <a:gd name="T3" fmla="*/ 30 h 100"/>
                    <a:gd name="T4" fmla="*/ 47 w 104"/>
                    <a:gd name="T5" fmla="*/ 44 h 100"/>
                    <a:gd name="T6" fmla="*/ 54 w 104"/>
                    <a:gd name="T7" fmla="*/ 53 h 100"/>
                    <a:gd name="T8" fmla="*/ 69 w 104"/>
                    <a:gd name="T9" fmla="*/ 30 h 100"/>
                    <a:gd name="T10" fmla="*/ 96 w 104"/>
                    <a:gd name="T11" fmla="*/ 30 h 100"/>
                    <a:gd name="T12" fmla="*/ 104 w 104"/>
                    <a:gd name="T13" fmla="*/ 53 h 100"/>
                    <a:gd name="T14" fmla="*/ 100 w 104"/>
                    <a:gd name="T15" fmla="*/ 66 h 100"/>
                    <a:gd name="T16" fmla="*/ 96 w 104"/>
                    <a:gd name="T17" fmla="*/ 65 h 100"/>
                    <a:gd name="T18" fmla="*/ 97 w 104"/>
                    <a:gd name="T19" fmla="*/ 55 h 100"/>
                    <a:gd name="T20" fmla="*/ 94 w 104"/>
                    <a:gd name="T21" fmla="*/ 47 h 100"/>
                    <a:gd name="T22" fmla="*/ 93 w 104"/>
                    <a:gd name="T23" fmla="*/ 65 h 100"/>
                    <a:gd name="T24" fmla="*/ 90 w 104"/>
                    <a:gd name="T25" fmla="*/ 100 h 100"/>
                    <a:gd name="T26" fmla="*/ 83 w 104"/>
                    <a:gd name="T27" fmla="*/ 100 h 100"/>
                    <a:gd name="T28" fmla="*/ 83 w 104"/>
                    <a:gd name="T29" fmla="*/ 68 h 100"/>
                    <a:gd name="T30" fmla="*/ 79 w 104"/>
                    <a:gd name="T31" fmla="*/ 68 h 100"/>
                    <a:gd name="T32" fmla="*/ 74 w 104"/>
                    <a:gd name="T33" fmla="*/ 100 h 100"/>
                    <a:gd name="T34" fmla="*/ 67 w 104"/>
                    <a:gd name="T35" fmla="*/ 100 h 100"/>
                    <a:gd name="T36" fmla="*/ 69 w 104"/>
                    <a:gd name="T37" fmla="*/ 65 h 100"/>
                    <a:gd name="T38" fmla="*/ 69 w 104"/>
                    <a:gd name="T39" fmla="*/ 48 h 100"/>
                    <a:gd name="T40" fmla="*/ 53 w 104"/>
                    <a:gd name="T41" fmla="*/ 61 h 100"/>
                    <a:gd name="T42" fmla="*/ 41 w 104"/>
                    <a:gd name="T43" fmla="*/ 53 h 100"/>
                    <a:gd name="T44" fmla="*/ 41 w 104"/>
                    <a:gd name="T45" fmla="*/ 65 h 100"/>
                    <a:gd name="T46" fmla="*/ 37 w 104"/>
                    <a:gd name="T47" fmla="*/ 100 h 100"/>
                    <a:gd name="T48" fmla="*/ 30 w 104"/>
                    <a:gd name="T49" fmla="*/ 100 h 100"/>
                    <a:gd name="T50" fmla="*/ 30 w 104"/>
                    <a:gd name="T51" fmla="*/ 68 h 100"/>
                    <a:gd name="T52" fmla="*/ 27 w 104"/>
                    <a:gd name="T53" fmla="*/ 68 h 100"/>
                    <a:gd name="T54" fmla="*/ 20 w 104"/>
                    <a:gd name="T55" fmla="*/ 100 h 100"/>
                    <a:gd name="T56" fmla="*/ 14 w 104"/>
                    <a:gd name="T57" fmla="*/ 100 h 100"/>
                    <a:gd name="T58" fmla="*/ 16 w 104"/>
                    <a:gd name="T59" fmla="*/ 65 h 100"/>
                    <a:gd name="T60" fmla="*/ 16 w 104"/>
                    <a:gd name="T61" fmla="*/ 49 h 100"/>
                    <a:gd name="T62" fmla="*/ 7 w 104"/>
                    <a:gd name="T63" fmla="*/ 60 h 100"/>
                    <a:gd name="T64" fmla="*/ 7 w 104"/>
                    <a:gd name="T65" fmla="*/ 65 h 100"/>
                    <a:gd name="T66" fmla="*/ 10 w 104"/>
                    <a:gd name="T67" fmla="*/ 65 h 100"/>
                    <a:gd name="T68" fmla="*/ 10 w 104"/>
                    <a:gd name="T69" fmla="*/ 89 h 100"/>
                    <a:gd name="T70" fmla="*/ 0 w 104"/>
                    <a:gd name="T71" fmla="*/ 89 h 100"/>
                    <a:gd name="T72" fmla="*/ 0 w 104"/>
                    <a:gd name="T73" fmla="*/ 65 h 100"/>
                    <a:gd name="T74" fmla="*/ 3 w 104"/>
                    <a:gd name="T75" fmla="*/ 65 h 100"/>
                    <a:gd name="T76" fmla="*/ 3 w 104"/>
                    <a:gd name="T77" fmla="*/ 60 h 100"/>
                    <a:gd name="T78" fmla="*/ 1 w 104"/>
                    <a:gd name="T79" fmla="*/ 59 h 100"/>
                    <a:gd name="T80" fmla="*/ 15 w 104"/>
                    <a:gd name="T81" fmla="*/ 30 h 100"/>
                    <a:gd name="T82" fmla="*/ 86 w 104"/>
                    <a:gd name="T83" fmla="*/ 4 h 100"/>
                    <a:gd name="T84" fmla="*/ 70 w 104"/>
                    <a:gd name="T85" fmla="*/ 8 h 100"/>
                    <a:gd name="T86" fmla="*/ 74 w 104"/>
                    <a:gd name="T87" fmla="*/ 24 h 100"/>
                    <a:gd name="T88" fmla="*/ 90 w 104"/>
                    <a:gd name="T89" fmla="*/ 20 h 100"/>
                    <a:gd name="T90" fmla="*/ 86 w 104"/>
                    <a:gd name="T91" fmla="*/ 4 h 100"/>
                    <a:gd name="T92" fmla="*/ 22 w 104"/>
                    <a:gd name="T93" fmla="*/ 4 h 100"/>
                    <a:gd name="T94" fmla="*/ 38 w 104"/>
                    <a:gd name="T95" fmla="*/ 8 h 100"/>
                    <a:gd name="T96" fmla="*/ 34 w 104"/>
                    <a:gd name="T97" fmla="*/ 24 h 100"/>
                    <a:gd name="T98" fmla="*/ 18 w 104"/>
                    <a:gd name="T99" fmla="*/ 20 h 100"/>
                    <a:gd name="T100" fmla="*/ 22 w 104"/>
                    <a:gd name="T101"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 h="100">
                      <a:moveTo>
                        <a:pt x="15" y="30"/>
                      </a:moveTo>
                      <a:cubicBezTo>
                        <a:pt x="39" y="30"/>
                        <a:pt x="39" y="30"/>
                        <a:pt x="39" y="30"/>
                      </a:cubicBezTo>
                      <a:cubicBezTo>
                        <a:pt x="47" y="44"/>
                        <a:pt x="47" y="44"/>
                        <a:pt x="47" y="44"/>
                      </a:cubicBezTo>
                      <a:cubicBezTo>
                        <a:pt x="54" y="53"/>
                        <a:pt x="54" y="53"/>
                        <a:pt x="54" y="53"/>
                      </a:cubicBezTo>
                      <a:cubicBezTo>
                        <a:pt x="69" y="30"/>
                        <a:pt x="69" y="30"/>
                        <a:pt x="69" y="30"/>
                      </a:cubicBezTo>
                      <a:cubicBezTo>
                        <a:pt x="96" y="30"/>
                        <a:pt x="96" y="30"/>
                        <a:pt x="96" y="30"/>
                      </a:cubicBezTo>
                      <a:cubicBezTo>
                        <a:pt x="104" y="53"/>
                        <a:pt x="104" y="53"/>
                        <a:pt x="104" y="53"/>
                      </a:cubicBezTo>
                      <a:cubicBezTo>
                        <a:pt x="100" y="66"/>
                        <a:pt x="100" y="66"/>
                        <a:pt x="100" y="66"/>
                      </a:cubicBezTo>
                      <a:cubicBezTo>
                        <a:pt x="96" y="65"/>
                        <a:pt x="96" y="65"/>
                        <a:pt x="96" y="65"/>
                      </a:cubicBezTo>
                      <a:cubicBezTo>
                        <a:pt x="97" y="55"/>
                        <a:pt x="97" y="55"/>
                        <a:pt x="97" y="55"/>
                      </a:cubicBezTo>
                      <a:cubicBezTo>
                        <a:pt x="94" y="47"/>
                        <a:pt x="94" y="47"/>
                        <a:pt x="94" y="47"/>
                      </a:cubicBezTo>
                      <a:cubicBezTo>
                        <a:pt x="93" y="65"/>
                        <a:pt x="93" y="65"/>
                        <a:pt x="93" y="65"/>
                      </a:cubicBezTo>
                      <a:cubicBezTo>
                        <a:pt x="90" y="100"/>
                        <a:pt x="90" y="100"/>
                        <a:pt x="90" y="100"/>
                      </a:cubicBezTo>
                      <a:cubicBezTo>
                        <a:pt x="83" y="100"/>
                        <a:pt x="83" y="100"/>
                        <a:pt x="83" y="100"/>
                      </a:cubicBezTo>
                      <a:cubicBezTo>
                        <a:pt x="83" y="68"/>
                        <a:pt x="83" y="68"/>
                        <a:pt x="83" y="68"/>
                      </a:cubicBezTo>
                      <a:cubicBezTo>
                        <a:pt x="79" y="68"/>
                        <a:pt x="79" y="68"/>
                        <a:pt x="79" y="68"/>
                      </a:cubicBezTo>
                      <a:cubicBezTo>
                        <a:pt x="74" y="100"/>
                        <a:pt x="74" y="100"/>
                        <a:pt x="74" y="100"/>
                      </a:cubicBezTo>
                      <a:cubicBezTo>
                        <a:pt x="67" y="100"/>
                        <a:pt x="67" y="100"/>
                        <a:pt x="67" y="100"/>
                      </a:cubicBezTo>
                      <a:cubicBezTo>
                        <a:pt x="69" y="65"/>
                        <a:pt x="69" y="65"/>
                        <a:pt x="69" y="65"/>
                      </a:cubicBezTo>
                      <a:cubicBezTo>
                        <a:pt x="69" y="48"/>
                        <a:pt x="69" y="48"/>
                        <a:pt x="69" y="48"/>
                      </a:cubicBezTo>
                      <a:cubicBezTo>
                        <a:pt x="53" y="61"/>
                        <a:pt x="53" y="61"/>
                        <a:pt x="53" y="61"/>
                      </a:cubicBezTo>
                      <a:cubicBezTo>
                        <a:pt x="41" y="53"/>
                        <a:pt x="41" y="53"/>
                        <a:pt x="41" y="53"/>
                      </a:cubicBezTo>
                      <a:cubicBezTo>
                        <a:pt x="41" y="65"/>
                        <a:pt x="41" y="65"/>
                        <a:pt x="41" y="65"/>
                      </a:cubicBezTo>
                      <a:cubicBezTo>
                        <a:pt x="37" y="100"/>
                        <a:pt x="37" y="100"/>
                        <a:pt x="37" y="100"/>
                      </a:cubicBezTo>
                      <a:cubicBezTo>
                        <a:pt x="30" y="100"/>
                        <a:pt x="30" y="100"/>
                        <a:pt x="30" y="100"/>
                      </a:cubicBezTo>
                      <a:cubicBezTo>
                        <a:pt x="30" y="68"/>
                        <a:pt x="30" y="68"/>
                        <a:pt x="30" y="68"/>
                      </a:cubicBezTo>
                      <a:cubicBezTo>
                        <a:pt x="27" y="68"/>
                        <a:pt x="27" y="68"/>
                        <a:pt x="27" y="68"/>
                      </a:cubicBezTo>
                      <a:cubicBezTo>
                        <a:pt x="20" y="100"/>
                        <a:pt x="20" y="100"/>
                        <a:pt x="20" y="100"/>
                      </a:cubicBezTo>
                      <a:cubicBezTo>
                        <a:pt x="14" y="100"/>
                        <a:pt x="14" y="100"/>
                        <a:pt x="14" y="100"/>
                      </a:cubicBezTo>
                      <a:cubicBezTo>
                        <a:pt x="16" y="65"/>
                        <a:pt x="16" y="65"/>
                        <a:pt x="16" y="65"/>
                      </a:cubicBezTo>
                      <a:cubicBezTo>
                        <a:pt x="16" y="49"/>
                        <a:pt x="16" y="49"/>
                        <a:pt x="16" y="49"/>
                      </a:cubicBezTo>
                      <a:cubicBezTo>
                        <a:pt x="7" y="60"/>
                        <a:pt x="7" y="60"/>
                        <a:pt x="7" y="60"/>
                      </a:cubicBezTo>
                      <a:cubicBezTo>
                        <a:pt x="7" y="65"/>
                        <a:pt x="7" y="65"/>
                        <a:pt x="7" y="65"/>
                      </a:cubicBezTo>
                      <a:cubicBezTo>
                        <a:pt x="10" y="65"/>
                        <a:pt x="10" y="65"/>
                        <a:pt x="10" y="65"/>
                      </a:cubicBezTo>
                      <a:cubicBezTo>
                        <a:pt x="10" y="89"/>
                        <a:pt x="10" y="89"/>
                        <a:pt x="10" y="89"/>
                      </a:cubicBezTo>
                      <a:cubicBezTo>
                        <a:pt x="0" y="89"/>
                        <a:pt x="0" y="89"/>
                        <a:pt x="0" y="89"/>
                      </a:cubicBezTo>
                      <a:cubicBezTo>
                        <a:pt x="0" y="65"/>
                        <a:pt x="0" y="65"/>
                        <a:pt x="0" y="65"/>
                      </a:cubicBezTo>
                      <a:cubicBezTo>
                        <a:pt x="3" y="65"/>
                        <a:pt x="3" y="65"/>
                        <a:pt x="3" y="65"/>
                      </a:cubicBezTo>
                      <a:cubicBezTo>
                        <a:pt x="3" y="60"/>
                        <a:pt x="3" y="60"/>
                        <a:pt x="3" y="60"/>
                      </a:cubicBezTo>
                      <a:cubicBezTo>
                        <a:pt x="1" y="59"/>
                        <a:pt x="1" y="59"/>
                        <a:pt x="1" y="59"/>
                      </a:cubicBezTo>
                      <a:cubicBezTo>
                        <a:pt x="15" y="30"/>
                        <a:pt x="15" y="30"/>
                        <a:pt x="15" y="30"/>
                      </a:cubicBezTo>
                      <a:close/>
                      <a:moveTo>
                        <a:pt x="86" y="4"/>
                      </a:moveTo>
                      <a:cubicBezTo>
                        <a:pt x="80" y="0"/>
                        <a:pt x="73" y="2"/>
                        <a:pt x="70" y="8"/>
                      </a:cubicBezTo>
                      <a:cubicBezTo>
                        <a:pt x="67" y="13"/>
                        <a:pt x="68" y="20"/>
                        <a:pt x="74" y="24"/>
                      </a:cubicBezTo>
                      <a:cubicBezTo>
                        <a:pt x="79" y="27"/>
                        <a:pt x="87" y="25"/>
                        <a:pt x="90" y="20"/>
                      </a:cubicBezTo>
                      <a:cubicBezTo>
                        <a:pt x="93" y="14"/>
                        <a:pt x="91" y="7"/>
                        <a:pt x="86" y="4"/>
                      </a:cubicBezTo>
                      <a:close/>
                      <a:moveTo>
                        <a:pt x="22" y="4"/>
                      </a:moveTo>
                      <a:cubicBezTo>
                        <a:pt x="28" y="0"/>
                        <a:pt x="35" y="2"/>
                        <a:pt x="38" y="8"/>
                      </a:cubicBezTo>
                      <a:cubicBezTo>
                        <a:pt x="41" y="13"/>
                        <a:pt x="40" y="20"/>
                        <a:pt x="34" y="24"/>
                      </a:cubicBezTo>
                      <a:cubicBezTo>
                        <a:pt x="29" y="27"/>
                        <a:pt x="21" y="25"/>
                        <a:pt x="18" y="20"/>
                      </a:cubicBezTo>
                      <a:cubicBezTo>
                        <a:pt x="15" y="14"/>
                        <a:pt x="17" y="7"/>
                        <a:pt x="22" y="4"/>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grpSp>
        </p:grpSp>
        <p:sp>
          <p:nvSpPr>
            <p:cNvPr id="14360" name="Text Box 24"/>
            <p:cNvSpPr txBox="1">
              <a:spLocks noChangeArrowheads="1"/>
            </p:cNvSpPr>
            <p:nvPr/>
          </p:nvSpPr>
          <p:spPr bwMode="auto">
            <a:xfrm>
              <a:off x="2493" y="2494"/>
              <a:ext cx="2053"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050">
                  <a:ea typeface="微软雅黑" panose="020B0503020204020204" pitchFamily="34" charset="-122"/>
                </a:rPr>
                <a:t>质量保障</a:t>
              </a:r>
            </a:p>
          </p:txBody>
        </p:sp>
        <p:sp>
          <p:nvSpPr>
            <p:cNvPr id="14361" name="Text Box 25"/>
            <p:cNvSpPr txBox="1">
              <a:spLocks noChangeArrowheads="1"/>
            </p:cNvSpPr>
            <p:nvPr/>
          </p:nvSpPr>
          <p:spPr bwMode="auto">
            <a:xfrm>
              <a:off x="1355" y="643"/>
              <a:ext cx="2053" cy="3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1050">
                  <a:solidFill>
                    <a:schemeClr val="bg1"/>
                  </a:solidFill>
                  <a:ea typeface="微软雅黑" panose="020B0503020204020204" pitchFamily="34" charset="-122"/>
                </a:rPr>
                <a:t>价格合理</a:t>
              </a:r>
            </a:p>
          </p:txBody>
        </p:sp>
        <p:sp>
          <p:nvSpPr>
            <p:cNvPr id="14362" name="Text Box 26"/>
            <p:cNvSpPr txBox="1">
              <a:spLocks noChangeArrowheads="1"/>
            </p:cNvSpPr>
            <p:nvPr/>
          </p:nvSpPr>
          <p:spPr bwMode="auto">
            <a:xfrm>
              <a:off x="440" y="2494"/>
              <a:ext cx="2053" cy="3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1050" dirty="0">
                  <a:solidFill>
                    <a:schemeClr val="bg1"/>
                  </a:solidFill>
                  <a:ea typeface="微软雅黑" panose="020B0503020204020204" pitchFamily="34" charset="-122"/>
                </a:rPr>
                <a:t>计量正确</a:t>
              </a:r>
            </a:p>
          </p:txBody>
        </p:sp>
      </p:grpSp>
    </p:spTree>
  </p:cSld>
  <p:clrMapOvr>
    <a:masterClrMapping/>
  </p:clrMapOvr>
  <p:transition spd="slow" advClick="0" advTm="5000">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3"/>
          <p:cNvSpPr>
            <a:spLocks noChangeArrowheads="1"/>
          </p:cNvSpPr>
          <p:nvPr/>
        </p:nvSpPr>
        <p:spPr bwMode="auto">
          <a:xfrm flipV="1">
            <a:off x="4487182" y="3303270"/>
            <a:ext cx="1943980" cy="1080744"/>
          </a:xfrm>
          <a:custGeom>
            <a:avLst/>
            <a:gdLst>
              <a:gd name="T0" fmla="*/ 53 w 63"/>
              <a:gd name="T1" fmla="*/ 30 h 36"/>
              <a:gd name="T2" fmla="*/ 60 w 63"/>
              <a:gd name="T3" fmla="*/ 31 h 36"/>
              <a:gd name="T4" fmla="*/ 63 w 63"/>
              <a:gd name="T5" fmla="*/ 18 h 36"/>
              <a:gd name="T6" fmla="*/ 47 w 63"/>
              <a:gd name="T7" fmla="*/ 0 h 36"/>
              <a:gd name="T8" fmla="*/ 0 w 63"/>
              <a:gd name="T9" fmla="*/ 18 h 36"/>
              <a:gd name="T10" fmla="*/ 39 w 63"/>
              <a:gd name="T11" fmla="*/ 36 h 36"/>
              <a:gd name="T12" fmla="*/ 53 w 63"/>
              <a:gd name="T13" fmla="*/ 30 h 36"/>
              <a:gd name="T14" fmla="*/ 0 60000 65536"/>
              <a:gd name="T15" fmla="*/ 0 60000 65536"/>
              <a:gd name="T16" fmla="*/ 0 60000 65536"/>
              <a:gd name="T17" fmla="*/ 0 60000 65536"/>
              <a:gd name="T18" fmla="*/ 0 60000 65536"/>
              <a:gd name="T19" fmla="*/ 0 60000 65536"/>
              <a:gd name="T20" fmla="*/ 0 60000 65536"/>
              <a:gd name="T21" fmla="*/ 0 w 63"/>
              <a:gd name="T22" fmla="*/ 0 h 36"/>
              <a:gd name="T23" fmla="*/ 63 w 63"/>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36">
                <a:moveTo>
                  <a:pt x="53" y="30"/>
                </a:moveTo>
                <a:cubicBezTo>
                  <a:pt x="55" y="30"/>
                  <a:pt x="58" y="30"/>
                  <a:pt x="60" y="31"/>
                </a:cubicBezTo>
                <a:cubicBezTo>
                  <a:pt x="62" y="28"/>
                  <a:pt x="63" y="24"/>
                  <a:pt x="63" y="18"/>
                </a:cubicBezTo>
                <a:cubicBezTo>
                  <a:pt x="63" y="6"/>
                  <a:pt x="58" y="0"/>
                  <a:pt x="47" y="0"/>
                </a:cubicBezTo>
                <a:cubicBezTo>
                  <a:pt x="30" y="0"/>
                  <a:pt x="6" y="14"/>
                  <a:pt x="0" y="18"/>
                </a:cubicBezTo>
                <a:cubicBezTo>
                  <a:pt x="5" y="22"/>
                  <a:pt x="23" y="32"/>
                  <a:pt x="39" y="36"/>
                </a:cubicBezTo>
                <a:cubicBezTo>
                  <a:pt x="43" y="31"/>
                  <a:pt x="48" y="30"/>
                  <a:pt x="53" y="30"/>
                </a:cubicBezTo>
                <a:close/>
              </a:path>
            </a:pathLst>
          </a:cu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628" tIns="35243" rIns="67628" bIns="35243"/>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124" name="Text Box 4"/>
          <p:cNvSpPr txBox="1">
            <a:spLocks noChangeArrowheads="1"/>
          </p:cNvSpPr>
          <p:nvPr/>
        </p:nvSpPr>
        <p:spPr bwMode="auto">
          <a:xfrm>
            <a:off x="700485" y="367983"/>
            <a:ext cx="4427934"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zh-CN" sz="2400" b="1" dirty="0">
                <a:solidFill>
                  <a:schemeClr val="accent3"/>
                </a:solidFill>
                <a:latin typeface="Tahoma" panose="020B0604030504040204" pitchFamily="34" charset="0"/>
                <a:ea typeface="微软雅黑" panose="020B0503020204020204" pitchFamily="34" charset="-122"/>
                <a:sym typeface="Arial" panose="020B0604020202020204" pitchFamily="34" charset="0"/>
              </a:rPr>
              <a:t>3.5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依法求偿权</a:t>
            </a:r>
          </a:p>
        </p:txBody>
      </p:sp>
      <p:grpSp>
        <p:nvGrpSpPr>
          <p:cNvPr id="13320" name="Group 8"/>
          <p:cNvGrpSpPr/>
          <p:nvPr/>
        </p:nvGrpSpPr>
        <p:grpSpPr bwMode="auto">
          <a:xfrm>
            <a:off x="804545" y="2263775"/>
            <a:ext cx="3902329" cy="1166495"/>
            <a:chOff x="0" y="0"/>
            <a:chExt cx="5524" cy="1813"/>
          </a:xfrm>
        </p:grpSpPr>
        <p:sp>
          <p:nvSpPr>
            <p:cNvPr id="13321" name="Rectangle 9"/>
            <p:cNvSpPr>
              <a:spLocks noChangeArrowheads="1"/>
            </p:cNvSpPr>
            <p:nvPr/>
          </p:nvSpPr>
          <p:spPr bwMode="auto">
            <a:xfrm flipH="1" flipV="1">
              <a:off x="0" y="126"/>
              <a:ext cx="5524" cy="1687"/>
            </a:xfrm>
            <a:prstGeom prst="rect">
              <a:avLst/>
            </a:prstGeom>
            <a:solidFill>
              <a:schemeClr val="accent3"/>
            </a:solidFill>
            <a:ln>
              <a:noFill/>
            </a:ln>
            <a:effectLst>
              <a:outerShdw dist="107763" dir="8100000" algn="ctr" rotWithShape="0">
                <a:schemeClr val="tx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rot="10800000" wrap="none" lIns="67628" tIns="35243" rIns="67628" bIns="35243" anchor="ctr"/>
            <a:lstStyle/>
            <a:p>
              <a:pPr algn="ctr"/>
              <a:r>
                <a:rPr lang="zh-CN" altLang="en-US">
                  <a:ea typeface="微软雅黑" panose="020B0503020204020204" pitchFamily="34" charset="-122"/>
                </a:rPr>
                <a:t>   </a:t>
              </a:r>
            </a:p>
          </p:txBody>
        </p:sp>
        <p:sp>
          <p:nvSpPr>
            <p:cNvPr id="13322" name="Text Box 10"/>
            <p:cNvSpPr txBox="1">
              <a:spLocks noChangeArrowheads="1"/>
            </p:cNvSpPr>
            <p:nvPr/>
          </p:nvSpPr>
          <p:spPr bwMode="auto">
            <a:xfrm>
              <a:off x="713" y="397"/>
              <a:ext cx="4296" cy="1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1400" dirty="0">
                  <a:solidFill>
                    <a:schemeClr val="bg1"/>
                  </a:solidFill>
                  <a:ea typeface="微软雅黑" panose="020B0503020204020204" pitchFamily="34" charset="-122"/>
                </a:rPr>
                <a:t>消费者因购买、使用商品或者接受服务受到人身、财产损害的，享有依法获得赔偿的权利。</a:t>
              </a:r>
            </a:p>
          </p:txBody>
        </p:sp>
        <p:sp>
          <p:nvSpPr>
            <p:cNvPr id="13323" name="Rectangle 11"/>
            <p:cNvSpPr>
              <a:spLocks noChangeArrowheads="1"/>
            </p:cNvSpPr>
            <p:nvPr/>
          </p:nvSpPr>
          <p:spPr bwMode="auto">
            <a:xfrm>
              <a:off x="0" y="0"/>
              <a:ext cx="1587" cy="137"/>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grpSp>
      <p:grpSp>
        <p:nvGrpSpPr>
          <p:cNvPr id="15370" name="Group 10"/>
          <p:cNvGrpSpPr/>
          <p:nvPr/>
        </p:nvGrpSpPr>
        <p:grpSpPr bwMode="auto">
          <a:xfrm>
            <a:off x="4487182" y="1341120"/>
            <a:ext cx="3023598" cy="2645893"/>
            <a:chOff x="0" y="0"/>
            <a:chExt cx="6349" cy="5555"/>
          </a:xfrm>
        </p:grpSpPr>
        <p:sp>
          <p:nvSpPr>
            <p:cNvPr id="15371" name="Freeform 13"/>
            <p:cNvSpPr>
              <a:spLocks noChangeArrowheads="1"/>
            </p:cNvSpPr>
            <p:nvPr/>
          </p:nvSpPr>
          <p:spPr bwMode="auto">
            <a:xfrm>
              <a:off x="0" y="0"/>
              <a:ext cx="4082" cy="2269"/>
            </a:xfrm>
            <a:custGeom>
              <a:avLst/>
              <a:gdLst>
                <a:gd name="T0" fmla="*/ 53 w 63"/>
                <a:gd name="T1" fmla="*/ 30 h 36"/>
                <a:gd name="T2" fmla="*/ 60 w 63"/>
                <a:gd name="T3" fmla="*/ 31 h 36"/>
                <a:gd name="T4" fmla="*/ 63 w 63"/>
                <a:gd name="T5" fmla="*/ 18 h 36"/>
                <a:gd name="T6" fmla="*/ 47 w 63"/>
                <a:gd name="T7" fmla="*/ 0 h 36"/>
                <a:gd name="T8" fmla="*/ 0 w 63"/>
                <a:gd name="T9" fmla="*/ 18 h 36"/>
                <a:gd name="T10" fmla="*/ 39 w 63"/>
                <a:gd name="T11" fmla="*/ 36 h 36"/>
                <a:gd name="T12" fmla="*/ 53 w 63"/>
                <a:gd name="T13" fmla="*/ 30 h 36"/>
                <a:gd name="T14" fmla="*/ 0 60000 65536"/>
                <a:gd name="T15" fmla="*/ 0 60000 65536"/>
                <a:gd name="T16" fmla="*/ 0 60000 65536"/>
                <a:gd name="T17" fmla="*/ 0 60000 65536"/>
                <a:gd name="T18" fmla="*/ 0 60000 65536"/>
                <a:gd name="T19" fmla="*/ 0 60000 65536"/>
                <a:gd name="T20" fmla="*/ 0 60000 65536"/>
                <a:gd name="T21" fmla="*/ 0 w 63"/>
                <a:gd name="T22" fmla="*/ 0 h 36"/>
                <a:gd name="T23" fmla="*/ 63 w 63"/>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36">
                  <a:moveTo>
                    <a:pt x="53" y="30"/>
                  </a:moveTo>
                  <a:cubicBezTo>
                    <a:pt x="55" y="30"/>
                    <a:pt x="58" y="30"/>
                    <a:pt x="60" y="31"/>
                  </a:cubicBezTo>
                  <a:cubicBezTo>
                    <a:pt x="62" y="28"/>
                    <a:pt x="63" y="24"/>
                    <a:pt x="63" y="18"/>
                  </a:cubicBezTo>
                  <a:cubicBezTo>
                    <a:pt x="63" y="6"/>
                    <a:pt x="58" y="0"/>
                    <a:pt x="47" y="0"/>
                  </a:cubicBezTo>
                  <a:cubicBezTo>
                    <a:pt x="30" y="0"/>
                    <a:pt x="6" y="14"/>
                    <a:pt x="0" y="18"/>
                  </a:cubicBezTo>
                  <a:cubicBezTo>
                    <a:pt x="5" y="22"/>
                    <a:pt x="23" y="32"/>
                    <a:pt x="39" y="36"/>
                  </a:cubicBezTo>
                  <a:cubicBezTo>
                    <a:pt x="43" y="31"/>
                    <a:pt x="48" y="30"/>
                    <a:pt x="53" y="30"/>
                  </a:cubicBezTo>
                  <a:close/>
                </a:path>
              </a:pathLst>
            </a:custGeom>
            <a:solidFill>
              <a:schemeClr val="accent4">
                <a:lumMod val="60000"/>
                <a:lumOff val="4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628" tIns="35243" rIns="67628" bIns="35243"/>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15372" name="组合 92"/>
            <p:cNvGrpSpPr/>
            <p:nvPr/>
          </p:nvGrpSpPr>
          <p:grpSpPr bwMode="auto">
            <a:xfrm>
              <a:off x="2720" y="452"/>
              <a:ext cx="794" cy="1020"/>
              <a:chOff x="0" y="0"/>
              <a:chExt cx="342900" cy="463549"/>
            </a:xfrm>
          </p:grpSpPr>
          <p:sp>
            <p:nvSpPr>
              <p:cNvPr id="15373" name="Freeform 6"/>
              <p:cNvSpPr>
                <a:spLocks noEditPoints="1" noChangeArrowheads="1"/>
              </p:cNvSpPr>
              <p:nvPr/>
            </p:nvSpPr>
            <p:spPr bwMode="auto">
              <a:xfrm>
                <a:off x="0" y="157162"/>
                <a:ext cx="342900" cy="306387"/>
              </a:xfrm>
              <a:custGeom>
                <a:avLst/>
                <a:gdLst>
                  <a:gd name="T0" fmla="*/ 39 w 39"/>
                  <a:gd name="T1" fmla="*/ 16 h 35"/>
                  <a:gd name="T2" fmla="*/ 35 w 39"/>
                  <a:gd name="T3" fmla="*/ 12 h 35"/>
                  <a:gd name="T4" fmla="*/ 29 w 39"/>
                  <a:gd name="T5" fmla="*/ 15 h 35"/>
                  <a:gd name="T6" fmla="*/ 26 w 39"/>
                  <a:gd name="T7" fmla="*/ 12 h 35"/>
                  <a:gd name="T8" fmla="*/ 20 w 39"/>
                  <a:gd name="T9" fmla="*/ 15 h 35"/>
                  <a:gd name="T10" fmla="*/ 16 w 39"/>
                  <a:gd name="T11" fmla="*/ 12 h 35"/>
                  <a:gd name="T12" fmla="*/ 10 w 39"/>
                  <a:gd name="T13" fmla="*/ 15 h 35"/>
                  <a:gd name="T14" fmla="*/ 9 w 39"/>
                  <a:gd name="T15" fmla="*/ 16 h 35"/>
                  <a:gd name="T16" fmla="*/ 6 w 39"/>
                  <a:gd name="T17" fmla="*/ 0 h 35"/>
                  <a:gd name="T18" fmla="*/ 2 w 39"/>
                  <a:gd name="T19" fmla="*/ 6 h 35"/>
                  <a:gd name="T20" fmla="*/ 9 w 39"/>
                  <a:gd name="T21" fmla="*/ 35 h 35"/>
                  <a:gd name="T22" fmla="*/ 39 w 39"/>
                  <a:gd name="T23" fmla="*/ 35 h 35"/>
                  <a:gd name="T24" fmla="*/ 39 w 39"/>
                  <a:gd name="T25" fmla="*/ 16 h 35"/>
                  <a:gd name="T26" fmla="*/ 17 w 39"/>
                  <a:gd name="T27" fmla="*/ 23 h 35"/>
                  <a:gd name="T28" fmla="*/ 12 w 39"/>
                  <a:gd name="T29" fmla="*/ 22 h 35"/>
                  <a:gd name="T30" fmla="*/ 14 w 39"/>
                  <a:gd name="T31" fmla="*/ 17 h 35"/>
                  <a:gd name="T32" fmla="*/ 18 w 39"/>
                  <a:gd name="T33" fmla="*/ 19 h 35"/>
                  <a:gd name="T34" fmla="*/ 27 w 39"/>
                  <a:gd name="T35" fmla="*/ 31 h 35"/>
                  <a:gd name="T36" fmla="*/ 22 w 39"/>
                  <a:gd name="T37" fmla="*/ 32 h 35"/>
                  <a:gd name="T38" fmla="*/ 21 w 39"/>
                  <a:gd name="T39" fmla="*/ 28 h 35"/>
                  <a:gd name="T40" fmla="*/ 26 w 39"/>
                  <a:gd name="T41" fmla="*/ 26 h 35"/>
                  <a:gd name="T42" fmla="*/ 27 w 39"/>
                  <a:gd name="T43" fmla="*/ 31 h 35"/>
                  <a:gd name="T44" fmla="*/ 26 w 39"/>
                  <a:gd name="T45" fmla="*/ 23 h 35"/>
                  <a:gd name="T46" fmla="*/ 21 w 39"/>
                  <a:gd name="T47" fmla="*/ 22 h 35"/>
                  <a:gd name="T48" fmla="*/ 22 w 39"/>
                  <a:gd name="T49" fmla="*/ 17 h 35"/>
                  <a:gd name="T50" fmla="*/ 27 w 39"/>
                  <a:gd name="T51" fmla="*/ 19 h 35"/>
                  <a:gd name="T52" fmla="*/ 36 w 39"/>
                  <a:gd name="T53" fmla="*/ 31 h 35"/>
                  <a:gd name="T54" fmla="*/ 31 w 39"/>
                  <a:gd name="T55" fmla="*/ 32 h 35"/>
                  <a:gd name="T56" fmla="*/ 30 w 39"/>
                  <a:gd name="T57" fmla="*/ 28 h 35"/>
                  <a:gd name="T58" fmla="*/ 35 w 39"/>
                  <a:gd name="T59" fmla="*/ 26 h 35"/>
                  <a:gd name="T60" fmla="*/ 36 w 39"/>
                  <a:gd name="T61" fmla="*/ 31 h 35"/>
                  <a:gd name="T62" fmla="*/ 35 w 39"/>
                  <a:gd name="T63" fmla="*/ 23 h 35"/>
                  <a:gd name="T64" fmla="*/ 30 w 39"/>
                  <a:gd name="T65" fmla="*/ 22 h 35"/>
                  <a:gd name="T66" fmla="*/ 31 w 39"/>
                  <a:gd name="T67" fmla="*/ 17 h 35"/>
                  <a:gd name="T68" fmla="*/ 36 w 39"/>
                  <a:gd name="T69" fmla="*/ 19 h 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
                  <a:gd name="T106" fmla="*/ 0 h 35"/>
                  <a:gd name="T107" fmla="*/ 39 w 39"/>
                  <a:gd name="T108" fmla="*/ 35 h 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 h="35">
                    <a:moveTo>
                      <a:pt x="39" y="16"/>
                    </a:moveTo>
                    <a:cubicBezTo>
                      <a:pt x="39" y="16"/>
                      <a:pt x="39" y="16"/>
                      <a:pt x="39" y="16"/>
                    </a:cubicBezTo>
                    <a:cubicBezTo>
                      <a:pt x="39" y="16"/>
                      <a:pt x="39" y="15"/>
                      <a:pt x="38" y="15"/>
                    </a:cubicBezTo>
                    <a:cubicBezTo>
                      <a:pt x="35" y="12"/>
                      <a:pt x="35" y="12"/>
                      <a:pt x="35" y="12"/>
                    </a:cubicBezTo>
                    <a:cubicBezTo>
                      <a:pt x="34" y="11"/>
                      <a:pt x="33" y="11"/>
                      <a:pt x="32" y="12"/>
                    </a:cubicBezTo>
                    <a:cubicBezTo>
                      <a:pt x="29" y="15"/>
                      <a:pt x="29" y="15"/>
                      <a:pt x="29" y="15"/>
                    </a:cubicBezTo>
                    <a:cubicBezTo>
                      <a:pt x="29" y="15"/>
                      <a:pt x="29" y="15"/>
                      <a:pt x="29" y="15"/>
                    </a:cubicBezTo>
                    <a:cubicBezTo>
                      <a:pt x="26" y="12"/>
                      <a:pt x="26" y="12"/>
                      <a:pt x="26" y="12"/>
                    </a:cubicBezTo>
                    <a:cubicBezTo>
                      <a:pt x="25" y="11"/>
                      <a:pt x="24" y="11"/>
                      <a:pt x="23" y="12"/>
                    </a:cubicBezTo>
                    <a:cubicBezTo>
                      <a:pt x="20" y="15"/>
                      <a:pt x="20" y="15"/>
                      <a:pt x="20" y="15"/>
                    </a:cubicBezTo>
                    <a:cubicBezTo>
                      <a:pt x="19" y="15"/>
                      <a:pt x="19" y="15"/>
                      <a:pt x="19" y="15"/>
                    </a:cubicBezTo>
                    <a:cubicBezTo>
                      <a:pt x="16" y="12"/>
                      <a:pt x="16" y="12"/>
                      <a:pt x="16" y="12"/>
                    </a:cubicBezTo>
                    <a:cubicBezTo>
                      <a:pt x="15" y="11"/>
                      <a:pt x="14" y="11"/>
                      <a:pt x="13" y="12"/>
                    </a:cubicBezTo>
                    <a:cubicBezTo>
                      <a:pt x="10" y="15"/>
                      <a:pt x="10" y="15"/>
                      <a:pt x="10" y="15"/>
                    </a:cubicBezTo>
                    <a:cubicBezTo>
                      <a:pt x="10" y="15"/>
                      <a:pt x="9" y="16"/>
                      <a:pt x="9" y="16"/>
                    </a:cubicBezTo>
                    <a:cubicBezTo>
                      <a:pt x="9" y="16"/>
                      <a:pt x="9" y="16"/>
                      <a:pt x="9" y="16"/>
                    </a:cubicBezTo>
                    <a:cubicBezTo>
                      <a:pt x="8" y="2"/>
                      <a:pt x="8" y="2"/>
                      <a:pt x="8" y="2"/>
                    </a:cubicBezTo>
                    <a:cubicBezTo>
                      <a:pt x="8" y="1"/>
                      <a:pt x="8" y="0"/>
                      <a:pt x="6" y="0"/>
                    </a:cubicBezTo>
                    <a:cubicBezTo>
                      <a:pt x="4" y="0"/>
                      <a:pt x="4" y="0"/>
                      <a:pt x="4" y="0"/>
                    </a:cubicBezTo>
                    <a:cubicBezTo>
                      <a:pt x="3" y="0"/>
                      <a:pt x="2" y="1"/>
                      <a:pt x="2" y="6"/>
                    </a:cubicBezTo>
                    <a:cubicBezTo>
                      <a:pt x="0" y="35"/>
                      <a:pt x="0" y="35"/>
                      <a:pt x="0" y="35"/>
                    </a:cubicBezTo>
                    <a:cubicBezTo>
                      <a:pt x="9" y="35"/>
                      <a:pt x="9" y="35"/>
                      <a:pt x="9" y="35"/>
                    </a:cubicBezTo>
                    <a:cubicBezTo>
                      <a:pt x="11" y="35"/>
                      <a:pt x="11" y="35"/>
                      <a:pt x="11" y="35"/>
                    </a:cubicBezTo>
                    <a:cubicBezTo>
                      <a:pt x="39" y="35"/>
                      <a:pt x="39" y="35"/>
                      <a:pt x="39" y="35"/>
                    </a:cubicBezTo>
                    <a:cubicBezTo>
                      <a:pt x="39" y="17"/>
                      <a:pt x="39" y="17"/>
                      <a:pt x="39" y="17"/>
                    </a:cubicBezTo>
                    <a:cubicBezTo>
                      <a:pt x="39" y="17"/>
                      <a:pt x="39" y="17"/>
                      <a:pt x="39" y="16"/>
                    </a:cubicBezTo>
                    <a:close/>
                    <a:moveTo>
                      <a:pt x="18" y="22"/>
                    </a:moveTo>
                    <a:cubicBezTo>
                      <a:pt x="18" y="23"/>
                      <a:pt x="18" y="23"/>
                      <a:pt x="17" y="23"/>
                    </a:cubicBezTo>
                    <a:cubicBezTo>
                      <a:pt x="14" y="23"/>
                      <a:pt x="14" y="23"/>
                      <a:pt x="14" y="23"/>
                    </a:cubicBezTo>
                    <a:cubicBezTo>
                      <a:pt x="13" y="23"/>
                      <a:pt x="12" y="23"/>
                      <a:pt x="12" y="22"/>
                    </a:cubicBezTo>
                    <a:cubicBezTo>
                      <a:pt x="12" y="19"/>
                      <a:pt x="12" y="19"/>
                      <a:pt x="12" y="19"/>
                    </a:cubicBezTo>
                    <a:cubicBezTo>
                      <a:pt x="12" y="18"/>
                      <a:pt x="13" y="17"/>
                      <a:pt x="14" y="17"/>
                    </a:cubicBezTo>
                    <a:cubicBezTo>
                      <a:pt x="17" y="17"/>
                      <a:pt x="17" y="17"/>
                      <a:pt x="17" y="17"/>
                    </a:cubicBezTo>
                    <a:cubicBezTo>
                      <a:pt x="18" y="17"/>
                      <a:pt x="18" y="18"/>
                      <a:pt x="18" y="19"/>
                    </a:cubicBezTo>
                    <a:lnTo>
                      <a:pt x="18" y="22"/>
                    </a:lnTo>
                    <a:close/>
                    <a:moveTo>
                      <a:pt x="27" y="31"/>
                    </a:moveTo>
                    <a:cubicBezTo>
                      <a:pt x="27" y="32"/>
                      <a:pt x="26" y="32"/>
                      <a:pt x="26" y="32"/>
                    </a:cubicBezTo>
                    <a:cubicBezTo>
                      <a:pt x="22" y="32"/>
                      <a:pt x="22" y="32"/>
                      <a:pt x="22" y="32"/>
                    </a:cubicBezTo>
                    <a:cubicBezTo>
                      <a:pt x="21" y="32"/>
                      <a:pt x="21" y="32"/>
                      <a:pt x="21" y="31"/>
                    </a:cubicBezTo>
                    <a:cubicBezTo>
                      <a:pt x="21" y="28"/>
                      <a:pt x="21" y="28"/>
                      <a:pt x="21" y="28"/>
                    </a:cubicBezTo>
                    <a:cubicBezTo>
                      <a:pt x="21" y="27"/>
                      <a:pt x="21" y="26"/>
                      <a:pt x="22" y="26"/>
                    </a:cubicBezTo>
                    <a:cubicBezTo>
                      <a:pt x="26" y="26"/>
                      <a:pt x="26" y="26"/>
                      <a:pt x="26" y="26"/>
                    </a:cubicBezTo>
                    <a:cubicBezTo>
                      <a:pt x="26" y="26"/>
                      <a:pt x="27" y="27"/>
                      <a:pt x="27" y="28"/>
                    </a:cubicBezTo>
                    <a:lnTo>
                      <a:pt x="27" y="31"/>
                    </a:lnTo>
                    <a:close/>
                    <a:moveTo>
                      <a:pt x="27" y="22"/>
                    </a:moveTo>
                    <a:cubicBezTo>
                      <a:pt x="27" y="23"/>
                      <a:pt x="26" y="23"/>
                      <a:pt x="26" y="23"/>
                    </a:cubicBezTo>
                    <a:cubicBezTo>
                      <a:pt x="22" y="23"/>
                      <a:pt x="22" y="23"/>
                      <a:pt x="22" y="23"/>
                    </a:cubicBezTo>
                    <a:cubicBezTo>
                      <a:pt x="21" y="23"/>
                      <a:pt x="21" y="23"/>
                      <a:pt x="21" y="22"/>
                    </a:cubicBezTo>
                    <a:cubicBezTo>
                      <a:pt x="21" y="19"/>
                      <a:pt x="21" y="19"/>
                      <a:pt x="21" y="19"/>
                    </a:cubicBezTo>
                    <a:cubicBezTo>
                      <a:pt x="21" y="18"/>
                      <a:pt x="21" y="17"/>
                      <a:pt x="22" y="17"/>
                    </a:cubicBezTo>
                    <a:cubicBezTo>
                      <a:pt x="26" y="17"/>
                      <a:pt x="26" y="17"/>
                      <a:pt x="26" y="17"/>
                    </a:cubicBezTo>
                    <a:cubicBezTo>
                      <a:pt x="26" y="17"/>
                      <a:pt x="27" y="18"/>
                      <a:pt x="27" y="19"/>
                    </a:cubicBezTo>
                    <a:lnTo>
                      <a:pt x="27" y="22"/>
                    </a:lnTo>
                    <a:close/>
                    <a:moveTo>
                      <a:pt x="36" y="31"/>
                    </a:moveTo>
                    <a:cubicBezTo>
                      <a:pt x="36" y="32"/>
                      <a:pt x="35" y="32"/>
                      <a:pt x="35" y="32"/>
                    </a:cubicBezTo>
                    <a:cubicBezTo>
                      <a:pt x="31" y="32"/>
                      <a:pt x="31" y="32"/>
                      <a:pt x="31" y="32"/>
                    </a:cubicBezTo>
                    <a:cubicBezTo>
                      <a:pt x="30" y="32"/>
                      <a:pt x="30" y="32"/>
                      <a:pt x="30" y="31"/>
                    </a:cubicBezTo>
                    <a:cubicBezTo>
                      <a:pt x="30" y="28"/>
                      <a:pt x="30" y="28"/>
                      <a:pt x="30" y="28"/>
                    </a:cubicBezTo>
                    <a:cubicBezTo>
                      <a:pt x="30" y="27"/>
                      <a:pt x="30" y="26"/>
                      <a:pt x="31" y="26"/>
                    </a:cubicBezTo>
                    <a:cubicBezTo>
                      <a:pt x="35" y="26"/>
                      <a:pt x="35" y="26"/>
                      <a:pt x="35" y="26"/>
                    </a:cubicBezTo>
                    <a:cubicBezTo>
                      <a:pt x="35" y="26"/>
                      <a:pt x="36" y="27"/>
                      <a:pt x="36" y="28"/>
                    </a:cubicBezTo>
                    <a:lnTo>
                      <a:pt x="36" y="31"/>
                    </a:lnTo>
                    <a:close/>
                    <a:moveTo>
                      <a:pt x="36" y="22"/>
                    </a:moveTo>
                    <a:cubicBezTo>
                      <a:pt x="36" y="23"/>
                      <a:pt x="35" y="23"/>
                      <a:pt x="35" y="23"/>
                    </a:cubicBezTo>
                    <a:cubicBezTo>
                      <a:pt x="31" y="23"/>
                      <a:pt x="31" y="23"/>
                      <a:pt x="31" y="23"/>
                    </a:cubicBezTo>
                    <a:cubicBezTo>
                      <a:pt x="30" y="23"/>
                      <a:pt x="30" y="23"/>
                      <a:pt x="30" y="22"/>
                    </a:cubicBezTo>
                    <a:cubicBezTo>
                      <a:pt x="30" y="19"/>
                      <a:pt x="30" y="19"/>
                      <a:pt x="30" y="19"/>
                    </a:cubicBezTo>
                    <a:cubicBezTo>
                      <a:pt x="30" y="18"/>
                      <a:pt x="30" y="17"/>
                      <a:pt x="31" y="17"/>
                    </a:cubicBezTo>
                    <a:cubicBezTo>
                      <a:pt x="35" y="17"/>
                      <a:pt x="35" y="17"/>
                      <a:pt x="35" y="17"/>
                    </a:cubicBezTo>
                    <a:cubicBezTo>
                      <a:pt x="35" y="17"/>
                      <a:pt x="36" y="18"/>
                      <a:pt x="36" y="19"/>
                    </a:cubicBezTo>
                    <a:lnTo>
                      <a:pt x="36" y="22"/>
                    </a:lnTo>
                    <a:close/>
                  </a:path>
                </a:pathLst>
              </a:cu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74" name="Freeform 7"/>
              <p:cNvSpPr>
                <a:spLocks noChangeArrowheads="1"/>
              </p:cNvSpPr>
              <p:nvPr/>
            </p:nvSpPr>
            <p:spPr bwMode="auto">
              <a:xfrm>
                <a:off x="44450" y="0"/>
                <a:ext cx="174625" cy="147637"/>
              </a:xfrm>
              <a:custGeom>
                <a:avLst/>
                <a:gdLst>
                  <a:gd name="T0" fmla="*/ 2 w 20"/>
                  <a:gd name="T1" fmla="*/ 16 h 17"/>
                  <a:gd name="T2" fmla="*/ 5 w 20"/>
                  <a:gd name="T3" fmla="*/ 16 h 17"/>
                  <a:gd name="T4" fmla="*/ 6 w 20"/>
                  <a:gd name="T5" fmla="*/ 15 h 17"/>
                  <a:gd name="T6" fmla="*/ 6 w 20"/>
                  <a:gd name="T7" fmla="*/ 15 h 17"/>
                  <a:gd name="T8" fmla="*/ 11 w 20"/>
                  <a:gd name="T9" fmla="*/ 15 h 17"/>
                  <a:gd name="T10" fmla="*/ 11 w 20"/>
                  <a:gd name="T11" fmla="*/ 14 h 17"/>
                  <a:gd name="T12" fmla="*/ 14 w 20"/>
                  <a:gd name="T13" fmla="*/ 13 h 17"/>
                  <a:gd name="T14" fmla="*/ 15 w 20"/>
                  <a:gd name="T15" fmla="*/ 13 h 17"/>
                  <a:gd name="T16" fmla="*/ 19 w 20"/>
                  <a:gd name="T17" fmla="*/ 13 h 17"/>
                  <a:gd name="T18" fmla="*/ 19 w 20"/>
                  <a:gd name="T19" fmla="*/ 8 h 17"/>
                  <a:gd name="T20" fmla="*/ 18 w 20"/>
                  <a:gd name="T21" fmla="*/ 8 h 17"/>
                  <a:gd name="T22" fmla="*/ 17 w 20"/>
                  <a:gd name="T23" fmla="*/ 2 h 17"/>
                  <a:gd name="T24" fmla="*/ 11 w 20"/>
                  <a:gd name="T25" fmla="*/ 2 h 17"/>
                  <a:gd name="T26" fmla="*/ 10 w 20"/>
                  <a:gd name="T27" fmla="*/ 3 h 17"/>
                  <a:gd name="T28" fmla="*/ 10 w 20"/>
                  <a:gd name="T29" fmla="*/ 3 h 17"/>
                  <a:gd name="T30" fmla="*/ 6 w 20"/>
                  <a:gd name="T31" fmla="*/ 3 h 17"/>
                  <a:gd name="T32" fmla="*/ 5 w 20"/>
                  <a:gd name="T33" fmla="*/ 4 h 17"/>
                  <a:gd name="T34" fmla="*/ 2 w 20"/>
                  <a:gd name="T35" fmla="*/ 5 h 17"/>
                  <a:gd name="T36" fmla="*/ 2 w 20"/>
                  <a:gd name="T37" fmla="*/ 9 h 17"/>
                  <a:gd name="T38" fmla="*/ 1 w 20"/>
                  <a:gd name="T39" fmla="*/ 10 h 17"/>
                  <a:gd name="T40" fmla="*/ 1 w 20"/>
                  <a:gd name="T41" fmla="*/ 13 h 17"/>
                  <a:gd name="T42" fmla="*/ 2 w 20"/>
                  <a:gd name="T43" fmla="*/ 16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17"/>
                  <a:gd name="T68" fmla="*/ 20 w 20"/>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17">
                    <a:moveTo>
                      <a:pt x="2" y="16"/>
                    </a:moveTo>
                    <a:cubicBezTo>
                      <a:pt x="3" y="17"/>
                      <a:pt x="4" y="17"/>
                      <a:pt x="5" y="16"/>
                    </a:cubicBezTo>
                    <a:cubicBezTo>
                      <a:pt x="6" y="16"/>
                      <a:pt x="6" y="16"/>
                      <a:pt x="6" y="15"/>
                    </a:cubicBezTo>
                    <a:cubicBezTo>
                      <a:pt x="6" y="15"/>
                      <a:pt x="6" y="15"/>
                      <a:pt x="6" y="15"/>
                    </a:cubicBezTo>
                    <a:cubicBezTo>
                      <a:pt x="7" y="16"/>
                      <a:pt x="9" y="16"/>
                      <a:pt x="11" y="15"/>
                    </a:cubicBezTo>
                    <a:cubicBezTo>
                      <a:pt x="11" y="15"/>
                      <a:pt x="11" y="15"/>
                      <a:pt x="11" y="14"/>
                    </a:cubicBezTo>
                    <a:cubicBezTo>
                      <a:pt x="12" y="15"/>
                      <a:pt x="14" y="14"/>
                      <a:pt x="14" y="13"/>
                    </a:cubicBezTo>
                    <a:cubicBezTo>
                      <a:pt x="15" y="13"/>
                      <a:pt x="15" y="13"/>
                      <a:pt x="15" y="13"/>
                    </a:cubicBezTo>
                    <a:cubicBezTo>
                      <a:pt x="16" y="14"/>
                      <a:pt x="18" y="14"/>
                      <a:pt x="19" y="13"/>
                    </a:cubicBezTo>
                    <a:cubicBezTo>
                      <a:pt x="20" y="11"/>
                      <a:pt x="20" y="9"/>
                      <a:pt x="19" y="8"/>
                    </a:cubicBezTo>
                    <a:cubicBezTo>
                      <a:pt x="19" y="8"/>
                      <a:pt x="19" y="8"/>
                      <a:pt x="18" y="8"/>
                    </a:cubicBezTo>
                    <a:cubicBezTo>
                      <a:pt x="19" y="6"/>
                      <a:pt x="19" y="4"/>
                      <a:pt x="17" y="2"/>
                    </a:cubicBezTo>
                    <a:cubicBezTo>
                      <a:pt x="16" y="0"/>
                      <a:pt x="13" y="1"/>
                      <a:pt x="11" y="2"/>
                    </a:cubicBezTo>
                    <a:cubicBezTo>
                      <a:pt x="11" y="3"/>
                      <a:pt x="11" y="3"/>
                      <a:pt x="10" y="3"/>
                    </a:cubicBezTo>
                    <a:cubicBezTo>
                      <a:pt x="10" y="3"/>
                      <a:pt x="10" y="3"/>
                      <a:pt x="10" y="3"/>
                    </a:cubicBezTo>
                    <a:cubicBezTo>
                      <a:pt x="9" y="1"/>
                      <a:pt x="7" y="1"/>
                      <a:pt x="6" y="3"/>
                    </a:cubicBezTo>
                    <a:cubicBezTo>
                      <a:pt x="5" y="3"/>
                      <a:pt x="5" y="3"/>
                      <a:pt x="5" y="4"/>
                    </a:cubicBezTo>
                    <a:cubicBezTo>
                      <a:pt x="4" y="4"/>
                      <a:pt x="3" y="4"/>
                      <a:pt x="2" y="5"/>
                    </a:cubicBezTo>
                    <a:cubicBezTo>
                      <a:pt x="1" y="6"/>
                      <a:pt x="1" y="8"/>
                      <a:pt x="2" y="9"/>
                    </a:cubicBezTo>
                    <a:cubicBezTo>
                      <a:pt x="2" y="9"/>
                      <a:pt x="1" y="9"/>
                      <a:pt x="1" y="10"/>
                    </a:cubicBezTo>
                    <a:cubicBezTo>
                      <a:pt x="0" y="11"/>
                      <a:pt x="0" y="12"/>
                      <a:pt x="1" y="13"/>
                    </a:cubicBezTo>
                    <a:cubicBezTo>
                      <a:pt x="0" y="14"/>
                      <a:pt x="1" y="16"/>
                      <a:pt x="2" y="16"/>
                    </a:cubicBezTo>
                    <a:close/>
                  </a:path>
                </a:pathLst>
              </a:cu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15375" name="Freeform 14"/>
            <p:cNvSpPr>
              <a:spLocks noChangeArrowheads="1"/>
            </p:cNvSpPr>
            <p:nvPr/>
          </p:nvSpPr>
          <p:spPr bwMode="auto">
            <a:xfrm>
              <a:off x="2494" y="2040"/>
              <a:ext cx="3855" cy="2268"/>
            </a:xfrm>
            <a:custGeom>
              <a:avLst/>
              <a:gdLst>
                <a:gd name="T0" fmla="*/ 21 w 63"/>
                <a:gd name="T1" fmla="*/ 1 h 37"/>
                <a:gd name="T2" fmla="*/ 16 w 63"/>
                <a:gd name="T3" fmla="*/ 0 h 37"/>
                <a:gd name="T4" fmla="*/ 5 w 63"/>
                <a:gd name="T5" fmla="*/ 4 h 37"/>
                <a:gd name="T6" fmla="*/ 0 w 63"/>
                <a:gd name="T7" fmla="*/ 19 h 37"/>
                <a:gd name="T8" fmla="*/ 4 w 63"/>
                <a:gd name="T9" fmla="*/ 33 h 37"/>
                <a:gd name="T10" fmla="*/ 5 w 63"/>
                <a:gd name="T11" fmla="*/ 33 h 37"/>
                <a:gd name="T12" fmla="*/ 16 w 63"/>
                <a:gd name="T13" fmla="*/ 37 h 37"/>
                <a:gd name="T14" fmla="*/ 16 w 63"/>
                <a:gd name="T15" fmla="*/ 37 h 37"/>
                <a:gd name="T16" fmla="*/ 22 w 63"/>
                <a:gd name="T17" fmla="*/ 37 h 37"/>
                <a:gd name="T18" fmla="*/ 63 w 63"/>
                <a:gd name="T19" fmla="*/ 19 h 37"/>
                <a:gd name="T20" fmla="*/ 21 w 63"/>
                <a:gd name="T21" fmla="*/ 1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37"/>
                <a:gd name="T35" fmla="*/ 63 w 63"/>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37">
                  <a:moveTo>
                    <a:pt x="21" y="1"/>
                  </a:moveTo>
                  <a:cubicBezTo>
                    <a:pt x="20" y="1"/>
                    <a:pt x="18" y="0"/>
                    <a:pt x="16" y="0"/>
                  </a:cubicBezTo>
                  <a:cubicBezTo>
                    <a:pt x="11" y="0"/>
                    <a:pt x="7" y="2"/>
                    <a:pt x="5" y="4"/>
                  </a:cubicBezTo>
                  <a:cubicBezTo>
                    <a:pt x="2" y="7"/>
                    <a:pt x="0" y="12"/>
                    <a:pt x="0" y="19"/>
                  </a:cubicBezTo>
                  <a:cubicBezTo>
                    <a:pt x="0" y="25"/>
                    <a:pt x="1" y="30"/>
                    <a:pt x="4" y="33"/>
                  </a:cubicBezTo>
                  <a:cubicBezTo>
                    <a:pt x="5" y="33"/>
                    <a:pt x="5" y="33"/>
                    <a:pt x="5" y="33"/>
                  </a:cubicBezTo>
                  <a:cubicBezTo>
                    <a:pt x="7" y="36"/>
                    <a:pt x="11" y="37"/>
                    <a:pt x="16" y="37"/>
                  </a:cubicBezTo>
                  <a:cubicBezTo>
                    <a:pt x="16" y="37"/>
                    <a:pt x="16" y="37"/>
                    <a:pt x="16" y="37"/>
                  </a:cubicBezTo>
                  <a:cubicBezTo>
                    <a:pt x="18" y="37"/>
                    <a:pt x="20" y="37"/>
                    <a:pt x="22" y="37"/>
                  </a:cubicBezTo>
                  <a:cubicBezTo>
                    <a:pt x="38" y="34"/>
                    <a:pt x="58" y="22"/>
                    <a:pt x="63" y="19"/>
                  </a:cubicBezTo>
                  <a:cubicBezTo>
                    <a:pt x="58" y="15"/>
                    <a:pt x="38" y="3"/>
                    <a:pt x="21" y="1"/>
                  </a:cubicBezTo>
                  <a:close/>
                </a:path>
              </a:pathLst>
            </a:custGeom>
            <a:solidFill>
              <a:schemeClr val="accent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628" tIns="35243" rIns="67628" bIns="35243"/>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15376" name="组合 48"/>
            <p:cNvGrpSpPr/>
            <p:nvPr/>
          </p:nvGrpSpPr>
          <p:grpSpPr bwMode="auto">
            <a:xfrm>
              <a:off x="2836" y="2721"/>
              <a:ext cx="1021" cy="566"/>
              <a:chOff x="0" y="0"/>
              <a:chExt cx="1123950" cy="511175"/>
            </a:xfrm>
          </p:grpSpPr>
          <p:sp>
            <p:nvSpPr>
              <p:cNvPr id="15377" name="Freeform 24"/>
              <p:cNvSpPr>
                <a:spLocks noChangeArrowheads="1"/>
              </p:cNvSpPr>
              <p:nvPr/>
            </p:nvSpPr>
            <p:spPr bwMode="auto">
              <a:xfrm>
                <a:off x="0" y="160337"/>
                <a:ext cx="1123950" cy="269875"/>
              </a:xfrm>
              <a:custGeom>
                <a:avLst/>
                <a:gdLst>
                  <a:gd name="T0" fmla="*/ 0 w 182"/>
                  <a:gd name="T1" fmla="*/ 3 h 44"/>
                  <a:gd name="T2" fmla="*/ 1 w 182"/>
                  <a:gd name="T3" fmla="*/ 3 h 44"/>
                  <a:gd name="T4" fmla="*/ 153 w 182"/>
                  <a:gd name="T5" fmla="*/ 3 h 44"/>
                  <a:gd name="T6" fmla="*/ 182 w 182"/>
                  <a:gd name="T7" fmla="*/ 41 h 44"/>
                  <a:gd name="T8" fmla="*/ 182 w 182"/>
                  <a:gd name="T9" fmla="*/ 41 h 44"/>
                  <a:gd name="T10" fmla="*/ 182 w 182"/>
                  <a:gd name="T11" fmla="*/ 41 h 44"/>
                  <a:gd name="T12" fmla="*/ 170 w 182"/>
                  <a:gd name="T13" fmla="*/ 41 h 44"/>
                  <a:gd name="T14" fmla="*/ 150 w 182"/>
                  <a:gd name="T15" fmla="*/ 22 h 44"/>
                  <a:gd name="T16" fmla="*/ 130 w 182"/>
                  <a:gd name="T17" fmla="*/ 41 h 44"/>
                  <a:gd name="T18" fmla="*/ 65 w 182"/>
                  <a:gd name="T19" fmla="*/ 41 h 44"/>
                  <a:gd name="T20" fmla="*/ 45 w 182"/>
                  <a:gd name="T21" fmla="*/ 22 h 44"/>
                  <a:gd name="T22" fmla="*/ 26 w 182"/>
                  <a:gd name="T23" fmla="*/ 41 h 44"/>
                  <a:gd name="T24" fmla="*/ 22 w 182"/>
                  <a:gd name="T25" fmla="*/ 41 h 44"/>
                  <a:gd name="T26" fmla="*/ 0 w 182"/>
                  <a:gd name="T27" fmla="*/ 3 h 44"/>
                  <a:gd name="T28" fmla="*/ 0 w 182"/>
                  <a:gd name="T29" fmla="*/ 3 h 44"/>
                  <a:gd name="T30" fmla="*/ 0 w 182"/>
                  <a:gd name="T31" fmla="*/ 3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2"/>
                  <a:gd name="T49" fmla="*/ 0 h 44"/>
                  <a:gd name="T50" fmla="*/ 182 w 182"/>
                  <a:gd name="T51" fmla="*/ 44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2" h="44">
                    <a:moveTo>
                      <a:pt x="0" y="3"/>
                    </a:moveTo>
                    <a:cubicBezTo>
                      <a:pt x="1" y="3"/>
                      <a:pt x="1" y="3"/>
                      <a:pt x="1" y="3"/>
                    </a:cubicBezTo>
                    <a:cubicBezTo>
                      <a:pt x="153" y="3"/>
                      <a:pt x="153" y="3"/>
                      <a:pt x="153" y="3"/>
                    </a:cubicBezTo>
                    <a:cubicBezTo>
                      <a:pt x="153" y="3"/>
                      <a:pt x="182" y="0"/>
                      <a:pt x="182" y="41"/>
                    </a:cubicBezTo>
                    <a:cubicBezTo>
                      <a:pt x="182" y="41"/>
                      <a:pt x="182" y="41"/>
                      <a:pt x="182" y="41"/>
                    </a:cubicBezTo>
                    <a:cubicBezTo>
                      <a:pt x="182" y="41"/>
                      <a:pt x="182" y="41"/>
                      <a:pt x="182" y="41"/>
                    </a:cubicBezTo>
                    <a:cubicBezTo>
                      <a:pt x="170" y="41"/>
                      <a:pt x="170" y="41"/>
                      <a:pt x="170" y="41"/>
                    </a:cubicBezTo>
                    <a:cubicBezTo>
                      <a:pt x="170" y="30"/>
                      <a:pt x="161" y="22"/>
                      <a:pt x="150" y="22"/>
                    </a:cubicBezTo>
                    <a:cubicBezTo>
                      <a:pt x="139" y="22"/>
                      <a:pt x="131" y="30"/>
                      <a:pt x="130" y="41"/>
                    </a:cubicBezTo>
                    <a:cubicBezTo>
                      <a:pt x="65" y="41"/>
                      <a:pt x="65" y="41"/>
                      <a:pt x="65" y="41"/>
                    </a:cubicBezTo>
                    <a:cubicBezTo>
                      <a:pt x="65" y="30"/>
                      <a:pt x="56" y="22"/>
                      <a:pt x="45" y="22"/>
                    </a:cubicBezTo>
                    <a:cubicBezTo>
                      <a:pt x="35" y="22"/>
                      <a:pt x="26" y="30"/>
                      <a:pt x="26" y="41"/>
                    </a:cubicBezTo>
                    <a:cubicBezTo>
                      <a:pt x="22" y="41"/>
                      <a:pt x="22" y="41"/>
                      <a:pt x="22" y="41"/>
                    </a:cubicBezTo>
                    <a:cubicBezTo>
                      <a:pt x="22" y="41"/>
                      <a:pt x="0" y="44"/>
                      <a:pt x="0" y="3"/>
                    </a:cubicBezTo>
                    <a:cubicBezTo>
                      <a:pt x="0" y="3"/>
                      <a:pt x="0" y="3"/>
                      <a:pt x="0" y="3"/>
                    </a:cubicBezTo>
                    <a:cubicBezTo>
                      <a:pt x="0" y="3"/>
                      <a:pt x="0" y="3"/>
                      <a:pt x="0" y="3"/>
                    </a:cubicBezTo>
                    <a:close/>
                  </a:path>
                </a:pathLst>
              </a:cu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78" name="Freeform 26"/>
              <p:cNvSpPr>
                <a:spLocks noEditPoints="1" noChangeArrowheads="1"/>
              </p:cNvSpPr>
              <p:nvPr/>
            </p:nvSpPr>
            <p:spPr bwMode="auto">
              <a:xfrm>
                <a:off x="74612" y="0"/>
                <a:ext cx="833437" cy="227013"/>
              </a:xfrm>
              <a:custGeom>
                <a:avLst/>
                <a:gdLst>
                  <a:gd name="T0" fmla="*/ 6 w 135"/>
                  <a:gd name="T1" fmla="*/ 29 h 37"/>
                  <a:gd name="T2" fmla="*/ 57 w 135"/>
                  <a:gd name="T3" fmla="*/ 1 h 37"/>
                  <a:gd name="T4" fmla="*/ 68 w 135"/>
                  <a:gd name="T5" fmla="*/ 0 h 37"/>
                  <a:gd name="T6" fmla="*/ 78 w 135"/>
                  <a:gd name="T7" fmla="*/ 1 h 37"/>
                  <a:gd name="T8" fmla="*/ 129 w 135"/>
                  <a:gd name="T9" fmla="*/ 29 h 37"/>
                  <a:gd name="T10" fmla="*/ 135 w 135"/>
                  <a:gd name="T11" fmla="*/ 37 h 37"/>
                  <a:gd name="T12" fmla="*/ 0 w 135"/>
                  <a:gd name="T13" fmla="*/ 37 h 37"/>
                  <a:gd name="T14" fmla="*/ 6 w 135"/>
                  <a:gd name="T15" fmla="*/ 29 h 37"/>
                  <a:gd name="T16" fmla="*/ 77 w 135"/>
                  <a:gd name="T17" fmla="*/ 10 h 37"/>
                  <a:gd name="T18" fmla="*/ 68 w 135"/>
                  <a:gd name="T19" fmla="*/ 9 h 37"/>
                  <a:gd name="T20" fmla="*/ 58 w 135"/>
                  <a:gd name="T21" fmla="*/ 10 h 37"/>
                  <a:gd name="T22" fmla="*/ 20 w 135"/>
                  <a:gd name="T23" fmla="*/ 28 h 37"/>
                  <a:gd name="T24" fmla="*/ 115 w 135"/>
                  <a:gd name="T25" fmla="*/ 28 h 37"/>
                  <a:gd name="T26" fmla="*/ 77 w 135"/>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5"/>
                  <a:gd name="T43" fmla="*/ 0 h 37"/>
                  <a:gd name="T44" fmla="*/ 135 w 135"/>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5" h="37">
                    <a:moveTo>
                      <a:pt x="6" y="29"/>
                    </a:moveTo>
                    <a:cubicBezTo>
                      <a:pt x="21" y="10"/>
                      <a:pt x="42" y="3"/>
                      <a:pt x="57" y="1"/>
                    </a:cubicBezTo>
                    <a:cubicBezTo>
                      <a:pt x="58" y="1"/>
                      <a:pt x="65" y="0"/>
                      <a:pt x="68" y="0"/>
                    </a:cubicBezTo>
                    <a:cubicBezTo>
                      <a:pt x="71" y="0"/>
                      <a:pt x="77" y="1"/>
                      <a:pt x="78" y="1"/>
                    </a:cubicBezTo>
                    <a:cubicBezTo>
                      <a:pt x="93" y="3"/>
                      <a:pt x="114" y="10"/>
                      <a:pt x="129" y="29"/>
                    </a:cubicBezTo>
                    <a:cubicBezTo>
                      <a:pt x="135" y="37"/>
                      <a:pt x="135" y="37"/>
                      <a:pt x="135" y="37"/>
                    </a:cubicBezTo>
                    <a:cubicBezTo>
                      <a:pt x="0" y="37"/>
                      <a:pt x="0" y="37"/>
                      <a:pt x="0" y="37"/>
                    </a:cubicBezTo>
                    <a:lnTo>
                      <a:pt x="6" y="29"/>
                    </a:lnTo>
                    <a:close/>
                    <a:moveTo>
                      <a:pt x="77" y="10"/>
                    </a:moveTo>
                    <a:cubicBezTo>
                      <a:pt x="75" y="10"/>
                      <a:pt x="70" y="9"/>
                      <a:pt x="68" y="9"/>
                    </a:cubicBezTo>
                    <a:cubicBezTo>
                      <a:pt x="66" y="9"/>
                      <a:pt x="60" y="10"/>
                      <a:pt x="58" y="10"/>
                    </a:cubicBezTo>
                    <a:cubicBezTo>
                      <a:pt x="47" y="12"/>
                      <a:pt x="32" y="16"/>
                      <a:pt x="20" y="28"/>
                    </a:cubicBezTo>
                    <a:cubicBezTo>
                      <a:pt x="115" y="28"/>
                      <a:pt x="115" y="28"/>
                      <a:pt x="115" y="28"/>
                    </a:cubicBezTo>
                    <a:cubicBezTo>
                      <a:pt x="103" y="16"/>
                      <a:pt x="88" y="12"/>
                      <a:pt x="77" y="10"/>
                    </a:cubicBezTo>
                    <a:close/>
                  </a:path>
                </a:pathLst>
              </a:cu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79" name="Rectangle 27"/>
              <p:cNvSpPr>
                <a:spLocks noChangeArrowheads="1"/>
              </p:cNvSpPr>
              <p:nvPr/>
            </p:nvSpPr>
            <p:spPr bwMode="auto">
              <a:xfrm>
                <a:off x="474662" y="17462"/>
                <a:ext cx="38100" cy="1857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80" name="Freeform 28"/>
              <p:cNvSpPr>
                <a:spLocks noChangeArrowheads="1"/>
              </p:cNvSpPr>
              <p:nvPr/>
            </p:nvSpPr>
            <p:spPr bwMode="auto">
              <a:xfrm>
                <a:off x="1042987" y="288925"/>
                <a:ext cx="80962" cy="61913"/>
              </a:xfrm>
              <a:custGeom>
                <a:avLst/>
                <a:gdLst>
                  <a:gd name="T0" fmla="*/ 5 w 13"/>
                  <a:gd name="T1" fmla="*/ 10 h 10"/>
                  <a:gd name="T2" fmla="*/ 0 w 13"/>
                  <a:gd name="T3" fmla="*/ 5 h 10"/>
                  <a:gd name="T4" fmla="*/ 5 w 13"/>
                  <a:gd name="T5" fmla="*/ 0 h 10"/>
                  <a:gd name="T6" fmla="*/ 10 w 13"/>
                  <a:gd name="T7" fmla="*/ 0 h 10"/>
                  <a:gd name="T8" fmla="*/ 13 w 13"/>
                  <a:gd name="T9" fmla="*/ 10 h 10"/>
                  <a:gd name="T10" fmla="*/ 5 w 13"/>
                  <a:gd name="T11" fmla="*/ 10 h 10"/>
                  <a:gd name="T12" fmla="*/ 0 60000 65536"/>
                  <a:gd name="T13" fmla="*/ 0 60000 65536"/>
                  <a:gd name="T14" fmla="*/ 0 60000 65536"/>
                  <a:gd name="T15" fmla="*/ 0 60000 65536"/>
                  <a:gd name="T16" fmla="*/ 0 60000 65536"/>
                  <a:gd name="T17" fmla="*/ 0 60000 65536"/>
                  <a:gd name="T18" fmla="*/ 0 w 13"/>
                  <a:gd name="T19" fmla="*/ 0 h 10"/>
                  <a:gd name="T20" fmla="*/ 13 w 1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3" h="10">
                    <a:moveTo>
                      <a:pt x="5" y="10"/>
                    </a:moveTo>
                    <a:cubicBezTo>
                      <a:pt x="3" y="10"/>
                      <a:pt x="0" y="8"/>
                      <a:pt x="0" y="5"/>
                    </a:cubicBezTo>
                    <a:cubicBezTo>
                      <a:pt x="0" y="2"/>
                      <a:pt x="3" y="0"/>
                      <a:pt x="5" y="0"/>
                    </a:cubicBezTo>
                    <a:cubicBezTo>
                      <a:pt x="6" y="0"/>
                      <a:pt x="8" y="0"/>
                      <a:pt x="10" y="0"/>
                    </a:cubicBezTo>
                    <a:cubicBezTo>
                      <a:pt x="11" y="3"/>
                      <a:pt x="12" y="6"/>
                      <a:pt x="13" y="10"/>
                    </a:cubicBezTo>
                    <a:cubicBezTo>
                      <a:pt x="11" y="10"/>
                      <a:pt x="6" y="10"/>
                      <a:pt x="5" y="10"/>
                    </a:cubicBezTo>
                    <a:close/>
                  </a:path>
                </a:pathLst>
              </a:cu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81" name="Oval 29"/>
              <p:cNvSpPr>
                <a:spLocks noChangeArrowheads="1"/>
              </p:cNvSpPr>
              <p:nvPr/>
            </p:nvSpPr>
            <p:spPr bwMode="auto">
              <a:xfrm>
                <a:off x="185737" y="319087"/>
                <a:ext cx="190500" cy="192088"/>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82" name="Oval 30"/>
              <p:cNvSpPr>
                <a:spLocks noChangeArrowheads="1"/>
              </p:cNvSpPr>
              <p:nvPr/>
            </p:nvSpPr>
            <p:spPr bwMode="auto">
              <a:xfrm>
                <a:off x="833437" y="319087"/>
                <a:ext cx="185737" cy="192088"/>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83" name="Freeform 31"/>
              <p:cNvSpPr>
                <a:spLocks noChangeArrowheads="1"/>
              </p:cNvSpPr>
              <p:nvPr/>
            </p:nvSpPr>
            <p:spPr bwMode="auto">
              <a:xfrm>
                <a:off x="882650" y="368300"/>
                <a:ext cx="93662" cy="93663"/>
              </a:xfrm>
              <a:custGeom>
                <a:avLst/>
                <a:gdLst>
                  <a:gd name="T0" fmla="*/ 0 w 15"/>
                  <a:gd name="T1" fmla="*/ 8 h 15"/>
                  <a:gd name="T2" fmla="*/ 7 w 15"/>
                  <a:gd name="T3" fmla="*/ 15 h 15"/>
                  <a:gd name="T4" fmla="*/ 15 w 15"/>
                  <a:gd name="T5" fmla="*/ 7 h 15"/>
                  <a:gd name="T6" fmla="*/ 7 w 15"/>
                  <a:gd name="T7" fmla="*/ 0 h 15"/>
                  <a:gd name="T8" fmla="*/ 0 w 15"/>
                  <a:gd name="T9" fmla="*/ 8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0" y="8"/>
                    </a:moveTo>
                    <a:cubicBezTo>
                      <a:pt x="0" y="12"/>
                      <a:pt x="3" y="15"/>
                      <a:pt x="7" y="15"/>
                    </a:cubicBezTo>
                    <a:cubicBezTo>
                      <a:pt x="11" y="15"/>
                      <a:pt x="15" y="12"/>
                      <a:pt x="15" y="7"/>
                    </a:cubicBezTo>
                    <a:cubicBezTo>
                      <a:pt x="15" y="3"/>
                      <a:pt x="11" y="0"/>
                      <a:pt x="7" y="0"/>
                    </a:cubicBezTo>
                    <a:cubicBezTo>
                      <a:pt x="3" y="0"/>
                      <a:pt x="0" y="3"/>
                      <a:pt x="0" y="8"/>
                    </a:cubicBezTo>
                    <a:close/>
                  </a:path>
                </a:pathLst>
              </a:cu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84" name="Oval 32"/>
              <p:cNvSpPr>
                <a:spLocks noChangeArrowheads="1"/>
              </p:cNvSpPr>
              <p:nvPr/>
            </p:nvSpPr>
            <p:spPr bwMode="auto">
              <a:xfrm>
                <a:off x="234950" y="368300"/>
                <a:ext cx="92075" cy="93663"/>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5386" name="组合 115"/>
            <p:cNvGrpSpPr/>
            <p:nvPr/>
          </p:nvGrpSpPr>
          <p:grpSpPr bwMode="auto">
            <a:xfrm>
              <a:off x="2835" y="4875"/>
              <a:ext cx="907" cy="680"/>
              <a:chOff x="0" y="0"/>
              <a:chExt cx="490538" cy="393700"/>
            </a:xfrm>
          </p:grpSpPr>
          <p:sp>
            <p:nvSpPr>
              <p:cNvPr id="15387" name="Freeform 35"/>
              <p:cNvSpPr>
                <a:spLocks noEditPoints="1" noChangeArrowheads="1"/>
              </p:cNvSpPr>
              <p:nvPr/>
            </p:nvSpPr>
            <p:spPr bwMode="auto">
              <a:xfrm>
                <a:off x="0" y="0"/>
                <a:ext cx="95250" cy="77787"/>
              </a:xfrm>
              <a:custGeom>
                <a:avLst/>
                <a:gdLst>
                  <a:gd name="T0" fmla="*/ 11 w 11"/>
                  <a:gd name="T1" fmla="*/ 1 h 9"/>
                  <a:gd name="T2" fmla="*/ 3 w 11"/>
                  <a:gd name="T3" fmla="*/ 2 h 9"/>
                  <a:gd name="T4" fmla="*/ 0 w 11"/>
                  <a:gd name="T5" fmla="*/ 1 h 9"/>
                  <a:gd name="T6" fmla="*/ 2 w 11"/>
                  <a:gd name="T7" fmla="*/ 6 h 9"/>
                  <a:gd name="T8" fmla="*/ 0 w 11"/>
                  <a:gd name="T9" fmla="*/ 8 h 9"/>
                  <a:gd name="T10" fmla="*/ 2 w 11"/>
                  <a:gd name="T11" fmla="*/ 9 h 9"/>
                  <a:gd name="T12" fmla="*/ 9 w 11"/>
                  <a:gd name="T13" fmla="*/ 7 h 9"/>
                  <a:gd name="T14" fmla="*/ 11 w 11"/>
                  <a:gd name="T15" fmla="*/ 8 h 9"/>
                  <a:gd name="T16" fmla="*/ 11 w 11"/>
                  <a:gd name="T17" fmla="*/ 1 h 9"/>
                  <a:gd name="T18" fmla="*/ 7 w 11"/>
                  <a:gd name="T19" fmla="*/ 6 h 9"/>
                  <a:gd name="T20" fmla="*/ 5 w 11"/>
                  <a:gd name="T21" fmla="*/ 6 h 9"/>
                  <a:gd name="T22" fmla="*/ 4 w 11"/>
                  <a:gd name="T23" fmla="*/ 5 h 9"/>
                  <a:gd name="T24" fmla="*/ 7 w 11"/>
                  <a:gd name="T25" fmla="*/ 2 h 9"/>
                  <a:gd name="T26" fmla="*/ 7 w 11"/>
                  <a:gd name="T27" fmla="*/ 6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9"/>
                  <a:gd name="T44" fmla="*/ 11 w 11"/>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9">
                    <a:moveTo>
                      <a:pt x="11" y="1"/>
                    </a:moveTo>
                    <a:cubicBezTo>
                      <a:pt x="8" y="0"/>
                      <a:pt x="5" y="1"/>
                      <a:pt x="3" y="2"/>
                    </a:cubicBezTo>
                    <a:cubicBezTo>
                      <a:pt x="1" y="3"/>
                      <a:pt x="0" y="2"/>
                      <a:pt x="0" y="1"/>
                    </a:cubicBezTo>
                    <a:cubicBezTo>
                      <a:pt x="0" y="2"/>
                      <a:pt x="1" y="5"/>
                      <a:pt x="2" y="6"/>
                    </a:cubicBezTo>
                    <a:cubicBezTo>
                      <a:pt x="1" y="7"/>
                      <a:pt x="1" y="7"/>
                      <a:pt x="0" y="8"/>
                    </a:cubicBezTo>
                    <a:cubicBezTo>
                      <a:pt x="0" y="8"/>
                      <a:pt x="1" y="9"/>
                      <a:pt x="2" y="9"/>
                    </a:cubicBezTo>
                    <a:cubicBezTo>
                      <a:pt x="4" y="9"/>
                      <a:pt x="7" y="7"/>
                      <a:pt x="9" y="7"/>
                    </a:cubicBezTo>
                    <a:cubicBezTo>
                      <a:pt x="10" y="6"/>
                      <a:pt x="11" y="8"/>
                      <a:pt x="11" y="8"/>
                    </a:cubicBezTo>
                    <a:cubicBezTo>
                      <a:pt x="11" y="5"/>
                      <a:pt x="11" y="3"/>
                      <a:pt x="11" y="1"/>
                    </a:cubicBezTo>
                    <a:close/>
                    <a:moveTo>
                      <a:pt x="7" y="6"/>
                    </a:moveTo>
                    <a:cubicBezTo>
                      <a:pt x="7" y="6"/>
                      <a:pt x="6" y="7"/>
                      <a:pt x="5" y="6"/>
                    </a:cubicBezTo>
                    <a:cubicBezTo>
                      <a:pt x="4" y="6"/>
                      <a:pt x="4" y="5"/>
                      <a:pt x="4" y="5"/>
                    </a:cubicBezTo>
                    <a:cubicBezTo>
                      <a:pt x="5" y="4"/>
                      <a:pt x="6" y="3"/>
                      <a:pt x="7" y="2"/>
                    </a:cubicBezTo>
                    <a:cubicBezTo>
                      <a:pt x="7" y="3"/>
                      <a:pt x="7" y="5"/>
                      <a:pt x="7" y="6"/>
                    </a:cubicBezTo>
                    <a:close/>
                  </a:path>
                </a:pathLst>
              </a:cu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88" name="Freeform 36"/>
              <p:cNvSpPr>
                <a:spLocks noEditPoints="1" noChangeArrowheads="1"/>
              </p:cNvSpPr>
              <p:nvPr/>
            </p:nvSpPr>
            <p:spPr bwMode="auto">
              <a:xfrm>
                <a:off x="25400" y="0"/>
                <a:ext cx="376238" cy="393700"/>
              </a:xfrm>
              <a:custGeom>
                <a:avLst/>
                <a:gdLst>
                  <a:gd name="T0" fmla="*/ 39 w 43"/>
                  <a:gd name="T1" fmla="*/ 21 h 45"/>
                  <a:gd name="T2" fmla="*/ 37 w 43"/>
                  <a:gd name="T3" fmla="*/ 31 h 45"/>
                  <a:gd name="T4" fmla="*/ 37 w 43"/>
                  <a:gd name="T5" fmla="*/ 39 h 45"/>
                  <a:gd name="T6" fmla="*/ 21 w 43"/>
                  <a:gd name="T7" fmla="*/ 42 h 45"/>
                  <a:gd name="T8" fmla="*/ 19 w 43"/>
                  <a:gd name="T9" fmla="*/ 39 h 45"/>
                  <a:gd name="T10" fmla="*/ 19 w 43"/>
                  <a:gd name="T11" fmla="*/ 31 h 45"/>
                  <a:gd name="T12" fmla="*/ 17 w 43"/>
                  <a:gd name="T13" fmla="*/ 14 h 45"/>
                  <a:gd name="T14" fmla="*/ 14 w 43"/>
                  <a:gd name="T15" fmla="*/ 14 h 45"/>
                  <a:gd name="T16" fmla="*/ 10 w 43"/>
                  <a:gd name="T17" fmla="*/ 14 h 45"/>
                  <a:gd name="T18" fmla="*/ 9 w 43"/>
                  <a:gd name="T19" fmla="*/ 0 h 45"/>
                  <a:gd name="T20" fmla="*/ 9 w 43"/>
                  <a:gd name="T21" fmla="*/ 14 h 45"/>
                  <a:gd name="T22" fmla="*/ 2 w 43"/>
                  <a:gd name="T23" fmla="*/ 14 h 45"/>
                  <a:gd name="T24" fmla="*/ 0 w 43"/>
                  <a:gd name="T25" fmla="*/ 45 h 45"/>
                  <a:gd name="T26" fmla="*/ 16 w 43"/>
                  <a:gd name="T27" fmla="*/ 45 h 45"/>
                  <a:gd name="T28" fmla="*/ 19 w 43"/>
                  <a:gd name="T29" fmla="*/ 45 h 45"/>
                  <a:gd name="T30" fmla="*/ 43 w 43"/>
                  <a:gd name="T31" fmla="*/ 45 h 45"/>
                  <a:gd name="T32" fmla="*/ 41 w 43"/>
                  <a:gd name="T33" fmla="*/ 21 h 45"/>
                  <a:gd name="T34" fmla="*/ 7 w 43"/>
                  <a:gd name="T35" fmla="*/ 36 h 45"/>
                  <a:gd name="T36" fmla="*/ 3 w 43"/>
                  <a:gd name="T37" fmla="*/ 35 h 45"/>
                  <a:gd name="T38" fmla="*/ 5 w 43"/>
                  <a:gd name="T39" fmla="*/ 31 h 45"/>
                  <a:gd name="T40" fmla="*/ 8 w 43"/>
                  <a:gd name="T41" fmla="*/ 32 h 45"/>
                  <a:gd name="T42" fmla="*/ 8 w 43"/>
                  <a:gd name="T43" fmla="*/ 28 h 45"/>
                  <a:gd name="T44" fmla="*/ 5 w 43"/>
                  <a:gd name="T45" fmla="*/ 29 h 45"/>
                  <a:gd name="T46" fmla="*/ 3 w 43"/>
                  <a:gd name="T47" fmla="*/ 25 h 45"/>
                  <a:gd name="T48" fmla="*/ 7 w 43"/>
                  <a:gd name="T49" fmla="*/ 24 h 45"/>
                  <a:gd name="T50" fmla="*/ 8 w 43"/>
                  <a:gd name="T51" fmla="*/ 28 h 45"/>
                  <a:gd name="T52" fmla="*/ 14 w 43"/>
                  <a:gd name="T53" fmla="*/ 36 h 45"/>
                  <a:gd name="T54" fmla="*/ 10 w 43"/>
                  <a:gd name="T55" fmla="*/ 35 h 45"/>
                  <a:gd name="T56" fmla="*/ 11 w 43"/>
                  <a:gd name="T57" fmla="*/ 31 h 45"/>
                  <a:gd name="T58" fmla="*/ 15 w 43"/>
                  <a:gd name="T59" fmla="*/ 32 h 45"/>
                  <a:gd name="T60" fmla="*/ 15 w 43"/>
                  <a:gd name="T61" fmla="*/ 28 h 45"/>
                  <a:gd name="T62" fmla="*/ 11 w 43"/>
                  <a:gd name="T63" fmla="*/ 29 h 45"/>
                  <a:gd name="T64" fmla="*/ 10 w 43"/>
                  <a:gd name="T65" fmla="*/ 25 h 45"/>
                  <a:gd name="T66" fmla="*/ 14 w 43"/>
                  <a:gd name="T67" fmla="*/ 24 h 45"/>
                  <a:gd name="T68" fmla="*/ 15 w 43"/>
                  <a:gd name="T69" fmla="*/ 28 h 45"/>
                  <a:gd name="T70" fmla="*/ 7 w 43"/>
                  <a:gd name="T71" fmla="*/ 22 h 45"/>
                  <a:gd name="T72" fmla="*/ 3 w 43"/>
                  <a:gd name="T73" fmla="*/ 21 h 45"/>
                  <a:gd name="T74" fmla="*/ 5 w 43"/>
                  <a:gd name="T75" fmla="*/ 17 h 45"/>
                  <a:gd name="T76" fmla="*/ 8 w 43"/>
                  <a:gd name="T77" fmla="*/ 18 h 45"/>
                  <a:gd name="T78" fmla="*/ 15 w 43"/>
                  <a:gd name="T79" fmla="*/ 21 h 45"/>
                  <a:gd name="T80" fmla="*/ 11 w 43"/>
                  <a:gd name="T81" fmla="*/ 22 h 45"/>
                  <a:gd name="T82" fmla="*/ 10 w 43"/>
                  <a:gd name="T83" fmla="*/ 18 h 45"/>
                  <a:gd name="T84" fmla="*/ 14 w 43"/>
                  <a:gd name="T85" fmla="*/ 17 h 45"/>
                  <a:gd name="T86" fmla="*/ 15 w 43"/>
                  <a:gd name="T87" fmla="*/ 21 h 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3"/>
                  <a:gd name="T133" fmla="*/ 0 h 45"/>
                  <a:gd name="T134" fmla="*/ 43 w 43"/>
                  <a:gd name="T135" fmla="*/ 45 h 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3" h="45">
                    <a:moveTo>
                      <a:pt x="41" y="21"/>
                    </a:moveTo>
                    <a:cubicBezTo>
                      <a:pt x="39" y="21"/>
                      <a:pt x="39" y="21"/>
                      <a:pt x="39" y="21"/>
                    </a:cubicBezTo>
                    <a:cubicBezTo>
                      <a:pt x="38" y="21"/>
                      <a:pt x="37" y="22"/>
                      <a:pt x="37" y="23"/>
                    </a:cubicBezTo>
                    <a:cubicBezTo>
                      <a:pt x="37" y="31"/>
                      <a:pt x="37" y="31"/>
                      <a:pt x="37" y="31"/>
                    </a:cubicBezTo>
                    <a:cubicBezTo>
                      <a:pt x="37" y="39"/>
                      <a:pt x="37" y="39"/>
                      <a:pt x="37" y="39"/>
                    </a:cubicBezTo>
                    <a:cubicBezTo>
                      <a:pt x="37" y="39"/>
                      <a:pt x="37" y="39"/>
                      <a:pt x="37" y="39"/>
                    </a:cubicBezTo>
                    <a:cubicBezTo>
                      <a:pt x="37" y="41"/>
                      <a:pt x="36" y="42"/>
                      <a:pt x="35" y="42"/>
                    </a:cubicBezTo>
                    <a:cubicBezTo>
                      <a:pt x="21" y="42"/>
                      <a:pt x="21" y="42"/>
                      <a:pt x="21" y="42"/>
                    </a:cubicBezTo>
                    <a:cubicBezTo>
                      <a:pt x="20" y="42"/>
                      <a:pt x="19" y="41"/>
                      <a:pt x="19" y="39"/>
                    </a:cubicBezTo>
                    <a:cubicBezTo>
                      <a:pt x="19" y="39"/>
                      <a:pt x="19" y="39"/>
                      <a:pt x="19" y="39"/>
                    </a:cubicBezTo>
                    <a:cubicBezTo>
                      <a:pt x="19" y="31"/>
                      <a:pt x="19" y="31"/>
                      <a:pt x="19" y="31"/>
                    </a:cubicBezTo>
                    <a:cubicBezTo>
                      <a:pt x="19" y="31"/>
                      <a:pt x="19" y="31"/>
                      <a:pt x="19" y="31"/>
                    </a:cubicBezTo>
                    <a:cubicBezTo>
                      <a:pt x="19" y="16"/>
                      <a:pt x="19" y="16"/>
                      <a:pt x="19" y="16"/>
                    </a:cubicBezTo>
                    <a:cubicBezTo>
                      <a:pt x="19" y="15"/>
                      <a:pt x="18" y="14"/>
                      <a:pt x="17" y="14"/>
                    </a:cubicBezTo>
                    <a:cubicBezTo>
                      <a:pt x="14" y="14"/>
                      <a:pt x="14" y="14"/>
                      <a:pt x="14" y="14"/>
                    </a:cubicBezTo>
                    <a:cubicBezTo>
                      <a:pt x="14" y="14"/>
                      <a:pt x="14" y="14"/>
                      <a:pt x="14" y="14"/>
                    </a:cubicBezTo>
                    <a:cubicBezTo>
                      <a:pt x="10" y="14"/>
                      <a:pt x="10" y="14"/>
                      <a:pt x="10" y="14"/>
                    </a:cubicBezTo>
                    <a:cubicBezTo>
                      <a:pt x="10" y="14"/>
                      <a:pt x="10" y="14"/>
                      <a:pt x="10" y="14"/>
                    </a:cubicBezTo>
                    <a:cubicBezTo>
                      <a:pt x="10" y="1"/>
                      <a:pt x="10" y="1"/>
                      <a:pt x="10" y="1"/>
                    </a:cubicBezTo>
                    <a:cubicBezTo>
                      <a:pt x="10" y="0"/>
                      <a:pt x="9" y="0"/>
                      <a:pt x="9" y="0"/>
                    </a:cubicBezTo>
                    <a:cubicBezTo>
                      <a:pt x="9" y="0"/>
                      <a:pt x="9" y="0"/>
                      <a:pt x="9" y="1"/>
                    </a:cubicBezTo>
                    <a:cubicBezTo>
                      <a:pt x="9" y="14"/>
                      <a:pt x="9" y="14"/>
                      <a:pt x="9" y="14"/>
                    </a:cubicBezTo>
                    <a:cubicBezTo>
                      <a:pt x="9" y="14"/>
                      <a:pt x="9" y="14"/>
                      <a:pt x="9" y="14"/>
                    </a:cubicBezTo>
                    <a:cubicBezTo>
                      <a:pt x="2" y="14"/>
                      <a:pt x="2" y="14"/>
                      <a:pt x="2" y="14"/>
                    </a:cubicBezTo>
                    <a:cubicBezTo>
                      <a:pt x="1" y="14"/>
                      <a:pt x="0" y="15"/>
                      <a:pt x="0" y="16"/>
                    </a:cubicBezTo>
                    <a:cubicBezTo>
                      <a:pt x="0" y="45"/>
                      <a:pt x="0" y="45"/>
                      <a:pt x="0" y="45"/>
                    </a:cubicBezTo>
                    <a:cubicBezTo>
                      <a:pt x="13" y="45"/>
                      <a:pt x="13" y="45"/>
                      <a:pt x="13" y="45"/>
                    </a:cubicBezTo>
                    <a:cubicBezTo>
                      <a:pt x="16" y="45"/>
                      <a:pt x="16" y="45"/>
                      <a:pt x="16" y="45"/>
                    </a:cubicBezTo>
                    <a:cubicBezTo>
                      <a:pt x="17" y="45"/>
                      <a:pt x="17" y="45"/>
                      <a:pt x="17" y="45"/>
                    </a:cubicBezTo>
                    <a:cubicBezTo>
                      <a:pt x="19" y="45"/>
                      <a:pt x="19" y="45"/>
                      <a:pt x="19" y="45"/>
                    </a:cubicBezTo>
                    <a:cubicBezTo>
                      <a:pt x="37" y="45"/>
                      <a:pt x="37" y="45"/>
                      <a:pt x="37" y="45"/>
                    </a:cubicBezTo>
                    <a:cubicBezTo>
                      <a:pt x="43" y="45"/>
                      <a:pt x="43" y="45"/>
                      <a:pt x="43" y="45"/>
                    </a:cubicBezTo>
                    <a:cubicBezTo>
                      <a:pt x="43" y="23"/>
                      <a:pt x="43" y="23"/>
                      <a:pt x="43" y="23"/>
                    </a:cubicBezTo>
                    <a:cubicBezTo>
                      <a:pt x="43" y="22"/>
                      <a:pt x="42" y="21"/>
                      <a:pt x="41" y="21"/>
                    </a:cubicBezTo>
                    <a:close/>
                    <a:moveTo>
                      <a:pt x="8" y="35"/>
                    </a:moveTo>
                    <a:cubicBezTo>
                      <a:pt x="8" y="36"/>
                      <a:pt x="8" y="36"/>
                      <a:pt x="7" y="36"/>
                    </a:cubicBezTo>
                    <a:cubicBezTo>
                      <a:pt x="5" y="36"/>
                      <a:pt x="5" y="36"/>
                      <a:pt x="5" y="36"/>
                    </a:cubicBezTo>
                    <a:cubicBezTo>
                      <a:pt x="4" y="36"/>
                      <a:pt x="3" y="36"/>
                      <a:pt x="3" y="35"/>
                    </a:cubicBezTo>
                    <a:cubicBezTo>
                      <a:pt x="3" y="32"/>
                      <a:pt x="3" y="32"/>
                      <a:pt x="3" y="32"/>
                    </a:cubicBezTo>
                    <a:cubicBezTo>
                      <a:pt x="3" y="32"/>
                      <a:pt x="4" y="31"/>
                      <a:pt x="5" y="31"/>
                    </a:cubicBezTo>
                    <a:cubicBezTo>
                      <a:pt x="7" y="31"/>
                      <a:pt x="7" y="31"/>
                      <a:pt x="7" y="31"/>
                    </a:cubicBezTo>
                    <a:cubicBezTo>
                      <a:pt x="8" y="31"/>
                      <a:pt x="8" y="32"/>
                      <a:pt x="8" y="32"/>
                    </a:cubicBezTo>
                    <a:lnTo>
                      <a:pt x="8" y="35"/>
                    </a:lnTo>
                    <a:close/>
                    <a:moveTo>
                      <a:pt x="8" y="28"/>
                    </a:moveTo>
                    <a:cubicBezTo>
                      <a:pt x="8" y="28"/>
                      <a:pt x="8" y="29"/>
                      <a:pt x="7" y="29"/>
                    </a:cubicBezTo>
                    <a:cubicBezTo>
                      <a:pt x="5" y="29"/>
                      <a:pt x="5" y="29"/>
                      <a:pt x="5" y="29"/>
                    </a:cubicBezTo>
                    <a:cubicBezTo>
                      <a:pt x="4" y="29"/>
                      <a:pt x="3" y="28"/>
                      <a:pt x="3" y="28"/>
                    </a:cubicBezTo>
                    <a:cubicBezTo>
                      <a:pt x="3" y="25"/>
                      <a:pt x="3" y="25"/>
                      <a:pt x="3" y="25"/>
                    </a:cubicBezTo>
                    <a:cubicBezTo>
                      <a:pt x="3" y="24"/>
                      <a:pt x="4" y="24"/>
                      <a:pt x="5" y="24"/>
                    </a:cubicBezTo>
                    <a:cubicBezTo>
                      <a:pt x="7" y="24"/>
                      <a:pt x="7" y="24"/>
                      <a:pt x="7" y="24"/>
                    </a:cubicBezTo>
                    <a:cubicBezTo>
                      <a:pt x="8" y="24"/>
                      <a:pt x="8" y="24"/>
                      <a:pt x="8" y="25"/>
                    </a:cubicBezTo>
                    <a:lnTo>
                      <a:pt x="8" y="28"/>
                    </a:lnTo>
                    <a:close/>
                    <a:moveTo>
                      <a:pt x="15" y="35"/>
                    </a:moveTo>
                    <a:cubicBezTo>
                      <a:pt x="15" y="36"/>
                      <a:pt x="15" y="36"/>
                      <a:pt x="14" y="36"/>
                    </a:cubicBezTo>
                    <a:cubicBezTo>
                      <a:pt x="11" y="36"/>
                      <a:pt x="11" y="36"/>
                      <a:pt x="11" y="36"/>
                    </a:cubicBezTo>
                    <a:cubicBezTo>
                      <a:pt x="11" y="36"/>
                      <a:pt x="10" y="36"/>
                      <a:pt x="10" y="35"/>
                    </a:cubicBezTo>
                    <a:cubicBezTo>
                      <a:pt x="10" y="32"/>
                      <a:pt x="10" y="32"/>
                      <a:pt x="10" y="32"/>
                    </a:cubicBezTo>
                    <a:cubicBezTo>
                      <a:pt x="10" y="32"/>
                      <a:pt x="11" y="31"/>
                      <a:pt x="11" y="31"/>
                    </a:cubicBezTo>
                    <a:cubicBezTo>
                      <a:pt x="14" y="31"/>
                      <a:pt x="14" y="31"/>
                      <a:pt x="14" y="31"/>
                    </a:cubicBezTo>
                    <a:cubicBezTo>
                      <a:pt x="15" y="31"/>
                      <a:pt x="15" y="32"/>
                      <a:pt x="15" y="32"/>
                    </a:cubicBezTo>
                    <a:lnTo>
                      <a:pt x="15" y="35"/>
                    </a:lnTo>
                    <a:close/>
                    <a:moveTo>
                      <a:pt x="15" y="28"/>
                    </a:moveTo>
                    <a:cubicBezTo>
                      <a:pt x="15" y="28"/>
                      <a:pt x="15" y="29"/>
                      <a:pt x="14" y="29"/>
                    </a:cubicBezTo>
                    <a:cubicBezTo>
                      <a:pt x="11" y="29"/>
                      <a:pt x="11" y="29"/>
                      <a:pt x="11" y="29"/>
                    </a:cubicBezTo>
                    <a:cubicBezTo>
                      <a:pt x="11" y="29"/>
                      <a:pt x="10" y="28"/>
                      <a:pt x="10" y="28"/>
                    </a:cubicBezTo>
                    <a:cubicBezTo>
                      <a:pt x="10" y="25"/>
                      <a:pt x="10" y="25"/>
                      <a:pt x="10" y="25"/>
                    </a:cubicBezTo>
                    <a:cubicBezTo>
                      <a:pt x="10" y="24"/>
                      <a:pt x="11" y="24"/>
                      <a:pt x="11" y="24"/>
                    </a:cubicBezTo>
                    <a:cubicBezTo>
                      <a:pt x="14" y="24"/>
                      <a:pt x="14" y="24"/>
                      <a:pt x="14" y="24"/>
                    </a:cubicBezTo>
                    <a:cubicBezTo>
                      <a:pt x="15" y="24"/>
                      <a:pt x="15" y="24"/>
                      <a:pt x="15" y="25"/>
                    </a:cubicBezTo>
                    <a:lnTo>
                      <a:pt x="15" y="28"/>
                    </a:lnTo>
                    <a:close/>
                    <a:moveTo>
                      <a:pt x="8" y="21"/>
                    </a:moveTo>
                    <a:cubicBezTo>
                      <a:pt x="8" y="21"/>
                      <a:pt x="8" y="22"/>
                      <a:pt x="7" y="22"/>
                    </a:cubicBezTo>
                    <a:cubicBezTo>
                      <a:pt x="5" y="22"/>
                      <a:pt x="5" y="22"/>
                      <a:pt x="5" y="22"/>
                    </a:cubicBezTo>
                    <a:cubicBezTo>
                      <a:pt x="4" y="22"/>
                      <a:pt x="3" y="21"/>
                      <a:pt x="3" y="21"/>
                    </a:cubicBezTo>
                    <a:cubicBezTo>
                      <a:pt x="3" y="18"/>
                      <a:pt x="3" y="18"/>
                      <a:pt x="3" y="18"/>
                    </a:cubicBezTo>
                    <a:cubicBezTo>
                      <a:pt x="3" y="17"/>
                      <a:pt x="4" y="17"/>
                      <a:pt x="5" y="17"/>
                    </a:cubicBezTo>
                    <a:cubicBezTo>
                      <a:pt x="7" y="17"/>
                      <a:pt x="7" y="17"/>
                      <a:pt x="7" y="17"/>
                    </a:cubicBezTo>
                    <a:cubicBezTo>
                      <a:pt x="8" y="17"/>
                      <a:pt x="8" y="17"/>
                      <a:pt x="8" y="18"/>
                    </a:cubicBezTo>
                    <a:lnTo>
                      <a:pt x="8" y="21"/>
                    </a:lnTo>
                    <a:close/>
                    <a:moveTo>
                      <a:pt x="15" y="21"/>
                    </a:moveTo>
                    <a:cubicBezTo>
                      <a:pt x="15" y="21"/>
                      <a:pt x="15" y="22"/>
                      <a:pt x="14" y="22"/>
                    </a:cubicBezTo>
                    <a:cubicBezTo>
                      <a:pt x="11" y="22"/>
                      <a:pt x="11" y="22"/>
                      <a:pt x="11" y="22"/>
                    </a:cubicBezTo>
                    <a:cubicBezTo>
                      <a:pt x="11" y="22"/>
                      <a:pt x="10" y="21"/>
                      <a:pt x="10" y="21"/>
                    </a:cubicBezTo>
                    <a:cubicBezTo>
                      <a:pt x="10" y="18"/>
                      <a:pt x="10" y="18"/>
                      <a:pt x="10" y="18"/>
                    </a:cubicBezTo>
                    <a:cubicBezTo>
                      <a:pt x="10" y="17"/>
                      <a:pt x="11" y="17"/>
                      <a:pt x="11" y="17"/>
                    </a:cubicBezTo>
                    <a:cubicBezTo>
                      <a:pt x="14" y="17"/>
                      <a:pt x="14" y="17"/>
                      <a:pt x="14" y="17"/>
                    </a:cubicBezTo>
                    <a:cubicBezTo>
                      <a:pt x="15" y="17"/>
                      <a:pt x="15" y="17"/>
                      <a:pt x="15" y="18"/>
                    </a:cubicBezTo>
                    <a:lnTo>
                      <a:pt x="15" y="21"/>
                    </a:lnTo>
                    <a:close/>
                  </a:path>
                </a:pathLst>
              </a:cu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89" name="Freeform 37"/>
              <p:cNvSpPr>
                <a:spLocks noChangeArrowheads="1"/>
              </p:cNvSpPr>
              <p:nvPr/>
            </p:nvSpPr>
            <p:spPr bwMode="auto">
              <a:xfrm>
                <a:off x="201613" y="227013"/>
                <a:ext cx="139700" cy="131762"/>
              </a:xfrm>
              <a:custGeom>
                <a:avLst/>
                <a:gdLst>
                  <a:gd name="T0" fmla="*/ 8 w 16"/>
                  <a:gd name="T1" fmla="*/ 0 h 15"/>
                  <a:gd name="T2" fmla="*/ 4 w 16"/>
                  <a:gd name="T3" fmla="*/ 3 h 15"/>
                  <a:gd name="T4" fmla="*/ 0 w 16"/>
                  <a:gd name="T5" fmla="*/ 1 h 15"/>
                  <a:gd name="T6" fmla="*/ 0 w 16"/>
                  <a:gd name="T7" fmla="*/ 1 h 15"/>
                  <a:gd name="T8" fmla="*/ 0 w 16"/>
                  <a:gd name="T9" fmla="*/ 12 h 15"/>
                  <a:gd name="T10" fmla="*/ 0 w 16"/>
                  <a:gd name="T11" fmla="*/ 12 h 15"/>
                  <a:gd name="T12" fmla="*/ 3 w 16"/>
                  <a:gd name="T13" fmla="*/ 15 h 15"/>
                  <a:gd name="T14" fmla="*/ 13 w 16"/>
                  <a:gd name="T15" fmla="*/ 15 h 15"/>
                  <a:gd name="T16" fmla="*/ 16 w 16"/>
                  <a:gd name="T17" fmla="*/ 12 h 15"/>
                  <a:gd name="T18" fmla="*/ 16 w 16"/>
                  <a:gd name="T19" fmla="*/ 12 h 15"/>
                  <a:gd name="T20" fmla="*/ 16 w 16"/>
                  <a:gd name="T21" fmla="*/ 1 h 15"/>
                  <a:gd name="T22" fmla="*/ 12 w 16"/>
                  <a:gd name="T23" fmla="*/ 3 h 15"/>
                  <a:gd name="T24" fmla="*/ 8 w 16"/>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5"/>
                  <a:gd name="T41" fmla="*/ 16 w 1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5">
                    <a:moveTo>
                      <a:pt x="8" y="0"/>
                    </a:moveTo>
                    <a:cubicBezTo>
                      <a:pt x="7" y="2"/>
                      <a:pt x="6" y="3"/>
                      <a:pt x="4" y="3"/>
                    </a:cubicBezTo>
                    <a:cubicBezTo>
                      <a:pt x="3" y="3"/>
                      <a:pt x="1" y="2"/>
                      <a:pt x="0" y="1"/>
                    </a:cubicBezTo>
                    <a:cubicBezTo>
                      <a:pt x="0" y="1"/>
                      <a:pt x="0" y="1"/>
                      <a:pt x="0" y="1"/>
                    </a:cubicBezTo>
                    <a:cubicBezTo>
                      <a:pt x="0" y="12"/>
                      <a:pt x="0" y="12"/>
                      <a:pt x="0" y="12"/>
                    </a:cubicBezTo>
                    <a:cubicBezTo>
                      <a:pt x="0" y="12"/>
                      <a:pt x="0" y="12"/>
                      <a:pt x="0" y="12"/>
                    </a:cubicBezTo>
                    <a:cubicBezTo>
                      <a:pt x="0" y="14"/>
                      <a:pt x="1" y="15"/>
                      <a:pt x="3" y="15"/>
                    </a:cubicBezTo>
                    <a:cubicBezTo>
                      <a:pt x="13" y="15"/>
                      <a:pt x="13" y="15"/>
                      <a:pt x="13" y="15"/>
                    </a:cubicBezTo>
                    <a:cubicBezTo>
                      <a:pt x="15" y="15"/>
                      <a:pt x="16" y="14"/>
                      <a:pt x="16" y="12"/>
                    </a:cubicBezTo>
                    <a:cubicBezTo>
                      <a:pt x="16" y="12"/>
                      <a:pt x="16" y="12"/>
                      <a:pt x="16" y="12"/>
                    </a:cubicBezTo>
                    <a:cubicBezTo>
                      <a:pt x="16" y="1"/>
                      <a:pt x="16" y="1"/>
                      <a:pt x="16" y="1"/>
                    </a:cubicBezTo>
                    <a:cubicBezTo>
                      <a:pt x="15" y="2"/>
                      <a:pt x="14" y="3"/>
                      <a:pt x="12" y="3"/>
                    </a:cubicBezTo>
                    <a:cubicBezTo>
                      <a:pt x="10" y="3"/>
                      <a:pt x="9" y="2"/>
                      <a:pt x="8" y="0"/>
                    </a:cubicBezTo>
                    <a:close/>
                  </a:path>
                </a:pathLst>
              </a:cu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90" name="Freeform 38"/>
              <p:cNvSpPr>
                <a:spLocks noChangeArrowheads="1"/>
              </p:cNvSpPr>
              <p:nvPr/>
            </p:nvSpPr>
            <p:spPr bwMode="auto">
              <a:xfrm>
                <a:off x="384175" y="254000"/>
                <a:ext cx="106363" cy="104775"/>
              </a:xfrm>
              <a:custGeom>
                <a:avLst/>
                <a:gdLst>
                  <a:gd name="T0" fmla="*/ 2 w 12"/>
                  <a:gd name="T1" fmla="*/ 0 h 12"/>
                  <a:gd name="T2" fmla="*/ 5 w 12"/>
                  <a:gd name="T3" fmla="*/ 0 h 12"/>
                  <a:gd name="T4" fmla="*/ 6 w 12"/>
                  <a:gd name="T5" fmla="*/ 0 h 12"/>
                  <a:gd name="T6" fmla="*/ 10 w 12"/>
                  <a:gd name="T7" fmla="*/ 0 h 12"/>
                  <a:gd name="T8" fmla="*/ 11 w 12"/>
                  <a:gd name="T9" fmla="*/ 2 h 12"/>
                  <a:gd name="T10" fmla="*/ 11 w 12"/>
                  <a:gd name="T11" fmla="*/ 2 h 12"/>
                  <a:gd name="T12" fmla="*/ 11 w 12"/>
                  <a:gd name="T13" fmla="*/ 2 h 12"/>
                  <a:gd name="T14" fmla="*/ 11 w 12"/>
                  <a:gd name="T15" fmla="*/ 5 h 12"/>
                  <a:gd name="T16" fmla="*/ 11 w 12"/>
                  <a:gd name="T17" fmla="*/ 5 h 12"/>
                  <a:gd name="T18" fmla="*/ 12 w 12"/>
                  <a:gd name="T19" fmla="*/ 6 h 12"/>
                  <a:gd name="T20" fmla="*/ 12 w 12"/>
                  <a:gd name="T21" fmla="*/ 6 h 12"/>
                  <a:gd name="T22" fmla="*/ 11 w 12"/>
                  <a:gd name="T23" fmla="*/ 7 h 12"/>
                  <a:gd name="T24" fmla="*/ 10 w 12"/>
                  <a:gd name="T25" fmla="*/ 7 h 12"/>
                  <a:gd name="T26" fmla="*/ 11 w 12"/>
                  <a:gd name="T27" fmla="*/ 11 h 12"/>
                  <a:gd name="T28" fmla="*/ 10 w 12"/>
                  <a:gd name="T29" fmla="*/ 12 h 12"/>
                  <a:gd name="T30" fmla="*/ 8 w 12"/>
                  <a:gd name="T31" fmla="*/ 11 h 12"/>
                  <a:gd name="T32" fmla="*/ 9 w 12"/>
                  <a:gd name="T33" fmla="*/ 7 h 12"/>
                  <a:gd name="T34" fmla="*/ 8 w 12"/>
                  <a:gd name="T35" fmla="*/ 7 h 12"/>
                  <a:gd name="T36" fmla="*/ 7 w 12"/>
                  <a:gd name="T37" fmla="*/ 6 h 12"/>
                  <a:gd name="T38" fmla="*/ 7 w 12"/>
                  <a:gd name="T39" fmla="*/ 6 h 12"/>
                  <a:gd name="T40" fmla="*/ 8 w 12"/>
                  <a:gd name="T41" fmla="*/ 5 h 12"/>
                  <a:gd name="T42" fmla="*/ 8 w 12"/>
                  <a:gd name="T43" fmla="*/ 5 h 12"/>
                  <a:gd name="T44" fmla="*/ 8 w 12"/>
                  <a:gd name="T45" fmla="*/ 3 h 12"/>
                  <a:gd name="T46" fmla="*/ 6 w 12"/>
                  <a:gd name="T47" fmla="*/ 3 h 12"/>
                  <a:gd name="T48" fmla="*/ 5 w 12"/>
                  <a:gd name="T49" fmla="*/ 3 h 12"/>
                  <a:gd name="T50" fmla="*/ 2 w 12"/>
                  <a:gd name="T51" fmla="*/ 3 h 12"/>
                  <a:gd name="T52" fmla="*/ 0 w 12"/>
                  <a:gd name="T53" fmla="*/ 2 h 12"/>
                  <a:gd name="T54" fmla="*/ 0 w 12"/>
                  <a:gd name="T55" fmla="*/ 2 h 12"/>
                  <a:gd name="T56" fmla="*/ 2 w 12"/>
                  <a:gd name="T57" fmla="*/ 0 h 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
                  <a:gd name="T88" fmla="*/ 0 h 12"/>
                  <a:gd name="T89" fmla="*/ 12 w 12"/>
                  <a:gd name="T90" fmla="*/ 12 h 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 h="12">
                    <a:moveTo>
                      <a:pt x="2" y="0"/>
                    </a:moveTo>
                    <a:cubicBezTo>
                      <a:pt x="5" y="0"/>
                      <a:pt x="5" y="0"/>
                      <a:pt x="5" y="0"/>
                    </a:cubicBezTo>
                    <a:cubicBezTo>
                      <a:pt x="6" y="0"/>
                      <a:pt x="6" y="0"/>
                      <a:pt x="6" y="0"/>
                    </a:cubicBezTo>
                    <a:cubicBezTo>
                      <a:pt x="10" y="0"/>
                      <a:pt x="10" y="0"/>
                      <a:pt x="10" y="0"/>
                    </a:cubicBezTo>
                    <a:cubicBezTo>
                      <a:pt x="10" y="0"/>
                      <a:pt x="11" y="1"/>
                      <a:pt x="11" y="2"/>
                    </a:cubicBezTo>
                    <a:cubicBezTo>
                      <a:pt x="11" y="2"/>
                      <a:pt x="11" y="2"/>
                      <a:pt x="11" y="2"/>
                    </a:cubicBezTo>
                    <a:cubicBezTo>
                      <a:pt x="11" y="2"/>
                      <a:pt x="11" y="2"/>
                      <a:pt x="11" y="2"/>
                    </a:cubicBezTo>
                    <a:cubicBezTo>
                      <a:pt x="11" y="5"/>
                      <a:pt x="11" y="5"/>
                      <a:pt x="11" y="5"/>
                    </a:cubicBezTo>
                    <a:cubicBezTo>
                      <a:pt x="11" y="5"/>
                      <a:pt x="11" y="5"/>
                      <a:pt x="11" y="5"/>
                    </a:cubicBezTo>
                    <a:cubicBezTo>
                      <a:pt x="12" y="5"/>
                      <a:pt x="12" y="5"/>
                      <a:pt x="12" y="6"/>
                    </a:cubicBezTo>
                    <a:cubicBezTo>
                      <a:pt x="12" y="6"/>
                      <a:pt x="12" y="6"/>
                      <a:pt x="12" y="6"/>
                    </a:cubicBezTo>
                    <a:cubicBezTo>
                      <a:pt x="12" y="7"/>
                      <a:pt x="12" y="7"/>
                      <a:pt x="11" y="7"/>
                    </a:cubicBezTo>
                    <a:cubicBezTo>
                      <a:pt x="10" y="7"/>
                      <a:pt x="10" y="7"/>
                      <a:pt x="10" y="7"/>
                    </a:cubicBezTo>
                    <a:cubicBezTo>
                      <a:pt x="11" y="8"/>
                      <a:pt x="11" y="9"/>
                      <a:pt x="11" y="11"/>
                    </a:cubicBezTo>
                    <a:cubicBezTo>
                      <a:pt x="11" y="12"/>
                      <a:pt x="11" y="12"/>
                      <a:pt x="10" y="12"/>
                    </a:cubicBezTo>
                    <a:cubicBezTo>
                      <a:pt x="8" y="12"/>
                      <a:pt x="8" y="12"/>
                      <a:pt x="8" y="11"/>
                    </a:cubicBezTo>
                    <a:cubicBezTo>
                      <a:pt x="8" y="10"/>
                      <a:pt x="8" y="9"/>
                      <a:pt x="9" y="7"/>
                    </a:cubicBezTo>
                    <a:cubicBezTo>
                      <a:pt x="8" y="7"/>
                      <a:pt x="8" y="7"/>
                      <a:pt x="8" y="7"/>
                    </a:cubicBezTo>
                    <a:cubicBezTo>
                      <a:pt x="7" y="7"/>
                      <a:pt x="7" y="7"/>
                      <a:pt x="7" y="6"/>
                    </a:cubicBezTo>
                    <a:cubicBezTo>
                      <a:pt x="7" y="6"/>
                      <a:pt x="7" y="6"/>
                      <a:pt x="7" y="6"/>
                    </a:cubicBezTo>
                    <a:cubicBezTo>
                      <a:pt x="7" y="5"/>
                      <a:pt x="7" y="5"/>
                      <a:pt x="8" y="5"/>
                    </a:cubicBezTo>
                    <a:cubicBezTo>
                      <a:pt x="8" y="5"/>
                      <a:pt x="8" y="5"/>
                      <a:pt x="8" y="5"/>
                    </a:cubicBezTo>
                    <a:cubicBezTo>
                      <a:pt x="8" y="3"/>
                      <a:pt x="8" y="3"/>
                      <a:pt x="8" y="3"/>
                    </a:cubicBezTo>
                    <a:cubicBezTo>
                      <a:pt x="6" y="3"/>
                      <a:pt x="6" y="3"/>
                      <a:pt x="6" y="3"/>
                    </a:cubicBezTo>
                    <a:cubicBezTo>
                      <a:pt x="5" y="3"/>
                      <a:pt x="5" y="3"/>
                      <a:pt x="5" y="3"/>
                    </a:cubicBezTo>
                    <a:cubicBezTo>
                      <a:pt x="2" y="3"/>
                      <a:pt x="2" y="3"/>
                      <a:pt x="2" y="3"/>
                    </a:cubicBezTo>
                    <a:cubicBezTo>
                      <a:pt x="1" y="3"/>
                      <a:pt x="0" y="3"/>
                      <a:pt x="0" y="2"/>
                    </a:cubicBezTo>
                    <a:cubicBezTo>
                      <a:pt x="0" y="2"/>
                      <a:pt x="0" y="2"/>
                      <a:pt x="0" y="2"/>
                    </a:cubicBezTo>
                    <a:cubicBezTo>
                      <a:pt x="0" y="1"/>
                      <a:pt x="1" y="0"/>
                      <a:pt x="2" y="0"/>
                    </a:cubicBezTo>
                    <a:close/>
                  </a:path>
                </a:pathLst>
              </a:cu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sp>
        <p:nvSpPr>
          <p:cNvPr id="15391" name="Text Box 31"/>
          <p:cNvSpPr txBox="1">
            <a:spLocks noChangeArrowheads="1"/>
          </p:cNvSpPr>
          <p:nvPr/>
        </p:nvSpPr>
        <p:spPr bwMode="auto">
          <a:xfrm>
            <a:off x="5252720" y="1765300"/>
            <a:ext cx="74485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050">
                <a:solidFill>
                  <a:schemeClr val="bg1"/>
                </a:solidFill>
                <a:ea typeface="微软雅黑" panose="020B0503020204020204" pitchFamily="34" charset="-122"/>
              </a:rPr>
              <a:t>生产者</a:t>
            </a:r>
          </a:p>
        </p:txBody>
      </p:sp>
      <p:sp>
        <p:nvSpPr>
          <p:cNvPr id="15392" name="Text Box 32"/>
          <p:cNvSpPr txBox="1">
            <a:spLocks noChangeArrowheads="1"/>
          </p:cNvSpPr>
          <p:nvPr/>
        </p:nvSpPr>
        <p:spPr bwMode="auto">
          <a:xfrm>
            <a:off x="6322695" y="2636520"/>
            <a:ext cx="74485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1050">
                <a:solidFill>
                  <a:schemeClr val="bg1"/>
                </a:solidFill>
                <a:ea typeface="微软雅黑" panose="020B0503020204020204" pitchFamily="34" charset="-122"/>
              </a:rPr>
              <a:t>销售者</a:t>
            </a:r>
          </a:p>
        </p:txBody>
      </p:sp>
      <p:sp>
        <p:nvSpPr>
          <p:cNvPr id="15393" name="Text Box 33"/>
          <p:cNvSpPr txBox="1">
            <a:spLocks noChangeArrowheads="1"/>
          </p:cNvSpPr>
          <p:nvPr/>
        </p:nvSpPr>
        <p:spPr bwMode="auto">
          <a:xfrm>
            <a:off x="5295900" y="3716655"/>
            <a:ext cx="74485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1050">
                <a:solidFill>
                  <a:schemeClr val="bg1"/>
                </a:solidFill>
                <a:ea typeface="微软雅黑" panose="020B0503020204020204" pitchFamily="34" charset="-122"/>
              </a:rPr>
              <a:t>服务者</a:t>
            </a:r>
          </a:p>
        </p:txBody>
      </p:sp>
    </p:spTree>
  </p:cSld>
  <p:clrMapOvr>
    <a:masterClrMapping/>
  </p:clrMapOvr>
  <p:transition spd="slow" advClick="0" advTm="5000">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700485" y="367983"/>
            <a:ext cx="4427934"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zh-CN" sz="2400" b="1" dirty="0">
                <a:solidFill>
                  <a:schemeClr val="accent3"/>
                </a:solidFill>
                <a:latin typeface="Tahoma" panose="020B0604030504040204" pitchFamily="34" charset="0"/>
                <a:ea typeface="微软雅黑" panose="020B0503020204020204" pitchFamily="34" charset="-122"/>
                <a:sym typeface="Arial" panose="020B0604020202020204" pitchFamily="34" charset="0"/>
              </a:rPr>
              <a:t>3.6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求教获知权</a:t>
            </a:r>
          </a:p>
        </p:txBody>
      </p:sp>
      <p:grpSp>
        <p:nvGrpSpPr>
          <p:cNvPr id="13320" name="Group 8"/>
          <p:cNvGrpSpPr/>
          <p:nvPr/>
        </p:nvGrpSpPr>
        <p:grpSpPr bwMode="auto">
          <a:xfrm>
            <a:off x="4664710" y="2084941"/>
            <a:ext cx="3903035" cy="1245634"/>
            <a:chOff x="0" y="-123"/>
            <a:chExt cx="5525" cy="1936"/>
          </a:xfrm>
        </p:grpSpPr>
        <p:sp>
          <p:nvSpPr>
            <p:cNvPr id="13321" name="Rectangle 9"/>
            <p:cNvSpPr>
              <a:spLocks noChangeArrowheads="1"/>
            </p:cNvSpPr>
            <p:nvPr/>
          </p:nvSpPr>
          <p:spPr bwMode="auto">
            <a:xfrm flipH="1" flipV="1">
              <a:off x="0" y="126"/>
              <a:ext cx="5524" cy="1687"/>
            </a:xfrm>
            <a:prstGeom prst="rect">
              <a:avLst/>
            </a:prstGeom>
            <a:solidFill>
              <a:schemeClr val="accent2"/>
            </a:solidFill>
            <a:ln>
              <a:noFill/>
            </a:ln>
            <a:effectLst>
              <a:outerShdw dist="107763" dir="8100000" algn="ctr" rotWithShape="0">
                <a:schemeClr val="tx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rot="10800000" wrap="none" lIns="67628" tIns="35243" rIns="67628" bIns="35243" anchor="ctr"/>
            <a:lstStyle/>
            <a:p>
              <a:pPr algn="ctr"/>
              <a:r>
                <a:rPr lang="zh-CN" altLang="en-US">
                  <a:ea typeface="微软雅黑" panose="020B0503020204020204" pitchFamily="34" charset="-122"/>
                </a:rPr>
                <a:t>   </a:t>
              </a:r>
            </a:p>
          </p:txBody>
        </p:sp>
        <p:sp>
          <p:nvSpPr>
            <p:cNvPr id="13322" name="Text Box 10"/>
            <p:cNvSpPr txBox="1">
              <a:spLocks noChangeArrowheads="1"/>
            </p:cNvSpPr>
            <p:nvPr/>
          </p:nvSpPr>
          <p:spPr bwMode="auto">
            <a:xfrm>
              <a:off x="713" y="397"/>
              <a:ext cx="4296" cy="8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1400" dirty="0">
                  <a:ea typeface="微软雅黑" panose="020B0503020204020204" pitchFamily="34" charset="-122"/>
                  <a:sym typeface="+mn-ea"/>
                </a:rPr>
                <a:t>     </a:t>
              </a:r>
              <a:r>
                <a:rPr lang="zh-CN" altLang="en-US" sz="1400" b="1" dirty="0">
                  <a:solidFill>
                    <a:schemeClr val="tx2"/>
                  </a:solidFill>
                  <a:latin typeface="微软雅黑" panose="020B0503020204020204" pitchFamily="34" charset="-122"/>
                  <a:ea typeface="微软雅黑" panose="020B0503020204020204" pitchFamily="34" charset="-122"/>
                  <a:sym typeface="+mn-ea"/>
                </a:rPr>
                <a:t>消费者享有获得有关消费和消费者权益保护方面的知识的权利。</a:t>
              </a:r>
              <a:endParaRPr lang="zh-CN" altLang="en-US" sz="1400" dirty="0">
                <a:solidFill>
                  <a:schemeClr val="bg1"/>
                </a:solidFill>
                <a:ea typeface="微软雅黑" panose="020B0503020204020204" pitchFamily="34" charset="-122"/>
              </a:endParaRPr>
            </a:p>
          </p:txBody>
        </p:sp>
        <p:sp>
          <p:nvSpPr>
            <p:cNvPr id="13323" name="Rectangle 11"/>
            <p:cNvSpPr>
              <a:spLocks noChangeArrowheads="1"/>
            </p:cNvSpPr>
            <p:nvPr/>
          </p:nvSpPr>
          <p:spPr bwMode="auto">
            <a:xfrm>
              <a:off x="0" y="-123"/>
              <a:ext cx="5525" cy="118"/>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grpSp>
      <p:grpSp>
        <p:nvGrpSpPr>
          <p:cNvPr id="16393" name="Group 9"/>
          <p:cNvGrpSpPr/>
          <p:nvPr/>
        </p:nvGrpSpPr>
        <p:grpSpPr bwMode="auto">
          <a:xfrm>
            <a:off x="1167528" y="2415541"/>
            <a:ext cx="864394" cy="1726666"/>
            <a:chOff x="0" y="0"/>
            <a:chExt cx="1814" cy="3628"/>
          </a:xfrm>
        </p:grpSpPr>
        <p:grpSp>
          <p:nvGrpSpPr>
            <p:cNvPr id="16394" name="Group 10"/>
            <p:cNvGrpSpPr/>
            <p:nvPr/>
          </p:nvGrpSpPr>
          <p:grpSpPr bwMode="auto">
            <a:xfrm>
              <a:off x="0" y="1813"/>
              <a:ext cx="1814" cy="1815"/>
              <a:chOff x="0" y="0"/>
              <a:chExt cx="3338" cy="3321"/>
            </a:xfrm>
          </p:grpSpPr>
          <p:sp>
            <p:nvSpPr>
              <p:cNvPr id="16395" name="Freeform 38"/>
              <p:cNvSpPr>
                <a:spLocks noChangeArrowheads="1"/>
              </p:cNvSpPr>
              <p:nvPr/>
            </p:nvSpPr>
            <p:spPr bwMode="auto">
              <a:xfrm>
                <a:off x="0" y="0"/>
                <a:ext cx="3338" cy="3321"/>
              </a:xfrm>
              <a:custGeom>
                <a:avLst/>
                <a:gdLst>
                  <a:gd name="T0" fmla="*/ 162 w 169"/>
                  <a:gd name="T1" fmla="*/ 97 h 169"/>
                  <a:gd name="T2" fmla="*/ 72 w 169"/>
                  <a:gd name="T3" fmla="*/ 163 h 169"/>
                  <a:gd name="T4" fmla="*/ 6 w 169"/>
                  <a:gd name="T5" fmla="*/ 72 h 169"/>
                  <a:gd name="T6" fmla="*/ 97 w 169"/>
                  <a:gd name="T7" fmla="*/ 7 h 169"/>
                  <a:gd name="T8" fmla="*/ 162 w 169"/>
                  <a:gd name="T9" fmla="*/ 97 h 169"/>
                  <a:gd name="T10" fmla="*/ 0 60000 65536"/>
                  <a:gd name="T11" fmla="*/ 0 60000 65536"/>
                  <a:gd name="T12" fmla="*/ 0 60000 65536"/>
                  <a:gd name="T13" fmla="*/ 0 60000 65536"/>
                  <a:gd name="T14" fmla="*/ 0 60000 65536"/>
                  <a:gd name="T15" fmla="*/ 0 w 169"/>
                  <a:gd name="T16" fmla="*/ 0 h 169"/>
                  <a:gd name="T17" fmla="*/ 169 w 169"/>
                  <a:gd name="T18" fmla="*/ 169 h 169"/>
                </a:gdLst>
                <a:ahLst/>
                <a:cxnLst>
                  <a:cxn ang="T10">
                    <a:pos x="T0" y="T1"/>
                  </a:cxn>
                  <a:cxn ang="T11">
                    <a:pos x="T2" y="T3"/>
                  </a:cxn>
                  <a:cxn ang="T12">
                    <a:pos x="T4" y="T5"/>
                  </a:cxn>
                  <a:cxn ang="T13">
                    <a:pos x="T6" y="T7"/>
                  </a:cxn>
                  <a:cxn ang="T14">
                    <a:pos x="T8" y="T9"/>
                  </a:cxn>
                </a:cxnLst>
                <a:rect l="T15" t="T16" r="T17" b="T18"/>
                <a:pathLst>
                  <a:path w="169" h="169">
                    <a:moveTo>
                      <a:pt x="162" y="97"/>
                    </a:moveTo>
                    <a:cubicBezTo>
                      <a:pt x="155" y="140"/>
                      <a:pt x="115" y="169"/>
                      <a:pt x="72" y="163"/>
                    </a:cubicBezTo>
                    <a:cubicBezTo>
                      <a:pt x="29" y="156"/>
                      <a:pt x="0" y="115"/>
                      <a:pt x="6" y="72"/>
                    </a:cubicBezTo>
                    <a:cubicBezTo>
                      <a:pt x="13" y="29"/>
                      <a:pt x="54" y="0"/>
                      <a:pt x="97" y="7"/>
                    </a:cubicBezTo>
                    <a:cubicBezTo>
                      <a:pt x="140" y="14"/>
                      <a:pt x="169" y="54"/>
                      <a:pt x="162" y="97"/>
                    </a:cubicBezTo>
                    <a:close/>
                  </a:path>
                </a:pathLst>
              </a:custGeom>
              <a:solidFill>
                <a:schemeClr val="accent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628" tIns="35243" rIns="67628" bIns="35243"/>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pic>
            <p:nvPicPr>
              <p:cNvPr id="16396" name="图片 109"/>
              <p:cNvPicPr>
                <a:picLocks noChangeAspect="1" noChangeArrowheads="1"/>
              </p:cNvPicPr>
              <p:nvPr/>
            </p:nvPicPr>
            <p:blipFill>
              <a:blip r:embed="rId3" cstate="email"/>
              <a:srcRect/>
              <a:stretch>
                <a:fillRect/>
              </a:stretch>
            </p:blipFill>
            <p:spPr bwMode="auto">
              <a:xfrm>
                <a:off x="277" y="227"/>
                <a:ext cx="2778" cy="27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7" name="Freeform 307"/>
              <p:cNvSpPr>
                <a:spLocks noChangeAspect="1" noEditPoints="1" noChangeArrowheads="1"/>
              </p:cNvSpPr>
              <p:nvPr/>
            </p:nvSpPr>
            <p:spPr bwMode="auto">
              <a:xfrm>
                <a:off x="1020" y="680"/>
                <a:ext cx="1302" cy="1901"/>
              </a:xfrm>
              <a:custGeom>
                <a:avLst/>
                <a:gdLst>
                  <a:gd name="T0" fmla="*/ 151 w 243"/>
                  <a:gd name="T1" fmla="*/ 4 h 354"/>
                  <a:gd name="T2" fmla="*/ 236 w 243"/>
                  <a:gd name="T3" fmla="*/ 91 h 354"/>
                  <a:gd name="T4" fmla="*/ 212 w 243"/>
                  <a:gd name="T5" fmla="*/ 202 h 354"/>
                  <a:gd name="T6" fmla="*/ 201 w 243"/>
                  <a:gd name="T7" fmla="*/ 243 h 354"/>
                  <a:gd name="T8" fmla="*/ 199 w 243"/>
                  <a:gd name="T9" fmla="*/ 276 h 354"/>
                  <a:gd name="T10" fmla="*/ 183 w 243"/>
                  <a:gd name="T11" fmla="*/ 322 h 354"/>
                  <a:gd name="T12" fmla="*/ 143 w 243"/>
                  <a:gd name="T13" fmla="*/ 354 h 354"/>
                  <a:gd name="T14" fmla="*/ 63 w 243"/>
                  <a:gd name="T15" fmla="*/ 328 h 354"/>
                  <a:gd name="T16" fmla="*/ 43 w 243"/>
                  <a:gd name="T17" fmla="*/ 281 h 354"/>
                  <a:gd name="T18" fmla="*/ 43 w 243"/>
                  <a:gd name="T19" fmla="*/ 253 h 354"/>
                  <a:gd name="T20" fmla="*/ 39 w 243"/>
                  <a:gd name="T21" fmla="*/ 231 h 354"/>
                  <a:gd name="T22" fmla="*/ 10 w 243"/>
                  <a:gd name="T23" fmla="*/ 163 h 354"/>
                  <a:gd name="T24" fmla="*/ 74 w 243"/>
                  <a:gd name="T25" fmla="*/ 10 h 354"/>
                  <a:gd name="T26" fmla="*/ 114 w 243"/>
                  <a:gd name="T27" fmla="*/ 0 h 354"/>
                  <a:gd name="T28" fmla="*/ 121 w 243"/>
                  <a:gd name="T29" fmla="*/ 245 h 354"/>
                  <a:gd name="T30" fmla="*/ 180 w 243"/>
                  <a:gd name="T31" fmla="*/ 233 h 354"/>
                  <a:gd name="T32" fmla="*/ 205 w 243"/>
                  <a:gd name="T33" fmla="*/ 168 h 354"/>
                  <a:gd name="T34" fmla="*/ 182 w 243"/>
                  <a:gd name="T35" fmla="*/ 44 h 354"/>
                  <a:gd name="T36" fmla="*/ 26 w 243"/>
                  <a:gd name="T37" fmla="*/ 138 h 354"/>
                  <a:gd name="T38" fmla="*/ 62 w 243"/>
                  <a:gd name="T39" fmla="*/ 235 h 354"/>
                  <a:gd name="T40" fmla="*/ 121 w 243"/>
                  <a:gd name="T41" fmla="*/ 245 h 354"/>
                  <a:gd name="T42" fmla="*/ 74 w 243"/>
                  <a:gd name="T43" fmla="*/ 254 h 354"/>
                  <a:gd name="T44" fmla="*/ 74 w 243"/>
                  <a:gd name="T45" fmla="*/ 274 h 354"/>
                  <a:gd name="T46" fmla="*/ 169 w 243"/>
                  <a:gd name="T47" fmla="*/ 274 h 354"/>
                  <a:gd name="T48" fmla="*/ 169 w 243"/>
                  <a:gd name="T49" fmla="*/ 254 h 354"/>
                  <a:gd name="T50" fmla="*/ 121 w 243"/>
                  <a:gd name="T51" fmla="*/ 283 h 354"/>
                  <a:gd name="T52" fmla="*/ 64 w 243"/>
                  <a:gd name="T53" fmla="*/ 289 h 354"/>
                  <a:gd name="T54" fmla="*/ 140 w 243"/>
                  <a:gd name="T55" fmla="*/ 303 h 354"/>
                  <a:gd name="T56" fmla="*/ 178 w 243"/>
                  <a:gd name="T57" fmla="*/ 297 h 354"/>
                  <a:gd name="T58" fmla="*/ 121 w 243"/>
                  <a:gd name="T59" fmla="*/ 283 h 354"/>
                  <a:gd name="T60" fmla="*/ 100 w 243"/>
                  <a:gd name="T61" fmla="*/ 332 h 354"/>
                  <a:gd name="T62" fmla="*/ 159 w 243"/>
                  <a:gd name="T63" fmla="*/ 313 h 3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3"/>
                  <a:gd name="T97" fmla="*/ 0 h 354"/>
                  <a:gd name="T98" fmla="*/ 243 w 243"/>
                  <a:gd name="T99" fmla="*/ 354 h 3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3" h="354">
                    <a:moveTo>
                      <a:pt x="128" y="0"/>
                    </a:moveTo>
                    <a:cubicBezTo>
                      <a:pt x="136" y="1"/>
                      <a:pt x="144" y="2"/>
                      <a:pt x="151" y="4"/>
                    </a:cubicBezTo>
                    <a:cubicBezTo>
                      <a:pt x="172" y="9"/>
                      <a:pt x="190" y="20"/>
                      <a:pt x="205" y="35"/>
                    </a:cubicBezTo>
                    <a:cubicBezTo>
                      <a:pt x="221" y="51"/>
                      <a:pt x="231" y="69"/>
                      <a:pt x="236" y="91"/>
                    </a:cubicBezTo>
                    <a:cubicBezTo>
                      <a:pt x="243" y="121"/>
                      <a:pt x="240" y="149"/>
                      <a:pt x="225" y="177"/>
                    </a:cubicBezTo>
                    <a:cubicBezTo>
                      <a:pt x="221" y="185"/>
                      <a:pt x="216" y="194"/>
                      <a:pt x="212" y="202"/>
                    </a:cubicBezTo>
                    <a:cubicBezTo>
                      <a:pt x="206" y="214"/>
                      <a:pt x="203" y="226"/>
                      <a:pt x="202" y="238"/>
                    </a:cubicBezTo>
                    <a:cubicBezTo>
                      <a:pt x="202" y="240"/>
                      <a:pt x="201" y="241"/>
                      <a:pt x="201" y="243"/>
                    </a:cubicBezTo>
                    <a:cubicBezTo>
                      <a:pt x="200" y="246"/>
                      <a:pt x="200" y="255"/>
                      <a:pt x="200" y="258"/>
                    </a:cubicBezTo>
                    <a:cubicBezTo>
                      <a:pt x="202" y="264"/>
                      <a:pt x="201" y="270"/>
                      <a:pt x="199" y="276"/>
                    </a:cubicBezTo>
                    <a:cubicBezTo>
                      <a:pt x="198" y="278"/>
                      <a:pt x="198" y="279"/>
                      <a:pt x="199" y="281"/>
                    </a:cubicBezTo>
                    <a:cubicBezTo>
                      <a:pt x="205" y="297"/>
                      <a:pt x="198" y="314"/>
                      <a:pt x="183" y="322"/>
                    </a:cubicBezTo>
                    <a:cubicBezTo>
                      <a:pt x="181" y="322"/>
                      <a:pt x="180" y="324"/>
                      <a:pt x="180" y="325"/>
                    </a:cubicBezTo>
                    <a:cubicBezTo>
                      <a:pt x="173" y="342"/>
                      <a:pt x="161" y="353"/>
                      <a:pt x="143" y="354"/>
                    </a:cubicBezTo>
                    <a:cubicBezTo>
                      <a:pt x="127" y="354"/>
                      <a:pt x="111" y="354"/>
                      <a:pt x="96" y="353"/>
                    </a:cubicBezTo>
                    <a:cubicBezTo>
                      <a:pt x="80" y="352"/>
                      <a:pt x="69" y="342"/>
                      <a:pt x="63" y="328"/>
                    </a:cubicBezTo>
                    <a:cubicBezTo>
                      <a:pt x="62" y="324"/>
                      <a:pt x="60" y="322"/>
                      <a:pt x="57" y="321"/>
                    </a:cubicBezTo>
                    <a:cubicBezTo>
                      <a:pt x="43" y="313"/>
                      <a:pt x="37" y="296"/>
                      <a:pt x="43" y="281"/>
                    </a:cubicBezTo>
                    <a:cubicBezTo>
                      <a:pt x="44" y="279"/>
                      <a:pt x="44" y="278"/>
                      <a:pt x="43" y="276"/>
                    </a:cubicBezTo>
                    <a:cubicBezTo>
                      <a:pt x="40" y="268"/>
                      <a:pt x="40" y="261"/>
                      <a:pt x="43" y="253"/>
                    </a:cubicBezTo>
                    <a:cubicBezTo>
                      <a:pt x="43" y="252"/>
                      <a:pt x="43" y="250"/>
                      <a:pt x="43" y="248"/>
                    </a:cubicBezTo>
                    <a:cubicBezTo>
                      <a:pt x="41" y="242"/>
                      <a:pt x="40" y="237"/>
                      <a:pt x="39" y="231"/>
                    </a:cubicBezTo>
                    <a:cubicBezTo>
                      <a:pt x="37" y="218"/>
                      <a:pt x="32" y="206"/>
                      <a:pt x="26" y="195"/>
                    </a:cubicBezTo>
                    <a:cubicBezTo>
                      <a:pt x="21" y="184"/>
                      <a:pt x="15" y="174"/>
                      <a:pt x="10" y="163"/>
                    </a:cubicBezTo>
                    <a:cubicBezTo>
                      <a:pt x="2" y="143"/>
                      <a:pt x="0" y="121"/>
                      <a:pt x="4" y="100"/>
                    </a:cubicBezTo>
                    <a:cubicBezTo>
                      <a:pt x="11" y="57"/>
                      <a:pt x="35" y="27"/>
                      <a:pt x="74" y="10"/>
                    </a:cubicBezTo>
                    <a:cubicBezTo>
                      <a:pt x="86" y="4"/>
                      <a:pt x="98" y="1"/>
                      <a:pt x="111" y="1"/>
                    </a:cubicBezTo>
                    <a:cubicBezTo>
                      <a:pt x="112" y="0"/>
                      <a:pt x="113" y="0"/>
                      <a:pt x="114" y="0"/>
                    </a:cubicBezTo>
                    <a:lnTo>
                      <a:pt x="128" y="0"/>
                    </a:lnTo>
                    <a:close/>
                    <a:moveTo>
                      <a:pt x="121" y="245"/>
                    </a:moveTo>
                    <a:cubicBezTo>
                      <a:pt x="136" y="245"/>
                      <a:pt x="151" y="245"/>
                      <a:pt x="167" y="245"/>
                    </a:cubicBezTo>
                    <a:cubicBezTo>
                      <a:pt x="176" y="245"/>
                      <a:pt x="179" y="242"/>
                      <a:pt x="180" y="233"/>
                    </a:cubicBezTo>
                    <a:cubicBezTo>
                      <a:pt x="182" y="223"/>
                      <a:pt x="184" y="213"/>
                      <a:pt x="187" y="203"/>
                    </a:cubicBezTo>
                    <a:cubicBezTo>
                      <a:pt x="192" y="191"/>
                      <a:pt x="199" y="180"/>
                      <a:pt x="205" y="168"/>
                    </a:cubicBezTo>
                    <a:cubicBezTo>
                      <a:pt x="212" y="156"/>
                      <a:pt x="216" y="143"/>
                      <a:pt x="217" y="128"/>
                    </a:cubicBezTo>
                    <a:cubicBezTo>
                      <a:pt x="220" y="94"/>
                      <a:pt x="208" y="66"/>
                      <a:pt x="182" y="44"/>
                    </a:cubicBezTo>
                    <a:cubicBezTo>
                      <a:pt x="149" y="17"/>
                      <a:pt x="106" y="15"/>
                      <a:pt x="70" y="37"/>
                    </a:cubicBezTo>
                    <a:cubicBezTo>
                      <a:pt x="35" y="58"/>
                      <a:pt x="19" y="98"/>
                      <a:pt x="26" y="138"/>
                    </a:cubicBezTo>
                    <a:cubicBezTo>
                      <a:pt x="28" y="152"/>
                      <a:pt x="35" y="165"/>
                      <a:pt x="42" y="177"/>
                    </a:cubicBezTo>
                    <a:cubicBezTo>
                      <a:pt x="52" y="195"/>
                      <a:pt x="60" y="214"/>
                      <a:pt x="62" y="235"/>
                    </a:cubicBezTo>
                    <a:cubicBezTo>
                      <a:pt x="62" y="242"/>
                      <a:pt x="66" y="245"/>
                      <a:pt x="73" y="245"/>
                    </a:cubicBezTo>
                    <a:cubicBezTo>
                      <a:pt x="89" y="245"/>
                      <a:pt x="105" y="245"/>
                      <a:pt x="121" y="245"/>
                    </a:cubicBezTo>
                    <a:moveTo>
                      <a:pt x="121" y="254"/>
                    </a:moveTo>
                    <a:cubicBezTo>
                      <a:pt x="105" y="254"/>
                      <a:pt x="89" y="254"/>
                      <a:pt x="74" y="254"/>
                    </a:cubicBezTo>
                    <a:cubicBezTo>
                      <a:pt x="69" y="254"/>
                      <a:pt x="65" y="256"/>
                      <a:pt x="64" y="260"/>
                    </a:cubicBezTo>
                    <a:cubicBezTo>
                      <a:pt x="61" y="267"/>
                      <a:pt x="66" y="274"/>
                      <a:pt x="74" y="274"/>
                    </a:cubicBezTo>
                    <a:cubicBezTo>
                      <a:pt x="96" y="274"/>
                      <a:pt x="118" y="274"/>
                      <a:pt x="140" y="274"/>
                    </a:cubicBezTo>
                    <a:cubicBezTo>
                      <a:pt x="149" y="274"/>
                      <a:pt x="159" y="274"/>
                      <a:pt x="169" y="274"/>
                    </a:cubicBezTo>
                    <a:cubicBezTo>
                      <a:pt x="173" y="274"/>
                      <a:pt x="176" y="272"/>
                      <a:pt x="178" y="268"/>
                    </a:cubicBezTo>
                    <a:cubicBezTo>
                      <a:pt x="181" y="261"/>
                      <a:pt x="176" y="254"/>
                      <a:pt x="169" y="254"/>
                    </a:cubicBezTo>
                    <a:cubicBezTo>
                      <a:pt x="153" y="254"/>
                      <a:pt x="137" y="254"/>
                      <a:pt x="121" y="254"/>
                    </a:cubicBezTo>
                    <a:moveTo>
                      <a:pt x="121" y="283"/>
                    </a:moveTo>
                    <a:cubicBezTo>
                      <a:pt x="105" y="283"/>
                      <a:pt x="89" y="283"/>
                      <a:pt x="74" y="283"/>
                    </a:cubicBezTo>
                    <a:cubicBezTo>
                      <a:pt x="69" y="283"/>
                      <a:pt x="65" y="285"/>
                      <a:pt x="64" y="289"/>
                    </a:cubicBezTo>
                    <a:cubicBezTo>
                      <a:pt x="61" y="296"/>
                      <a:pt x="66" y="303"/>
                      <a:pt x="74" y="303"/>
                    </a:cubicBezTo>
                    <a:cubicBezTo>
                      <a:pt x="96" y="303"/>
                      <a:pt x="118" y="303"/>
                      <a:pt x="140" y="303"/>
                    </a:cubicBezTo>
                    <a:cubicBezTo>
                      <a:pt x="149" y="303"/>
                      <a:pt x="159" y="303"/>
                      <a:pt x="169" y="303"/>
                    </a:cubicBezTo>
                    <a:cubicBezTo>
                      <a:pt x="173" y="303"/>
                      <a:pt x="176" y="301"/>
                      <a:pt x="178" y="297"/>
                    </a:cubicBezTo>
                    <a:cubicBezTo>
                      <a:pt x="181" y="290"/>
                      <a:pt x="176" y="283"/>
                      <a:pt x="169" y="283"/>
                    </a:cubicBezTo>
                    <a:cubicBezTo>
                      <a:pt x="153" y="283"/>
                      <a:pt x="137" y="283"/>
                      <a:pt x="121" y="283"/>
                    </a:cubicBezTo>
                    <a:moveTo>
                      <a:pt x="82" y="313"/>
                    </a:moveTo>
                    <a:cubicBezTo>
                      <a:pt x="82" y="323"/>
                      <a:pt x="90" y="331"/>
                      <a:pt x="100" y="332"/>
                    </a:cubicBezTo>
                    <a:cubicBezTo>
                      <a:pt x="114" y="332"/>
                      <a:pt x="128" y="332"/>
                      <a:pt x="142" y="332"/>
                    </a:cubicBezTo>
                    <a:cubicBezTo>
                      <a:pt x="152" y="331"/>
                      <a:pt x="159" y="323"/>
                      <a:pt x="159" y="313"/>
                    </a:cubicBezTo>
                    <a:lnTo>
                      <a:pt x="82" y="313"/>
                    </a:lnTo>
                    <a:close/>
                  </a:path>
                </a:pathLst>
              </a:custGeom>
              <a:solidFill>
                <a:schemeClr val="accent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628" tIns="35243" rIns="67628" bIns="35243"/>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16398" name="AutoShape 14"/>
            <p:cNvSpPr>
              <a:spLocks noChangeArrowheads="1"/>
            </p:cNvSpPr>
            <p:nvPr/>
          </p:nvSpPr>
          <p:spPr bwMode="auto">
            <a:xfrm flipH="1">
              <a:off x="226" y="0"/>
              <a:ext cx="1360" cy="1927"/>
            </a:xfrm>
            <a:prstGeom prst="upArrow">
              <a:avLst>
                <a:gd name="adj1" fmla="val 50000"/>
                <a:gd name="adj2" fmla="val 35423"/>
              </a:avLst>
            </a:prstGeom>
            <a:solidFill>
              <a:schemeClr val="accent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zh-CN" altLang="en-US" sz="1200" b="1">
                  <a:solidFill>
                    <a:schemeClr val="bg1"/>
                  </a:solidFill>
                  <a:ea typeface="微软雅黑" panose="020B0503020204020204" pitchFamily="34" charset="-122"/>
                </a:rPr>
                <a:t>消费知识</a:t>
              </a:r>
            </a:p>
          </p:txBody>
        </p:sp>
      </p:grpSp>
      <p:grpSp>
        <p:nvGrpSpPr>
          <p:cNvPr id="16399" name="Group 15"/>
          <p:cNvGrpSpPr/>
          <p:nvPr/>
        </p:nvGrpSpPr>
        <p:grpSpPr bwMode="auto">
          <a:xfrm>
            <a:off x="2232819" y="2095501"/>
            <a:ext cx="863204" cy="2051240"/>
            <a:chOff x="0" y="0"/>
            <a:chExt cx="1814" cy="4309"/>
          </a:xfrm>
        </p:grpSpPr>
        <p:grpSp>
          <p:nvGrpSpPr>
            <p:cNvPr id="16400" name="Group 16"/>
            <p:cNvGrpSpPr/>
            <p:nvPr/>
          </p:nvGrpSpPr>
          <p:grpSpPr bwMode="auto">
            <a:xfrm>
              <a:off x="0" y="2495"/>
              <a:ext cx="1814" cy="1814"/>
              <a:chOff x="0" y="0"/>
              <a:chExt cx="1700" cy="1701"/>
            </a:xfrm>
          </p:grpSpPr>
          <p:sp>
            <p:nvSpPr>
              <p:cNvPr id="16401" name="Freeform 38"/>
              <p:cNvSpPr>
                <a:spLocks noChangeArrowheads="1"/>
              </p:cNvSpPr>
              <p:nvPr/>
            </p:nvSpPr>
            <p:spPr bwMode="auto">
              <a:xfrm>
                <a:off x="0" y="0"/>
                <a:ext cx="1700" cy="1701"/>
              </a:xfrm>
              <a:custGeom>
                <a:avLst/>
                <a:gdLst>
                  <a:gd name="T0" fmla="*/ 162 w 169"/>
                  <a:gd name="T1" fmla="*/ 97 h 169"/>
                  <a:gd name="T2" fmla="*/ 72 w 169"/>
                  <a:gd name="T3" fmla="*/ 163 h 169"/>
                  <a:gd name="T4" fmla="*/ 6 w 169"/>
                  <a:gd name="T5" fmla="*/ 72 h 169"/>
                  <a:gd name="T6" fmla="*/ 97 w 169"/>
                  <a:gd name="T7" fmla="*/ 7 h 169"/>
                  <a:gd name="T8" fmla="*/ 162 w 169"/>
                  <a:gd name="T9" fmla="*/ 97 h 169"/>
                  <a:gd name="T10" fmla="*/ 0 60000 65536"/>
                  <a:gd name="T11" fmla="*/ 0 60000 65536"/>
                  <a:gd name="T12" fmla="*/ 0 60000 65536"/>
                  <a:gd name="T13" fmla="*/ 0 60000 65536"/>
                  <a:gd name="T14" fmla="*/ 0 60000 65536"/>
                  <a:gd name="T15" fmla="*/ 0 w 169"/>
                  <a:gd name="T16" fmla="*/ 0 h 169"/>
                  <a:gd name="T17" fmla="*/ 169 w 169"/>
                  <a:gd name="T18" fmla="*/ 169 h 169"/>
                </a:gdLst>
                <a:ahLst/>
                <a:cxnLst>
                  <a:cxn ang="T10">
                    <a:pos x="T0" y="T1"/>
                  </a:cxn>
                  <a:cxn ang="T11">
                    <a:pos x="T2" y="T3"/>
                  </a:cxn>
                  <a:cxn ang="T12">
                    <a:pos x="T4" y="T5"/>
                  </a:cxn>
                  <a:cxn ang="T13">
                    <a:pos x="T6" y="T7"/>
                  </a:cxn>
                  <a:cxn ang="T14">
                    <a:pos x="T8" y="T9"/>
                  </a:cxn>
                </a:cxnLst>
                <a:rect l="T15" t="T16" r="T17" b="T18"/>
                <a:pathLst>
                  <a:path w="169" h="169">
                    <a:moveTo>
                      <a:pt x="162" y="97"/>
                    </a:moveTo>
                    <a:cubicBezTo>
                      <a:pt x="155" y="140"/>
                      <a:pt x="115" y="169"/>
                      <a:pt x="72" y="163"/>
                    </a:cubicBezTo>
                    <a:cubicBezTo>
                      <a:pt x="29" y="156"/>
                      <a:pt x="0" y="115"/>
                      <a:pt x="6" y="72"/>
                    </a:cubicBezTo>
                    <a:cubicBezTo>
                      <a:pt x="13" y="29"/>
                      <a:pt x="54" y="0"/>
                      <a:pt x="97" y="7"/>
                    </a:cubicBezTo>
                    <a:cubicBezTo>
                      <a:pt x="140" y="14"/>
                      <a:pt x="169" y="54"/>
                      <a:pt x="162" y="97"/>
                    </a:cubicBezTo>
                    <a:close/>
                  </a:path>
                </a:pathLst>
              </a:cu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628" tIns="35243" rIns="67628" bIns="35243"/>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pic>
            <p:nvPicPr>
              <p:cNvPr id="16402" name="图片 109"/>
              <p:cNvPicPr>
                <a:picLocks noChangeAspect="1" noChangeArrowheads="1"/>
              </p:cNvPicPr>
              <p:nvPr/>
            </p:nvPicPr>
            <p:blipFill>
              <a:blip r:embed="rId3" cstate="email"/>
              <a:srcRect/>
              <a:stretch>
                <a:fillRect/>
              </a:stretch>
            </p:blipFill>
            <p:spPr bwMode="auto">
              <a:xfrm>
                <a:off x="142" y="139"/>
                <a:ext cx="1415" cy="14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403" name="Freeform 63"/>
              <p:cNvSpPr>
                <a:spLocks noChangeAspect="1" noEditPoints="1" noChangeArrowheads="1"/>
              </p:cNvSpPr>
              <p:nvPr/>
            </p:nvSpPr>
            <p:spPr bwMode="auto">
              <a:xfrm>
                <a:off x="453" y="453"/>
                <a:ext cx="697" cy="793"/>
              </a:xfrm>
              <a:custGeom>
                <a:avLst/>
                <a:gdLst>
                  <a:gd name="T0" fmla="*/ 319 w 352"/>
                  <a:gd name="T1" fmla="*/ 209 h 400"/>
                  <a:gd name="T2" fmla="*/ 238 w 352"/>
                  <a:gd name="T3" fmla="*/ 134 h 400"/>
                  <a:gd name="T4" fmla="*/ 251 w 352"/>
                  <a:gd name="T5" fmla="*/ 134 h 400"/>
                  <a:gd name="T6" fmla="*/ 313 w 352"/>
                  <a:gd name="T7" fmla="*/ 114 h 400"/>
                  <a:gd name="T8" fmla="*/ 283 w 352"/>
                  <a:gd name="T9" fmla="*/ 96 h 400"/>
                  <a:gd name="T10" fmla="*/ 292 w 352"/>
                  <a:gd name="T11" fmla="*/ 82 h 400"/>
                  <a:gd name="T12" fmla="*/ 289 w 352"/>
                  <a:gd name="T13" fmla="*/ 75 h 400"/>
                  <a:gd name="T14" fmla="*/ 237 w 352"/>
                  <a:gd name="T15" fmla="*/ 97 h 400"/>
                  <a:gd name="T16" fmla="*/ 231 w 352"/>
                  <a:gd name="T17" fmla="*/ 16 h 400"/>
                  <a:gd name="T18" fmla="*/ 142 w 352"/>
                  <a:gd name="T19" fmla="*/ 17 h 400"/>
                  <a:gd name="T20" fmla="*/ 136 w 352"/>
                  <a:gd name="T21" fmla="*/ 108 h 400"/>
                  <a:gd name="T22" fmla="*/ 121 w 352"/>
                  <a:gd name="T23" fmla="*/ 112 h 400"/>
                  <a:gd name="T24" fmla="*/ 111 w 352"/>
                  <a:gd name="T25" fmla="*/ 119 h 400"/>
                  <a:gd name="T26" fmla="*/ 127 w 352"/>
                  <a:gd name="T27" fmla="*/ 130 h 400"/>
                  <a:gd name="T28" fmla="*/ 34 w 352"/>
                  <a:gd name="T29" fmla="*/ 214 h 400"/>
                  <a:gd name="T30" fmla="*/ 149 w 352"/>
                  <a:gd name="T31" fmla="*/ 391 h 400"/>
                  <a:gd name="T32" fmla="*/ 343 w 352"/>
                  <a:gd name="T33" fmla="*/ 268 h 400"/>
                  <a:gd name="T34" fmla="*/ 303 w 352"/>
                  <a:gd name="T35" fmla="*/ 109 h 400"/>
                  <a:gd name="T36" fmla="*/ 251 w 352"/>
                  <a:gd name="T37" fmla="*/ 123 h 400"/>
                  <a:gd name="T38" fmla="*/ 243 w 352"/>
                  <a:gd name="T39" fmla="*/ 122 h 400"/>
                  <a:gd name="T40" fmla="*/ 280 w 352"/>
                  <a:gd name="T41" fmla="*/ 85 h 400"/>
                  <a:gd name="T42" fmla="*/ 239 w 352"/>
                  <a:gd name="T43" fmla="*/ 111 h 400"/>
                  <a:gd name="T44" fmla="*/ 280 w 352"/>
                  <a:gd name="T45" fmla="*/ 85 h 400"/>
                  <a:gd name="T46" fmla="*/ 218 w 352"/>
                  <a:gd name="T47" fmla="*/ 315 h 400"/>
                  <a:gd name="T48" fmla="*/ 183 w 352"/>
                  <a:gd name="T49" fmla="*/ 326 h 400"/>
                  <a:gd name="T50" fmla="*/ 169 w 352"/>
                  <a:gd name="T51" fmla="*/ 344 h 400"/>
                  <a:gd name="T52" fmla="*/ 147 w 352"/>
                  <a:gd name="T53" fmla="*/ 322 h 400"/>
                  <a:gd name="T54" fmla="*/ 122 w 352"/>
                  <a:gd name="T55" fmla="*/ 300 h 400"/>
                  <a:gd name="T56" fmla="*/ 155 w 352"/>
                  <a:gd name="T57" fmla="*/ 280 h 400"/>
                  <a:gd name="T58" fmla="*/ 169 w 352"/>
                  <a:gd name="T59" fmla="*/ 301 h 400"/>
                  <a:gd name="T60" fmla="*/ 142 w 352"/>
                  <a:gd name="T61" fmla="*/ 258 h 400"/>
                  <a:gd name="T62" fmla="*/ 122 w 352"/>
                  <a:gd name="T63" fmla="*/ 225 h 400"/>
                  <a:gd name="T64" fmla="*/ 169 w 352"/>
                  <a:gd name="T65" fmla="*/ 184 h 400"/>
                  <a:gd name="T66" fmla="*/ 183 w 352"/>
                  <a:gd name="T67" fmla="*/ 175 h 400"/>
                  <a:gd name="T68" fmla="*/ 215 w 352"/>
                  <a:gd name="T69" fmla="*/ 194 h 400"/>
                  <a:gd name="T70" fmla="*/ 195 w 352"/>
                  <a:gd name="T71" fmla="*/ 223 h 400"/>
                  <a:gd name="T72" fmla="*/ 183 w 352"/>
                  <a:gd name="T73" fmla="*/ 209 h 400"/>
                  <a:gd name="T74" fmla="*/ 221 w 352"/>
                  <a:gd name="T75" fmla="*/ 252 h 400"/>
                  <a:gd name="T76" fmla="*/ 230 w 352"/>
                  <a:gd name="T77" fmla="*/ 301 h 4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52"/>
                  <a:gd name="T118" fmla="*/ 0 h 400"/>
                  <a:gd name="T119" fmla="*/ 352 w 352"/>
                  <a:gd name="T120" fmla="*/ 400 h 4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52" h="400">
                    <a:moveTo>
                      <a:pt x="343" y="268"/>
                    </a:moveTo>
                    <a:cubicBezTo>
                      <a:pt x="339" y="245"/>
                      <a:pt x="331" y="231"/>
                      <a:pt x="319" y="209"/>
                    </a:cubicBezTo>
                    <a:cubicBezTo>
                      <a:pt x="308" y="192"/>
                      <a:pt x="288" y="172"/>
                      <a:pt x="273" y="160"/>
                    </a:cubicBezTo>
                    <a:cubicBezTo>
                      <a:pt x="262" y="151"/>
                      <a:pt x="249" y="143"/>
                      <a:pt x="238" y="134"/>
                    </a:cubicBezTo>
                    <a:cubicBezTo>
                      <a:pt x="241" y="134"/>
                      <a:pt x="241" y="134"/>
                      <a:pt x="241" y="134"/>
                    </a:cubicBezTo>
                    <a:cubicBezTo>
                      <a:pt x="251" y="134"/>
                      <a:pt x="251" y="134"/>
                      <a:pt x="251" y="134"/>
                    </a:cubicBezTo>
                    <a:cubicBezTo>
                      <a:pt x="258" y="134"/>
                      <a:pt x="266" y="134"/>
                      <a:pt x="274" y="133"/>
                    </a:cubicBezTo>
                    <a:cubicBezTo>
                      <a:pt x="283" y="132"/>
                      <a:pt x="306" y="128"/>
                      <a:pt x="313" y="114"/>
                    </a:cubicBezTo>
                    <a:cubicBezTo>
                      <a:pt x="318" y="104"/>
                      <a:pt x="314" y="99"/>
                      <a:pt x="311" y="97"/>
                    </a:cubicBezTo>
                    <a:cubicBezTo>
                      <a:pt x="306" y="93"/>
                      <a:pt x="295" y="94"/>
                      <a:pt x="283" y="96"/>
                    </a:cubicBezTo>
                    <a:cubicBezTo>
                      <a:pt x="288" y="92"/>
                      <a:pt x="291" y="88"/>
                      <a:pt x="292" y="84"/>
                    </a:cubicBezTo>
                    <a:cubicBezTo>
                      <a:pt x="292" y="84"/>
                      <a:pt x="292" y="83"/>
                      <a:pt x="292" y="82"/>
                    </a:cubicBezTo>
                    <a:cubicBezTo>
                      <a:pt x="292" y="80"/>
                      <a:pt x="292" y="78"/>
                      <a:pt x="290" y="76"/>
                    </a:cubicBezTo>
                    <a:cubicBezTo>
                      <a:pt x="289" y="75"/>
                      <a:pt x="289" y="75"/>
                      <a:pt x="289" y="75"/>
                    </a:cubicBezTo>
                    <a:cubicBezTo>
                      <a:pt x="287" y="74"/>
                      <a:pt x="287" y="74"/>
                      <a:pt x="287" y="74"/>
                    </a:cubicBezTo>
                    <a:cubicBezTo>
                      <a:pt x="272" y="72"/>
                      <a:pt x="251" y="83"/>
                      <a:pt x="237" y="97"/>
                    </a:cubicBezTo>
                    <a:cubicBezTo>
                      <a:pt x="252" y="77"/>
                      <a:pt x="280" y="51"/>
                      <a:pt x="285" y="30"/>
                    </a:cubicBezTo>
                    <a:cubicBezTo>
                      <a:pt x="266" y="29"/>
                      <a:pt x="247" y="25"/>
                      <a:pt x="231" y="16"/>
                    </a:cubicBezTo>
                    <a:cubicBezTo>
                      <a:pt x="216" y="8"/>
                      <a:pt x="209" y="0"/>
                      <a:pt x="191" y="3"/>
                    </a:cubicBezTo>
                    <a:cubicBezTo>
                      <a:pt x="174" y="5"/>
                      <a:pt x="158" y="13"/>
                      <a:pt x="142" y="17"/>
                    </a:cubicBezTo>
                    <a:cubicBezTo>
                      <a:pt x="124" y="22"/>
                      <a:pt x="108" y="15"/>
                      <a:pt x="90" y="18"/>
                    </a:cubicBezTo>
                    <a:cubicBezTo>
                      <a:pt x="87" y="49"/>
                      <a:pt x="125" y="79"/>
                      <a:pt x="136" y="108"/>
                    </a:cubicBezTo>
                    <a:cubicBezTo>
                      <a:pt x="131" y="109"/>
                      <a:pt x="126" y="110"/>
                      <a:pt x="121" y="112"/>
                    </a:cubicBezTo>
                    <a:cubicBezTo>
                      <a:pt x="121" y="112"/>
                      <a:pt x="121" y="112"/>
                      <a:pt x="121" y="112"/>
                    </a:cubicBezTo>
                    <a:cubicBezTo>
                      <a:pt x="118" y="113"/>
                      <a:pt x="115" y="114"/>
                      <a:pt x="114" y="116"/>
                    </a:cubicBezTo>
                    <a:cubicBezTo>
                      <a:pt x="111" y="119"/>
                      <a:pt x="111" y="119"/>
                      <a:pt x="111" y="119"/>
                    </a:cubicBezTo>
                    <a:cubicBezTo>
                      <a:pt x="113" y="123"/>
                      <a:pt x="113" y="123"/>
                      <a:pt x="113" y="123"/>
                    </a:cubicBezTo>
                    <a:cubicBezTo>
                      <a:pt x="116" y="127"/>
                      <a:pt x="120" y="129"/>
                      <a:pt x="127" y="130"/>
                    </a:cubicBezTo>
                    <a:cubicBezTo>
                      <a:pt x="113" y="139"/>
                      <a:pt x="96" y="149"/>
                      <a:pt x="84" y="159"/>
                    </a:cubicBezTo>
                    <a:cubicBezTo>
                      <a:pt x="69" y="172"/>
                      <a:pt x="46" y="198"/>
                      <a:pt x="34" y="214"/>
                    </a:cubicBezTo>
                    <a:cubicBezTo>
                      <a:pt x="13" y="240"/>
                      <a:pt x="0" y="275"/>
                      <a:pt x="6" y="307"/>
                    </a:cubicBezTo>
                    <a:cubicBezTo>
                      <a:pt x="18" y="370"/>
                      <a:pt x="92" y="391"/>
                      <a:pt x="149" y="391"/>
                    </a:cubicBezTo>
                    <a:cubicBezTo>
                      <a:pt x="212" y="391"/>
                      <a:pt x="293" y="400"/>
                      <a:pt x="335" y="348"/>
                    </a:cubicBezTo>
                    <a:cubicBezTo>
                      <a:pt x="352" y="327"/>
                      <a:pt x="347" y="295"/>
                      <a:pt x="343" y="268"/>
                    </a:cubicBezTo>
                    <a:close/>
                    <a:moveTo>
                      <a:pt x="305" y="105"/>
                    </a:moveTo>
                    <a:cubicBezTo>
                      <a:pt x="305" y="105"/>
                      <a:pt x="305" y="106"/>
                      <a:pt x="303" y="109"/>
                    </a:cubicBezTo>
                    <a:cubicBezTo>
                      <a:pt x="299" y="117"/>
                      <a:pt x="284" y="121"/>
                      <a:pt x="273" y="123"/>
                    </a:cubicBezTo>
                    <a:cubicBezTo>
                      <a:pt x="266" y="124"/>
                      <a:pt x="258" y="124"/>
                      <a:pt x="251" y="123"/>
                    </a:cubicBezTo>
                    <a:cubicBezTo>
                      <a:pt x="243" y="123"/>
                      <a:pt x="243" y="123"/>
                      <a:pt x="243" y="123"/>
                    </a:cubicBezTo>
                    <a:cubicBezTo>
                      <a:pt x="243" y="122"/>
                      <a:pt x="243" y="122"/>
                      <a:pt x="243" y="122"/>
                    </a:cubicBezTo>
                    <a:cubicBezTo>
                      <a:pt x="263" y="112"/>
                      <a:pt x="300" y="101"/>
                      <a:pt x="305" y="105"/>
                    </a:cubicBezTo>
                    <a:close/>
                    <a:moveTo>
                      <a:pt x="280" y="85"/>
                    </a:moveTo>
                    <a:cubicBezTo>
                      <a:pt x="275" y="90"/>
                      <a:pt x="260" y="99"/>
                      <a:pt x="251" y="104"/>
                    </a:cubicBezTo>
                    <a:cubicBezTo>
                      <a:pt x="247" y="106"/>
                      <a:pt x="243" y="108"/>
                      <a:pt x="239" y="111"/>
                    </a:cubicBezTo>
                    <a:cubicBezTo>
                      <a:pt x="239" y="111"/>
                      <a:pt x="239" y="111"/>
                      <a:pt x="239" y="111"/>
                    </a:cubicBezTo>
                    <a:cubicBezTo>
                      <a:pt x="249" y="98"/>
                      <a:pt x="267" y="86"/>
                      <a:pt x="280" y="85"/>
                    </a:cubicBezTo>
                    <a:close/>
                    <a:moveTo>
                      <a:pt x="230" y="301"/>
                    </a:moveTo>
                    <a:cubicBezTo>
                      <a:pt x="227" y="306"/>
                      <a:pt x="223" y="311"/>
                      <a:pt x="218" y="315"/>
                    </a:cubicBezTo>
                    <a:cubicBezTo>
                      <a:pt x="213" y="319"/>
                      <a:pt x="208" y="322"/>
                      <a:pt x="203" y="323"/>
                    </a:cubicBezTo>
                    <a:cubicBezTo>
                      <a:pt x="197" y="325"/>
                      <a:pt x="191" y="326"/>
                      <a:pt x="183" y="326"/>
                    </a:cubicBezTo>
                    <a:cubicBezTo>
                      <a:pt x="183" y="344"/>
                      <a:pt x="183" y="344"/>
                      <a:pt x="183" y="344"/>
                    </a:cubicBezTo>
                    <a:cubicBezTo>
                      <a:pt x="169" y="344"/>
                      <a:pt x="169" y="344"/>
                      <a:pt x="169" y="344"/>
                    </a:cubicBezTo>
                    <a:cubicBezTo>
                      <a:pt x="169" y="326"/>
                      <a:pt x="169" y="326"/>
                      <a:pt x="169" y="326"/>
                    </a:cubicBezTo>
                    <a:cubicBezTo>
                      <a:pt x="160" y="326"/>
                      <a:pt x="152" y="324"/>
                      <a:pt x="147" y="322"/>
                    </a:cubicBezTo>
                    <a:cubicBezTo>
                      <a:pt x="141" y="320"/>
                      <a:pt x="136" y="317"/>
                      <a:pt x="132" y="313"/>
                    </a:cubicBezTo>
                    <a:cubicBezTo>
                      <a:pt x="127" y="309"/>
                      <a:pt x="124" y="305"/>
                      <a:pt x="122" y="300"/>
                    </a:cubicBezTo>
                    <a:cubicBezTo>
                      <a:pt x="120" y="296"/>
                      <a:pt x="118" y="291"/>
                      <a:pt x="117" y="284"/>
                    </a:cubicBezTo>
                    <a:cubicBezTo>
                      <a:pt x="155" y="280"/>
                      <a:pt x="155" y="280"/>
                      <a:pt x="155" y="280"/>
                    </a:cubicBezTo>
                    <a:cubicBezTo>
                      <a:pt x="156" y="286"/>
                      <a:pt x="158" y="291"/>
                      <a:pt x="160" y="293"/>
                    </a:cubicBezTo>
                    <a:cubicBezTo>
                      <a:pt x="162" y="296"/>
                      <a:pt x="165" y="299"/>
                      <a:pt x="169" y="301"/>
                    </a:cubicBezTo>
                    <a:cubicBezTo>
                      <a:pt x="169" y="267"/>
                      <a:pt x="169" y="267"/>
                      <a:pt x="169" y="267"/>
                    </a:cubicBezTo>
                    <a:cubicBezTo>
                      <a:pt x="156" y="264"/>
                      <a:pt x="147" y="261"/>
                      <a:pt x="142" y="258"/>
                    </a:cubicBezTo>
                    <a:cubicBezTo>
                      <a:pt x="137" y="255"/>
                      <a:pt x="132" y="251"/>
                      <a:pt x="128" y="246"/>
                    </a:cubicBezTo>
                    <a:cubicBezTo>
                      <a:pt x="124" y="240"/>
                      <a:pt x="122" y="233"/>
                      <a:pt x="122" y="225"/>
                    </a:cubicBezTo>
                    <a:cubicBezTo>
                      <a:pt x="122" y="213"/>
                      <a:pt x="126" y="204"/>
                      <a:pt x="134" y="196"/>
                    </a:cubicBezTo>
                    <a:cubicBezTo>
                      <a:pt x="142" y="189"/>
                      <a:pt x="154" y="185"/>
                      <a:pt x="169" y="184"/>
                    </a:cubicBezTo>
                    <a:cubicBezTo>
                      <a:pt x="169" y="175"/>
                      <a:pt x="169" y="175"/>
                      <a:pt x="169" y="175"/>
                    </a:cubicBezTo>
                    <a:cubicBezTo>
                      <a:pt x="183" y="175"/>
                      <a:pt x="183" y="175"/>
                      <a:pt x="183" y="175"/>
                    </a:cubicBezTo>
                    <a:cubicBezTo>
                      <a:pt x="183" y="184"/>
                      <a:pt x="183" y="184"/>
                      <a:pt x="183" y="184"/>
                    </a:cubicBezTo>
                    <a:cubicBezTo>
                      <a:pt x="197" y="185"/>
                      <a:pt x="208" y="188"/>
                      <a:pt x="215" y="194"/>
                    </a:cubicBezTo>
                    <a:cubicBezTo>
                      <a:pt x="223" y="200"/>
                      <a:pt x="228" y="208"/>
                      <a:pt x="230" y="218"/>
                    </a:cubicBezTo>
                    <a:cubicBezTo>
                      <a:pt x="195" y="223"/>
                      <a:pt x="195" y="223"/>
                      <a:pt x="195" y="223"/>
                    </a:cubicBezTo>
                    <a:cubicBezTo>
                      <a:pt x="193" y="219"/>
                      <a:pt x="191" y="216"/>
                      <a:pt x="190" y="214"/>
                    </a:cubicBezTo>
                    <a:cubicBezTo>
                      <a:pt x="189" y="212"/>
                      <a:pt x="186" y="211"/>
                      <a:pt x="183" y="209"/>
                    </a:cubicBezTo>
                    <a:cubicBezTo>
                      <a:pt x="183" y="236"/>
                      <a:pt x="183" y="236"/>
                      <a:pt x="183" y="236"/>
                    </a:cubicBezTo>
                    <a:cubicBezTo>
                      <a:pt x="202" y="241"/>
                      <a:pt x="215" y="247"/>
                      <a:pt x="221" y="252"/>
                    </a:cubicBezTo>
                    <a:cubicBezTo>
                      <a:pt x="230" y="260"/>
                      <a:pt x="234" y="270"/>
                      <a:pt x="234" y="282"/>
                    </a:cubicBezTo>
                    <a:cubicBezTo>
                      <a:pt x="234" y="288"/>
                      <a:pt x="233" y="295"/>
                      <a:pt x="230" y="301"/>
                    </a:cubicBezTo>
                    <a:close/>
                  </a:path>
                </a:pathLst>
              </a:cu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628" tIns="35243" rIns="67628" bIns="35243"/>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16404" name="AutoShape 20"/>
            <p:cNvSpPr>
              <a:spLocks noChangeArrowheads="1"/>
            </p:cNvSpPr>
            <p:nvPr/>
          </p:nvSpPr>
          <p:spPr bwMode="auto">
            <a:xfrm flipH="1">
              <a:off x="226" y="0"/>
              <a:ext cx="1360" cy="2609"/>
            </a:xfrm>
            <a:prstGeom prst="upArrow">
              <a:avLst>
                <a:gd name="adj1" fmla="val 50000"/>
                <a:gd name="adj2" fmla="val 47960"/>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zh-CN" altLang="en-US" sz="1200" b="1">
                  <a:solidFill>
                    <a:schemeClr val="bg1"/>
                  </a:solidFill>
                  <a:ea typeface="微软雅黑" panose="020B0503020204020204" pitchFamily="34" charset="-122"/>
                </a:rPr>
                <a:t>权益保护知识</a:t>
              </a:r>
            </a:p>
          </p:txBody>
        </p:sp>
      </p:grpSp>
      <p:grpSp>
        <p:nvGrpSpPr>
          <p:cNvPr id="16405" name="Group 21"/>
          <p:cNvGrpSpPr/>
          <p:nvPr/>
        </p:nvGrpSpPr>
        <p:grpSpPr bwMode="auto">
          <a:xfrm>
            <a:off x="3268186" y="1878806"/>
            <a:ext cx="863204" cy="2267458"/>
            <a:chOff x="0" y="0"/>
            <a:chExt cx="1814" cy="4762"/>
          </a:xfrm>
        </p:grpSpPr>
        <p:grpSp>
          <p:nvGrpSpPr>
            <p:cNvPr id="16406" name="Group 22"/>
            <p:cNvGrpSpPr/>
            <p:nvPr/>
          </p:nvGrpSpPr>
          <p:grpSpPr bwMode="auto">
            <a:xfrm>
              <a:off x="0" y="2947"/>
              <a:ext cx="1814" cy="1815"/>
              <a:chOff x="0" y="0"/>
              <a:chExt cx="1700" cy="1701"/>
            </a:xfrm>
          </p:grpSpPr>
          <p:sp>
            <p:nvSpPr>
              <p:cNvPr id="16407" name="Freeform 38"/>
              <p:cNvSpPr>
                <a:spLocks noChangeArrowheads="1"/>
              </p:cNvSpPr>
              <p:nvPr/>
            </p:nvSpPr>
            <p:spPr bwMode="auto">
              <a:xfrm>
                <a:off x="0" y="0"/>
                <a:ext cx="1700" cy="1701"/>
              </a:xfrm>
              <a:custGeom>
                <a:avLst/>
                <a:gdLst>
                  <a:gd name="T0" fmla="*/ 162 w 169"/>
                  <a:gd name="T1" fmla="*/ 97 h 169"/>
                  <a:gd name="T2" fmla="*/ 72 w 169"/>
                  <a:gd name="T3" fmla="*/ 163 h 169"/>
                  <a:gd name="T4" fmla="*/ 6 w 169"/>
                  <a:gd name="T5" fmla="*/ 72 h 169"/>
                  <a:gd name="T6" fmla="*/ 97 w 169"/>
                  <a:gd name="T7" fmla="*/ 7 h 169"/>
                  <a:gd name="T8" fmla="*/ 162 w 169"/>
                  <a:gd name="T9" fmla="*/ 97 h 169"/>
                  <a:gd name="T10" fmla="*/ 0 60000 65536"/>
                  <a:gd name="T11" fmla="*/ 0 60000 65536"/>
                  <a:gd name="T12" fmla="*/ 0 60000 65536"/>
                  <a:gd name="T13" fmla="*/ 0 60000 65536"/>
                  <a:gd name="T14" fmla="*/ 0 60000 65536"/>
                  <a:gd name="T15" fmla="*/ 0 w 169"/>
                  <a:gd name="T16" fmla="*/ 0 h 169"/>
                  <a:gd name="T17" fmla="*/ 169 w 169"/>
                  <a:gd name="T18" fmla="*/ 169 h 169"/>
                </a:gdLst>
                <a:ahLst/>
                <a:cxnLst>
                  <a:cxn ang="T10">
                    <a:pos x="T0" y="T1"/>
                  </a:cxn>
                  <a:cxn ang="T11">
                    <a:pos x="T2" y="T3"/>
                  </a:cxn>
                  <a:cxn ang="T12">
                    <a:pos x="T4" y="T5"/>
                  </a:cxn>
                  <a:cxn ang="T13">
                    <a:pos x="T6" y="T7"/>
                  </a:cxn>
                  <a:cxn ang="T14">
                    <a:pos x="T8" y="T9"/>
                  </a:cxn>
                </a:cxnLst>
                <a:rect l="T15" t="T16" r="T17" b="T18"/>
                <a:pathLst>
                  <a:path w="169" h="169">
                    <a:moveTo>
                      <a:pt x="162" y="97"/>
                    </a:moveTo>
                    <a:cubicBezTo>
                      <a:pt x="155" y="140"/>
                      <a:pt x="115" y="169"/>
                      <a:pt x="72" y="163"/>
                    </a:cubicBezTo>
                    <a:cubicBezTo>
                      <a:pt x="29" y="156"/>
                      <a:pt x="0" y="115"/>
                      <a:pt x="6" y="72"/>
                    </a:cubicBezTo>
                    <a:cubicBezTo>
                      <a:pt x="13" y="29"/>
                      <a:pt x="54" y="0"/>
                      <a:pt x="97" y="7"/>
                    </a:cubicBezTo>
                    <a:cubicBezTo>
                      <a:pt x="140" y="14"/>
                      <a:pt x="169" y="54"/>
                      <a:pt x="162" y="97"/>
                    </a:cubicBezTo>
                    <a:close/>
                  </a:path>
                </a:pathLst>
              </a:custGeom>
              <a:solidFill>
                <a:schemeClr val="accent4">
                  <a:lumMod val="60000"/>
                  <a:lumOff val="4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628" tIns="35243" rIns="67628" bIns="35243"/>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pic>
            <p:nvPicPr>
              <p:cNvPr id="16408" name="图片 109"/>
              <p:cNvPicPr>
                <a:picLocks noChangeAspect="1" noChangeArrowheads="1"/>
              </p:cNvPicPr>
              <p:nvPr/>
            </p:nvPicPr>
            <p:blipFill>
              <a:blip r:embed="rId3" cstate="email"/>
              <a:srcRect/>
              <a:stretch>
                <a:fillRect/>
              </a:stretch>
            </p:blipFill>
            <p:spPr bwMode="auto">
              <a:xfrm>
                <a:off x="143" y="129"/>
                <a:ext cx="1415" cy="14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409" name="Freeform 910"/>
              <p:cNvSpPr>
                <a:spLocks noChangeArrowheads="1"/>
              </p:cNvSpPr>
              <p:nvPr/>
            </p:nvSpPr>
            <p:spPr bwMode="auto">
              <a:xfrm>
                <a:off x="453" y="342"/>
                <a:ext cx="794" cy="907"/>
              </a:xfrm>
              <a:custGeom>
                <a:avLst/>
                <a:gdLst>
                  <a:gd name="T0" fmla="*/ 140 w 280"/>
                  <a:gd name="T1" fmla="*/ 0 h 283"/>
                  <a:gd name="T2" fmla="*/ 0 w 280"/>
                  <a:gd name="T3" fmla="*/ 122 h 283"/>
                  <a:gd name="T4" fmla="*/ 34 w 280"/>
                  <a:gd name="T5" fmla="*/ 104 h 283"/>
                  <a:gd name="T6" fmla="*/ 70 w 280"/>
                  <a:gd name="T7" fmla="*/ 124 h 283"/>
                  <a:gd name="T8" fmla="*/ 105 w 280"/>
                  <a:gd name="T9" fmla="*/ 104 h 283"/>
                  <a:gd name="T10" fmla="*/ 135 w 280"/>
                  <a:gd name="T11" fmla="*/ 117 h 283"/>
                  <a:gd name="T12" fmla="*/ 135 w 280"/>
                  <a:gd name="T13" fmla="*/ 194 h 283"/>
                  <a:gd name="T14" fmla="*/ 129 w 280"/>
                  <a:gd name="T15" fmla="*/ 194 h 283"/>
                  <a:gd name="T16" fmla="*/ 129 w 280"/>
                  <a:gd name="T17" fmla="*/ 222 h 283"/>
                  <a:gd name="T18" fmla="*/ 129 w 280"/>
                  <a:gd name="T19" fmla="*/ 250 h 283"/>
                  <a:gd name="T20" fmla="*/ 127 w 280"/>
                  <a:gd name="T21" fmla="*/ 259 h 283"/>
                  <a:gd name="T22" fmla="*/ 117 w 280"/>
                  <a:gd name="T23" fmla="*/ 264 h 283"/>
                  <a:gd name="T24" fmla="*/ 113 w 280"/>
                  <a:gd name="T25" fmla="*/ 264 h 283"/>
                  <a:gd name="T26" fmla="*/ 107 w 280"/>
                  <a:gd name="T27" fmla="*/ 261 h 283"/>
                  <a:gd name="T28" fmla="*/ 105 w 280"/>
                  <a:gd name="T29" fmla="*/ 257 h 283"/>
                  <a:gd name="T30" fmla="*/ 104 w 280"/>
                  <a:gd name="T31" fmla="*/ 251 h 283"/>
                  <a:gd name="T32" fmla="*/ 101 w 280"/>
                  <a:gd name="T33" fmla="*/ 244 h 283"/>
                  <a:gd name="T34" fmla="*/ 93 w 280"/>
                  <a:gd name="T35" fmla="*/ 240 h 283"/>
                  <a:gd name="T36" fmla="*/ 86 w 280"/>
                  <a:gd name="T37" fmla="*/ 243 h 283"/>
                  <a:gd name="T38" fmla="*/ 83 w 280"/>
                  <a:gd name="T39" fmla="*/ 251 h 283"/>
                  <a:gd name="T40" fmla="*/ 85 w 280"/>
                  <a:gd name="T41" fmla="*/ 264 h 283"/>
                  <a:gd name="T42" fmla="*/ 91 w 280"/>
                  <a:gd name="T43" fmla="*/ 274 h 283"/>
                  <a:gd name="T44" fmla="*/ 107 w 280"/>
                  <a:gd name="T45" fmla="*/ 282 h 283"/>
                  <a:gd name="T46" fmla="*/ 117 w 280"/>
                  <a:gd name="T47" fmla="*/ 283 h 283"/>
                  <a:gd name="T48" fmla="*/ 117 w 280"/>
                  <a:gd name="T49" fmla="*/ 283 h 283"/>
                  <a:gd name="T50" fmla="*/ 117 w 280"/>
                  <a:gd name="T51" fmla="*/ 283 h 283"/>
                  <a:gd name="T52" fmla="*/ 117 w 280"/>
                  <a:gd name="T53" fmla="*/ 283 h 283"/>
                  <a:gd name="T54" fmla="*/ 117 w 280"/>
                  <a:gd name="T55" fmla="*/ 283 h 283"/>
                  <a:gd name="T56" fmla="*/ 117 w 280"/>
                  <a:gd name="T57" fmla="*/ 283 h 283"/>
                  <a:gd name="T58" fmla="*/ 117 w 280"/>
                  <a:gd name="T59" fmla="*/ 283 h 283"/>
                  <a:gd name="T60" fmla="*/ 117 w 280"/>
                  <a:gd name="T61" fmla="*/ 283 h 283"/>
                  <a:gd name="T62" fmla="*/ 143 w 280"/>
                  <a:gd name="T63" fmla="*/ 272 h 283"/>
                  <a:gd name="T64" fmla="*/ 151 w 280"/>
                  <a:gd name="T65" fmla="*/ 250 h 283"/>
                  <a:gd name="T66" fmla="*/ 151 w 280"/>
                  <a:gd name="T67" fmla="*/ 250 h 283"/>
                  <a:gd name="T68" fmla="*/ 151 w 280"/>
                  <a:gd name="T69" fmla="*/ 250 h 283"/>
                  <a:gd name="T70" fmla="*/ 151 w 280"/>
                  <a:gd name="T71" fmla="*/ 222 h 283"/>
                  <a:gd name="T72" fmla="*/ 151 w 280"/>
                  <a:gd name="T73" fmla="*/ 194 h 283"/>
                  <a:gd name="T74" fmla="*/ 145 w 280"/>
                  <a:gd name="T75" fmla="*/ 194 h 283"/>
                  <a:gd name="T76" fmla="*/ 145 w 280"/>
                  <a:gd name="T77" fmla="*/ 117 h 283"/>
                  <a:gd name="T78" fmla="*/ 175 w 280"/>
                  <a:gd name="T79" fmla="*/ 105 h 283"/>
                  <a:gd name="T80" fmla="*/ 210 w 280"/>
                  <a:gd name="T81" fmla="*/ 124 h 283"/>
                  <a:gd name="T82" fmla="*/ 246 w 280"/>
                  <a:gd name="T83" fmla="*/ 105 h 283"/>
                  <a:gd name="T84" fmla="*/ 280 w 280"/>
                  <a:gd name="T85" fmla="*/ 123 h 283"/>
                  <a:gd name="T86" fmla="*/ 140 w 280"/>
                  <a:gd name="T87" fmla="*/ 0 h 2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0"/>
                  <a:gd name="T133" fmla="*/ 0 h 283"/>
                  <a:gd name="T134" fmla="*/ 280 w 280"/>
                  <a:gd name="T135" fmla="*/ 283 h 28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0" h="283">
                    <a:moveTo>
                      <a:pt x="140" y="0"/>
                    </a:moveTo>
                    <a:cubicBezTo>
                      <a:pt x="68" y="0"/>
                      <a:pt x="9" y="54"/>
                      <a:pt x="0" y="122"/>
                    </a:cubicBezTo>
                    <a:cubicBezTo>
                      <a:pt x="7" y="112"/>
                      <a:pt x="20" y="104"/>
                      <a:pt x="34" y="104"/>
                    </a:cubicBezTo>
                    <a:cubicBezTo>
                      <a:pt x="50" y="104"/>
                      <a:pt x="63" y="112"/>
                      <a:pt x="70" y="124"/>
                    </a:cubicBezTo>
                    <a:cubicBezTo>
                      <a:pt x="76" y="113"/>
                      <a:pt x="89" y="104"/>
                      <a:pt x="105" y="104"/>
                    </a:cubicBezTo>
                    <a:cubicBezTo>
                      <a:pt x="117" y="104"/>
                      <a:pt x="128" y="110"/>
                      <a:pt x="135" y="117"/>
                    </a:cubicBezTo>
                    <a:cubicBezTo>
                      <a:pt x="135" y="194"/>
                      <a:pt x="135" y="194"/>
                      <a:pt x="135" y="194"/>
                    </a:cubicBezTo>
                    <a:cubicBezTo>
                      <a:pt x="129" y="194"/>
                      <a:pt x="129" y="194"/>
                      <a:pt x="129" y="194"/>
                    </a:cubicBezTo>
                    <a:cubicBezTo>
                      <a:pt x="129" y="194"/>
                      <a:pt x="129" y="208"/>
                      <a:pt x="129" y="222"/>
                    </a:cubicBezTo>
                    <a:cubicBezTo>
                      <a:pt x="129" y="236"/>
                      <a:pt x="129" y="250"/>
                      <a:pt x="129" y="250"/>
                    </a:cubicBezTo>
                    <a:cubicBezTo>
                      <a:pt x="129" y="252"/>
                      <a:pt x="129" y="256"/>
                      <a:pt x="127" y="259"/>
                    </a:cubicBezTo>
                    <a:cubicBezTo>
                      <a:pt x="125" y="262"/>
                      <a:pt x="122" y="264"/>
                      <a:pt x="117" y="264"/>
                    </a:cubicBezTo>
                    <a:cubicBezTo>
                      <a:pt x="116" y="264"/>
                      <a:pt x="115" y="264"/>
                      <a:pt x="113" y="264"/>
                    </a:cubicBezTo>
                    <a:cubicBezTo>
                      <a:pt x="111" y="263"/>
                      <a:pt x="109" y="262"/>
                      <a:pt x="107" y="261"/>
                    </a:cubicBezTo>
                    <a:cubicBezTo>
                      <a:pt x="106" y="259"/>
                      <a:pt x="106" y="258"/>
                      <a:pt x="105" y="257"/>
                    </a:cubicBezTo>
                    <a:cubicBezTo>
                      <a:pt x="104" y="255"/>
                      <a:pt x="104" y="253"/>
                      <a:pt x="104" y="251"/>
                    </a:cubicBezTo>
                    <a:cubicBezTo>
                      <a:pt x="104" y="248"/>
                      <a:pt x="103" y="245"/>
                      <a:pt x="101" y="244"/>
                    </a:cubicBezTo>
                    <a:cubicBezTo>
                      <a:pt x="99" y="242"/>
                      <a:pt x="96" y="240"/>
                      <a:pt x="93" y="240"/>
                    </a:cubicBezTo>
                    <a:cubicBezTo>
                      <a:pt x="90" y="240"/>
                      <a:pt x="88" y="242"/>
                      <a:pt x="86" y="243"/>
                    </a:cubicBezTo>
                    <a:cubicBezTo>
                      <a:pt x="84" y="245"/>
                      <a:pt x="83" y="248"/>
                      <a:pt x="83" y="251"/>
                    </a:cubicBezTo>
                    <a:cubicBezTo>
                      <a:pt x="83" y="256"/>
                      <a:pt x="83" y="260"/>
                      <a:pt x="85" y="264"/>
                    </a:cubicBezTo>
                    <a:cubicBezTo>
                      <a:pt x="86" y="267"/>
                      <a:pt x="88" y="271"/>
                      <a:pt x="91" y="274"/>
                    </a:cubicBezTo>
                    <a:cubicBezTo>
                      <a:pt x="96" y="278"/>
                      <a:pt x="102" y="281"/>
                      <a:pt x="107" y="282"/>
                    </a:cubicBezTo>
                    <a:cubicBezTo>
                      <a:pt x="112" y="283"/>
                      <a:pt x="116"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29" y="283"/>
                      <a:pt x="137" y="278"/>
                      <a:pt x="143" y="272"/>
                    </a:cubicBezTo>
                    <a:cubicBezTo>
                      <a:pt x="148" y="265"/>
                      <a:pt x="150" y="257"/>
                      <a:pt x="151" y="250"/>
                    </a:cubicBezTo>
                    <a:cubicBezTo>
                      <a:pt x="151" y="250"/>
                      <a:pt x="151" y="250"/>
                      <a:pt x="151" y="250"/>
                    </a:cubicBezTo>
                    <a:cubicBezTo>
                      <a:pt x="151" y="250"/>
                      <a:pt x="151" y="250"/>
                      <a:pt x="151" y="250"/>
                    </a:cubicBezTo>
                    <a:cubicBezTo>
                      <a:pt x="151" y="222"/>
                      <a:pt x="151" y="222"/>
                      <a:pt x="151" y="222"/>
                    </a:cubicBezTo>
                    <a:cubicBezTo>
                      <a:pt x="151" y="194"/>
                      <a:pt x="151" y="194"/>
                      <a:pt x="151" y="194"/>
                    </a:cubicBezTo>
                    <a:cubicBezTo>
                      <a:pt x="145" y="194"/>
                      <a:pt x="145" y="194"/>
                      <a:pt x="145" y="194"/>
                    </a:cubicBezTo>
                    <a:cubicBezTo>
                      <a:pt x="145" y="117"/>
                      <a:pt x="145" y="117"/>
                      <a:pt x="145" y="117"/>
                    </a:cubicBezTo>
                    <a:cubicBezTo>
                      <a:pt x="152" y="109"/>
                      <a:pt x="163" y="104"/>
                      <a:pt x="175" y="105"/>
                    </a:cubicBezTo>
                    <a:cubicBezTo>
                      <a:pt x="191" y="105"/>
                      <a:pt x="204" y="113"/>
                      <a:pt x="210" y="124"/>
                    </a:cubicBezTo>
                    <a:cubicBezTo>
                      <a:pt x="217" y="113"/>
                      <a:pt x="230" y="105"/>
                      <a:pt x="246" y="105"/>
                    </a:cubicBezTo>
                    <a:cubicBezTo>
                      <a:pt x="260" y="105"/>
                      <a:pt x="273" y="112"/>
                      <a:pt x="280" y="123"/>
                    </a:cubicBezTo>
                    <a:cubicBezTo>
                      <a:pt x="271" y="54"/>
                      <a:pt x="212" y="0"/>
                      <a:pt x="140" y="0"/>
                    </a:cubicBezTo>
                    <a:close/>
                  </a:path>
                </a:pathLst>
              </a:custGeom>
              <a:solidFill>
                <a:schemeClr val="accent4">
                  <a:lumMod val="60000"/>
                  <a:lumOff val="4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628" tIns="35243" rIns="67628" bIns="35243"/>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16410" name="AutoShape 26"/>
            <p:cNvSpPr>
              <a:spLocks noChangeArrowheads="1"/>
            </p:cNvSpPr>
            <p:nvPr/>
          </p:nvSpPr>
          <p:spPr bwMode="auto">
            <a:xfrm flipH="1">
              <a:off x="227" y="0"/>
              <a:ext cx="1360" cy="3063"/>
            </a:xfrm>
            <a:prstGeom prst="upArrow">
              <a:avLst>
                <a:gd name="adj1" fmla="val 50000"/>
                <a:gd name="adj2" fmla="val 56305"/>
              </a:avLst>
            </a:prstGeom>
            <a:solidFill>
              <a:schemeClr val="accent4">
                <a:lumMod val="60000"/>
                <a:lumOff val="4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zh-CN" altLang="en-US" sz="1200" b="1">
                  <a:solidFill>
                    <a:schemeClr val="bg1"/>
                  </a:solidFill>
                  <a:ea typeface="微软雅黑" panose="020B0503020204020204" pitchFamily="34" charset="-122"/>
                </a:rPr>
                <a:t>提高自我保护意识</a:t>
              </a:r>
            </a:p>
          </p:txBody>
        </p:sp>
      </p:grpSp>
    </p:spTree>
  </p:cSld>
  <p:clrMapOvr>
    <a:masterClrMapping/>
  </p:clrMapOvr>
  <p:transition spd="slow" advClick="0" advTm="5000">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700485" y="367983"/>
            <a:ext cx="4427934"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zh-CN" sz="2400" b="1" dirty="0">
                <a:solidFill>
                  <a:schemeClr val="accent3"/>
                </a:solidFill>
                <a:latin typeface="Tahoma" panose="020B0604030504040204" pitchFamily="34" charset="0"/>
                <a:ea typeface="微软雅黑" panose="020B0503020204020204" pitchFamily="34" charset="-122"/>
                <a:sym typeface="Arial" panose="020B0604020202020204" pitchFamily="34" charset="0"/>
              </a:rPr>
              <a:t>3.6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依法结社权</a:t>
            </a:r>
          </a:p>
        </p:txBody>
      </p:sp>
      <p:grpSp>
        <p:nvGrpSpPr>
          <p:cNvPr id="13320" name="Group 8"/>
          <p:cNvGrpSpPr/>
          <p:nvPr/>
        </p:nvGrpSpPr>
        <p:grpSpPr bwMode="auto">
          <a:xfrm>
            <a:off x="892810" y="1323340"/>
            <a:ext cx="3903345" cy="760730"/>
            <a:chOff x="0" y="-123"/>
            <a:chExt cx="5525" cy="1936"/>
          </a:xfrm>
        </p:grpSpPr>
        <p:sp>
          <p:nvSpPr>
            <p:cNvPr id="13321" name="Rectangle 9"/>
            <p:cNvSpPr>
              <a:spLocks noChangeArrowheads="1"/>
            </p:cNvSpPr>
            <p:nvPr/>
          </p:nvSpPr>
          <p:spPr bwMode="auto">
            <a:xfrm flipH="1" flipV="1">
              <a:off x="0" y="126"/>
              <a:ext cx="5524" cy="1687"/>
            </a:xfrm>
            <a:prstGeom prst="rect">
              <a:avLst/>
            </a:prstGeom>
            <a:solidFill>
              <a:schemeClr val="accent2"/>
            </a:solidFill>
            <a:ln>
              <a:noFill/>
            </a:ln>
            <a:effectLst>
              <a:outerShdw dist="107763" dir="8100000" algn="ctr" rotWithShape="0">
                <a:schemeClr val="tx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rot="10800000" wrap="none" lIns="67628" tIns="35243" rIns="67628" bIns="35243" anchor="ctr"/>
            <a:lstStyle/>
            <a:p>
              <a:pPr algn="ctr"/>
              <a:r>
                <a:rPr lang="zh-CN" altLang="en-US">
                  <a:ea typeface="微软雅黑" panose="020B0503020204020204" pitchFamily="34" charset="-122"/>
                </a:rPr>
                <a:t>   </a:t>
              </a:r>
            </a:p>
          </p:txBody>
        </p:sp>
        <p:sp>
          <p:nvSpPr>
            <p:cNvPr id="13322" name="Text Box 10"/>
            <p:cNvSpPr txBox="1">
              <a:spLocks noChangeArrowheads="1"/>
            </p:cNvSpPr>
            <p:nvPr/>
          </p:nvSpPr>
          <p:spPr bwMode="auto">
            <a:xfrm>
              <a:off x="713" y="397"/>
              <a:ext cx="4296" cy="1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1400" dirty="0">
                  <a:solidFill>
                    <a:schemeClr val="bg1"/>
                  </a:solidFill>
                  <a:ea typeface="微软雅黑" panose="020B0503020204020204" pitchFamily="34" charset="-122"/>
                  <a:sym typeface="+mn-ea"/>
                </a:rPr>
                <a:t>    消费者享有依法成立维护自身合法权益的社会组织的权利。</a:t>
              </a:r>
            </a:p>
          </p:txBody>
        </p:sp>
        <p:sp>
          <p:nvSpPr>
            <p:cNvPr id="13323" name="Rectangle 11"/>
            <p:cNvSpPr>
              <a:spLocks noChangeArrowheads="1"/>
            </p:cNvSpPr>
            <p:nvPr/>
          </p:nvSpPr>
          <p:spPr bwMode="auto">
            <a:xfrm>
              <a:off x="0" y="-123"/>
              <a:ext cx="5525" cy="118"/>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grpSp>
      <p:grpSp>
        <p:nvGrpSpPr>
          <p:cNvPr id="2" name="Group 8"/>
          <p:cNvGrpSpPr/>
          <p:nvPr/>
        </p:nvGrpSpPr>
        <p:grpSpPr bwMode="auto">
          <a:xfrm>
            <a:off x="4431665" y="2232660"/>
            <a:ext cx="3903345" cy="1073117"/>
            <a:chOff x="0" y="-123"/>
            <a:chExt cx="5525" cy="2731"/>
          </a:xfrm>
        </p:grpSpPr>
        <p:sp>
          <p:nvSpPr>
            <p:cNvPr id="3" name="Rectangle 9"/>
            <p:cNvSpPr>
              <a:spLocks noChangeArrowheads="1"/>
            </p:cNvSpPr>
            <p:nvPr/>
          </p:nvSpPr>
          <p:spPr bwMode="auto">
            <a:xfrm flipH="1" flipV="1">
              <a:off x="0" y="126"/>
              <a:ext cx="5524" cy="2482"/>
            </a:xfrm>
            <a:prstGeom prst="rect">
              <a:avLst/>
            </a:prstGeom>
            <a:solidFill>
              <a:schemeClr val="accent3"/>
            </a:solidFill>
            <a:ln>
              <a:noFill/>
            </a:ln>
            <a:effectLst>
              <a:outerShdw dist="107763" dir="8100000" algn="ctr" rotWithShape="0">
                <a:schemeClr val="tx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rot="10800000" wrap="none" lIns="67628" tIns="35243" rIns="67628" bIns="35243" anchor="ctr"/>
            <a:lstStyle/>
            <a:p>
              <a:pPr algn="ctr"/>
              <a:r>
                <a:rPr lang="zh-CN" altLang="en-US">
                  <a:ea typeface="微软雅黑" panose="020B0503020204020204" pitchFamily="34" charset="-122"/>
                </a:rPr>
                <a:t>   </a:t>
              </a:r>
            </a:p>
          </p:txBody>
        </p:sp>
        <p:sp>
          <p:nvSpPr>
            <p:cNvPr id="4" name="Text Box 10"/>
            <p:cNvSpPr txBox="1">
              <a:spLocks noChangeArrowheads="1"/>
            </p:cNvSpPr>
            <p:nvPr/>
          </p:nvSpPr>
          <p:spPr bwMode="auto">
            <a:xfrm>
              <a:off x="713" y="397"/>
              <a:ext cx="4296" cy="1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1400" dirty="0">
                  <a:solidFill>
                    <a:schemeClr val="bg1"/>
                  </a:solidFill>
                  <a:ea typeface="微软雅黑" panose="020B0503020204020204" pitchFamily="34" charset="-122"/>
                  <a:sym typeface="+mn-ea"/>
                </a:rPr>
                <a:t>         消费者为了维护自身的利益，组成的中国消费者协会等消费者权益保护组织即这种权利的体现。</a:t>
              </a:r>
            </a:p>
          </p:txBody>
        </p:sp>
        <p:sp>
          <p:nvSpPr>
            <p:cNvPr id="5" name="Rectangle 11"/>
            <p:cNvSpPr>
              <a:spLocks noChangeArrowheads="1"/>
            </p:cNvSpPr>
            <p:nvPr/>
          </p:nvSpPr>
          <p:spPr bwMode="auto">
            <a:xfrm>
              <a:off x="0" y="-123"/>
              <a:ext cx="5525" cy="118"/>
            </a:xfrm>
            <a:prstGeom prst="rect">
              <a:avLst/>
            </a:prstGeom>
            <a:solidFill>
              <a:schemeClr val="accent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grpSp>
      <p:grpSp>
        <p:nvGrpSpPr>
          <p:cNvPr id="6" name="Group 8"/>
          <p:cNvGrpSpPr/>
          <p:nvPr/>
        </p:nvGrpSpPr>
        <p:grpSpPr bwMode="auto">
          <a:xfrm>
            <a:off x="810895" y="3454400"/>
            <a:ext cx="3903345" cy="1073117"/>
            <a:chOff x="0" y="-123"/>
            <a:chExt cx="5525" cy="2731"/>
          </a:xfrm>
        </p:grpSpPr>
        <p:sp>
          <p:nvSpPr>
            <p:cNvPr id="7" name="Rectangle 9"/>
            <p:cNvSpPr>
              <a:spLocks noChangeArrowheads="1"/>
            </p:cNvSpPr>
            <p:nvPr/>
          </p:nvSpPr>
          <p:spPr bwMode="auto">
            <a:xfrm flipH="1" flipV="1">
              <a:off x="0" y="126"/>
              <a:ext cx="5524" cy="2482"/>
            </a:xfrm>
            <a:prstGeom prst="rect">
              <a:avLst/>
            </a:prstGeom>
            <a:solidFill>
              <a:schemeClr val="accent4">
                <a:lumMod val="60000"/>
                <a:lumOff val="40000"/>
              </a:schemeClr>
            </a:solidFill>
            <a:ln>
              <a:noFill/>
            </a:ln>
            <a:effectLst>
              <a:outerShdw dist="107763" dir="8100000" algn="ctr" rotWithShape="0">
                <a:schemeClr val="tx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rot="10800000" wrap="none" lIns="67628" tIns="35243" rIns="67628" bIns="35243" anchor="ctr"/>
            <a:lstStyle/>
            <a:p>
              <a:pPr algn="ctr"/>
              <a:r>
                <a:rPr lang="zh-CN" altLang="en-US">
                  <a:ea typeface="微软雅黑" panose="020B0503020204020204" pitchFamily="34" charset="-122"/>
                </a:rPr>
                <a:t>   </a:t>
              </a:r>
            </a:p>
          </p:txBody>
        </p:sp>
        <p:sp>
          <p:nvSpPr>
            <p:cNvPr id="8" name="Text Box 10"/>
            <p:cNvSpPr txBox="1">
              <a:spLocks noChangeArrowheads="1"/>
            </p:cNvSpPr>
            <p:nvPr/>
          </p:nvSpPr>
          <p:spPr bwMode="auto">
            <a:xfrm>
              <a:off x="615" y="428"/>
              <a:ext cx="4296" cy="1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1400" dirty="0">
                  <a:solidFill>
                    <a:schemeClr val="bg1"/>
                  </a:solidFill>
                  <a:ea typeface="微软雅黑" panose="020B0503020204020204" pitchFamily="34" charset="-122"/>
                  <a:sym typeface="+mn-ea"/>
                </a:rPr>
                <a:t>中国消费者协会，是对商品和服务进行社会监督的保护消费者合法权益的全国性社会团体。</a:t>
              </a:r>
            </a:p>
          </p:txBody>
        </p:sp>
        <p:sp>
          <p:nvSpPr>
            <p:cNvPr id="9" name="Rectangle 11"/>
            <p:cNvSpPr>
              <a:spLocks noChangeArrowheads="1"/>
            </p:cNvSpPr>
            <p:nvPr/>
          </p:nvSpPr>
          <p:spPr bwMode="auto">
            <a:xfrm>
              <a:off x="0" y="-123"/>
              <a:ext cx="5525" cy="118"/>
            </a:xfrm>
            <a:prstGeom prst="rect">
              <a:avLst/>
            </a:prstGeom>
            <a:solidFill>
              <a:schemeClr val="accent4">
                <a:lumMod val="60000"/>
                <a:lumOff val="4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grpSp>
    </p:spTree>
  </p:cSld>
  <p:clrMapOvr>
    <a:masterClrMapping/>
  </p:clrMapOvr>
  <p:transition spd="slow" advClick="0" advTm="5000">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700485" y="367983"/>
            <a:ext cx="4427934"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zh-CN" sz="2400" b="1" dirty="0">
                <a:solidFill>
                  <a:schemeClr val="accent3"/>
                </a:solidFill>
                <a:latin typeface="Tahoma" panose="020B0604030504040204" pitchFamily="34" charset="0"/>
                <a:ea typeface="微软雅黑" panose="020B0503020204020204" pitchFamily="34" charset="-122"/>
                <a:sym typeface="Arial" panose="020B0604020202020204" pitchFamily="34" charset="0"/>
              </a:rPr>
              <a:t>3.6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维护尊严权</a:t>
            </a:r>
          </a:p>
        </p:txBody>
      </p:sp>
      <p:grpSp>
        <p:nvGrpSpPr>
          <p:cNvPr id="2" name="Group 8"/>
          <p:cNvGrpSpPr/>
          <p:nvPr/>
        </p:nvGrpSpPr>
        <p:grpSpPr bwMode="auto">
          <a:xfrm>
            <a:off x="5249545" y="1868805"/>
            <a:ext cx="3206750" cy="1707056"/>
            <a:chOff x="0" y="-123"/>
            <a:chExt cx="5525" cy="4344"/>
          </a:xfrm>
        </p:grpSpPr>
        <p:sp>
          <p:nvSpPr>
            <p:cNvPr id="3" name="Rectangle 9"/>
            <p:cNvSpPr>
              <a:spLocks noChangeArrowheads="1"/>
            </p:cNvSpPr>
            <p:nvPr/>
          </p:nvSpPr>
          <p:spPr bwMode="auto">
            <a:xfrm flipH="1" flipV="1">
              <a:off x="0" y="126"/>
              <a:ext cx="5524" cy="4095"/>
            </a:xfrm>
            <a:prstGeom prst="rect">
              <a:avLst/>
            </a:prstGeom>
            <a:solidFill>
              <a:schemeClr val="accent3"/>
            </a:solidFill>
            <a:ln>
              <a:noFill/>
            </a:ln>
            <a:effectLst>
              <a:outerShdw dist="107763" dir="8100000" algn="ctr" rotWithShape="0">
                <a:schemeClr val="tx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rot="10800000" wrap="none" lIns="67628" tIns="35243" rIns="67628" bIns="35243" anchor="ctr"/>
            <a:lstStyle/>
            <a:p>
              <a:pPr algn="ctr"/>
              <a:r>
                <a:rPr lang="zh-CN" altLang="en-US">
                  <a:ea typeface="微软雅黑" panose="020B0503020204020204" pitchFamily="34" charset="-122"/>
                </a:rPr>
                <a:t>   </a:t>
              </a:r>
            </a:p>
          </p:txBody>
        </p:sp>
        <p:sp>
          <p:nvSpPr>
            <p:cNvPr id="4" name="Text Box 10"/>
            <p:cNvSpPr txBox="1">
              <a:spLocks noChangeArrowheads="1"/>
            </p:cNvSpPr>
            <p:nvPr/>
          </p:nvSpPr>
          <p:spPr bwMode="auto">
            <a:xfrm>
              <a:off x="713" y="397"/>
              <a:ext cx="4296" cy="29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1400" dirty="0">
                  <a:solidFill>
                    <a:schemeClr val="bg1"/>
                  </a:solidFill>
                  <a:ea typeface="微软雅黑" panose="020B0503020204020204" pitchFamily="34" charset="-122"/>
                  <a:sym typeface="+mn-ea"/>
                </a:rPr>
                <a:t>         消费者在购买、使用商品和接受服务时，享有人格尊严、民族风俗习惯得到尊重的权利，享有个人信息依法得到保护的权利。</a:t>
              </a:r>
            </a:p>
          </p:txBody>
        </p:sp>
        <p:sp>
          <p:nvSpPr>
            <p:cNvPr id="5" name="Rectangle 11"/>
            <p:cNvSpPr>
              <a:spLocks noChangeArrowheads="1"/>
            </p:cNvSpPr>
            <p:nvPr/>
          </p:nvSpPr>
          <p:spPr bwMode="auto">
            <a:xfrm>
              <a:off x="0" y="-123"/>
              <a:ext cx="5525" cy="118"/>
            </a:xfrm>
            <a:prstGeom prst="rect">
              <a:avLst/>
            </a:prstGeom>
            <a:solidFill>
              <a:schemeClr val="accent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grpSp>
      <p:grpSp>
        <p:nvGrpSpPr>
          <p:cNvPr id="13" name="Group 8"/>
          <p:cNvGrpSpPr/>
          <p:nvPr/>
        </p:nvGrpSpPr>
        <p:grpSpPr bwMode="auto">
          <a:xfrm rot="5340000">
            <a:off x="996950" y="2135505"/>
            <a:ext cx="916305" cy="1026160"/>
            <a:chOff x="0" y="0"/>
            <a:chExt cx="1926" cy="2154"/>
          </a:xfrm>
        </p:grpSpPr>
        <p:grpSp>
          <p:nvGrpSpPr>
            <p:cNvPr id="14" name="Group 9"/>
            <p:cNvGrpSpPr/>
            <p:nvPr/>
          </p:nvGrpSpPr>
          <p:grpSpPr bwMode="auto">
            <a:xfrm>
              <a:off x="0" y="0"/>
              <a:ext cx="1926" cy="2154"/>
              <a:chOff x="0" y="0"/>
              <a:chExt cx="1926" cy="2154"/>
            </a:xfrm>
          </p:grpSpPr>
          <p:sp>
            <p:nvSpPr>
              <p:cNvPr id="15" name="AutoShape 10"/>
              <p:cNvSpPr>
                <a:spLocks noChangeArrowheads="1"/>
              </p:cNvSpPr>
              <p:nvPr/>
            </p:nvSpPr>
            <p:spPr bwMode="auto">
              <a:xfrm rot="5460000">
                <a:off x="-113" y="98"/>
                <a:ext cx="2154" cy="1927"/>
              </a:xfrm>
              <a:prstGeom prst="homePlate">
                <a:avLst>
                  <a:gd name="adj" fmla="val 27945"/>
                </a:avLst>
              </a:prstGeom>
              <a:solidFill>
                <a:schemeClr val="accent3"/>
              </a:solidFill>
              <a:ln>
                <a:noFill/>
              </a:ln>
              <a:effectLst>
                <a:outerShdw dist="71842" dir="8100000" algn="ctr" rotWithShape="0">
                  <a:schemeClr val="tx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ea typeface="微软雅黑" panose="020B0503020204020204" pitchFamily="34" charset="-122"/>
                </a:endParaRPr>
              </a:p>
            </p:txBody>
          </p:sp>
          <p:sp>
            <p:nvSpPr>
              <p:cNvPr id="16" name="AutoShape 11"/>
              <p:cNvSpPr>
                <a:spLocks noChangeArrowheads="1"/>
              </p:cNvSpPr>
              <p:nvPr/>
            </p:nvSpPr>
            <p:spPr bwMode="auto">
              <a:xfrm rot="5460000">
                <a:off x="191" y="227"/>
                <a:ext cx="1641" cy="1533"/>
              </a:xfrm>
              <a:prstGeom prst="homePlate">
                <a:avLst>
                  <a:gd name="adj" fmla="val 26761"/>
                </a:avLst>
              </a:prstGeom>
              <a:solidFill>
                <a:srgbClr val="5F5F5F"/>
              </a:solidFill>
              <a:ln>
                <a:noFill/>
              </a:ln>
              <a:effectLst>
                <a:prstShdw prst="shdw18" dist="17961" dir="13500000">
                  <a:srgbClr val="5F5F5F">
                    <a:gamma/>
                    <a:shade val="60000"/>
                    <a:invGamma/>
                  </a:srgbClr>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ea typeface="微软雅黑" panose="020B0503020204020204" pitchFamily="34" charset="-122"/>
                </a:endParaRPr>
              </a:p>
            </p:txBody>
          </p:sp>
        </p:grpSp>
        <p:sp>
          <p:nvSpPr>
            <p:cNvPr id="17" name="AutoShape 12"/>
            <p:cNvSpPr>
              <a:spLocks noChangeArrowheads="1"/>
            </p:cNvSpPr>
            <p:nvPr/>
          </p:nvSpPr>
          <p:spPr bwMode="auto">
            <a:xfrm rot="5460000">
              <a:off x="167" y="273"/>
              <a:ext cx="1562" cy="1521"/>
            </a:xfrm>
            <a:prstGeom prst="homePlate">
              <a:avLst>
                <a:gd name="adj" fmla="val 25674"/>
              </a:avLst>
            </a:prstGeom>
            <a:solidFill>
              <a:schemeClr val="bg1"/>
            </a:solidFill>
            <a:ln>
              <a:noFill/>
            </a:ln>
            <a:effectLst>
              <a:prstShdw prst="shdw18" dist="17961" dir="13500000">
                <a:schemeClr val="bg1">
                  <a:gamma/>
                  <a:shade val="60000"/>
                  <a:invGamma/>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algn="ctr"/>
              <a:r>
                <a:rPr lang="zh-CN" altLang="en-US" sz="1200" b="1">
                  <a:solidFill>
                    <a:schemeClr val="accent3"/>
                  </a:solidFill>
                  <a:ea typeface="微软雅黑" panose="020B0503020204020204" pitchFamily="34" charset="-122"/>
                </a:rPr>
                <a:t>人格尊严</a:t>
              </a:r>
            </a:p>
          </p:txBody>
        </p:sp>
      </p:grpSp>
      <p:grpSp>
        <p:nvGrpSpPr>
          <p:cNvPr id="22" name="Group 17"/>
          <p:cNvGrpSpPr/>
          <p:nvPr/>
        </p:nvGrpSpPr>
        <p:grpSpPr bwMode="auto">
          <a:xfrm rot="5340000">
            <a:off x="2434590" y="2148205"/>
            <a:ext cx="916940" cy="1026160"/>
            <a:chOff x="0" y="0"/>
            <a:chExt cx="1926" cy="2154"/>
          </a:xfrm>
        </p:grpSpPr>
        <p:grpSp>
          <p:nvGrpSpPr>
            <p:cNvPr id="23" name="Group 18"/>
            <p:cNvGrpSpPr/>
            <p:nvPr/>
          </p:nvGrpSpPr>
          <p:grpSpPr bwMode="auto">
            <a:xfrm>
              <a:off x="0" y="0"/>
              <a:ext cx="1926" cy="2154"/>
              <a:chOff x="0" y="0"/>
              <a:chExt cx="1926" cy="2154"/>
            </a:xfrm>
          </p:grpSpPr>
          <p:sp>
            <p:nvSpPr>
              <p:cNvPr id="24" name="AutoShape 19"/>
              <p:cNvSpPr>
                <a:spLocks noChangeArrowheads="1"/>
              </p:cNvSpPr>
              <p:nvPr/>
            </p:nvSpPr>
            <p:spPr bwMode="auto">
              <a:xfrm rot="5460000">
                <a:off x="-113" y="98"/>
                <a:ext cx="2154" cy="1927"/>
              </a:xfrm>
              <a:prstGeom prst="homePlate">
                <a:avLst>
                  <a:gd name="adj" fmla="val 27945"/>
                </a:avLst>
              </a:prstGeom>
              <a:solidFill>
                <a:schemeClr val="accent2"/>
              </a:solidFill>
              <a:ln>
                <a:noFill/>
              </a:ln>
              <a:effectLst>
                <a:outerShdw dist="71842" dir="8100000" algn="ctr" rotWithShape="0">
                  <a:schemeClr val="tx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ea typeface="微软雅黑" panose="020B0503020204020204" pitchFamily="34" charset="-122"/>
                </a:endParaRPr>
              </a:p>
            </p:txBody>
          </p:sp>
          <p:sp>
            <p:nvSpPr>
              <p:cNvPr id="25" name="AutoShape 20"/>
              <p:cNvSpPr>
                <a:spLocks noChangeArrowheads="1"/>
              </p:cNvSpPr>
              <p:nvPr/>
            </p:nvSpPr>
            <p:spPr bwMode="auto">
              <a:xfrm rot="5460000">
                <a:off x="191" y="227"/>
                <a:ext cx="1641" cy="1533"/>
              </a:xfrm>
              <a:prstGeom prst="homePlate">
                <a:avLst>
                  <a:gd name="adj" fmla="val 26761"/>
                </a:avLst>
              </a:prstGeom>
              <a:solidFill>
                <a:srgbClr val="5F5F5F"/>
              </a:solidFill>
              <a:ln>
                <a:noFill/>
              </a:ln>
              <a:effectLst>
                <a:prstShdw prst="shdw18" dist="17961" dir="13500000">
                  <a:srgbClr val="5F5F5F">
                    <a:gamma/>
                    <a:shade val="60000"/>
                    <a:invGamma/>
                  </a:srgbClr>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ea typeface="微软雅黑" panose="020B0503020204020204" pitchFamily="34" charset="-122"/>
                </a:endParaRPr>
              </a:p>
            </p:txBody>
          </p:sp>
        </p:grpSp>
        <p:sp>
          <p:nvSpPr>
            <p:cNvPr id="26" name="AutoShape 21"/>
            <p:cNvSpPr>
              <a:spLocks noChangeArrowheads="1"/>
            </p:cNvSpPr>
            <p:nvPr/>
          </p:nvSpPr>
          <p:spPr bwMode="auto">
            <a:xfrm rot="5460000">
              <a:off x="167" y="273"/>
              <a:ext cx="1562" cy="1521"/>
            </a:xfrm>
            <a:prstGeom prst="homePlate">
              <a:avLst>
                <a:gd name="adj" fmla="val 25674"/>
              </a:avLst>
            </a:prstGeom>
            <a:solidFill>
              <a:schemeClr val="bg1"/>
            </a:solidFill>
            <a:ln>
              <a:noFill/>
            </a:ln>
            <a:effectLst>
              <a:prstShdw prst="shdw18" dist="17961" dir="13500000">
                <a:schemeClr val="bg1">
                  <a:gamma/>
                  <a:shade val="60000"/>
                  <a:invGamma/>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algn="ctr"/>
              <a:r>
                <a:rPr lang="zh-CN" altLang="en-US" sz="1200" b="1">
                  <a:solidFill>
                    <a:schemeClr val="accent2"/>
                  </a:solidFill>
                  <a:ea typeface="微软雅黑" panose="020B0503020204020204" pitchFamily="34" charset="-122"/>
                </a:rPr>
                <a:t>民族风俗</a:t>
              </a:r>
            </a:p>
          </p:txBody>
        </p:sp>
      </p:grpSp>
      <p:grpSp>
        <p:nvGrpSpPr>
          <p:cNvPr id="31" name="Group 26"/>
          <p:cNvGrpSpPr/>
          <p:nvPr/>
        </p:nvGrpSpPr>
        <p:grpSpPr bwMode="auto">
          <a:xfrm rot="5340000">
            <a:off x="3921760" y="2139950"/>
            <a:ext cx="918210" cy="1025525"/>
            <a:chOff x="0" y="0"/>
            <a:chExt cx="1926" cy="2154"/>
          </a:xfrm>
        </p:grpSpPr>
        <p:grpSp>
          <p:nvGrpSpPr>
            <p:cNvPr id="32" name="Group 27"/>
            <p:cNvGrpSpPr/>
            <p:nvPr/>
          </p:nvGrpSpPr>
          <p:grpSpPr bwMode="auto">
            <a:xfrm>
              <a:off x="0" y="0"/>
              <a:ext cx="1926" cy="2154"/>
              <a:chOff x="0" y="0"/>
              <a:chExt cx="1926" cy="2154"/>
            </a:xfrm>
          </p:grpSpPr>
          <p:sp>
            <p:nvSpPr>
              <p:cNvPr id="33" name="AutoShape 28"/>
              <p:cNvSpPr>
                <a:spLocks noChangeArrowheads="1"/>
              </p:cNvSpPr>
              <p:nvPr/>
            </p:nvSpPr>
            <p:spPr bwMode="auto">
              <a:xfrm rot="5460000">
                <a:off x="-113" y="98"/>
                <a:ext cx="2154" cy="1927"/>
              </a:xfrm>
              <a:prstGeom prst="homePlate">
                <a:avLst>
                  <a:gd name="adj" fmla="val 27945"/>
                </a:avLst>
              </a:prstGeom>
              <a:solidFill>
                <a:schemeClr val="accent4">
                  <a:lumMod val="60000"/>
                  <a:lumOff val="40000"/>
                </a:schemeClr>
              </a:solidFill>
              <a:ln>
                <a:noFill/>
              </a:ln>
              <a:effectLst>
                <a:outerShdw dist="71842" dir="8100000" algn="ctr" rotWithShape="0">
                  <a:schemeClr val="tx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ea typeface="微软雅黑" panose="020B0503020204020204" pitchFamily="34" charset="-122"/>
                </a:endParaRPr>
              </a:p>
            </p:txBody>
          </p:sp>
          <p:sp>
            <p:nvSpPr>
              <p:cNvPr id="34" name="AutoShape 29"/>
              <p:cNvSpPr>
                <a:spLocks noChangeArrowheads="1"/>
              </p:cNvSpPr>
              <p:nvPr/>
            </p:nvSpPr>
            <p:spPr bwMode="auto">
              <a:xfrm rot="5460000">
                <a:off x="191" y="227"/>
                <a:ext cx="1641" cy="1533"/>
              </a:xfrm>
              <a:prstGeom prst="homePlate">
                <a:avLst>
                  <a:gd name="adj" fmla="val 26761"/>
                </a:avLst>
              </a:prstGeom>
              <a:solidFill>
                <a:srgbClr val="5F5F5F"/>
              </a:solidFill>
              <a:ln>
                <a:noFill/>
              </a:ln>
              <a:effectLst>
                <a:prstShdw prst="shdw18" dist="17961" dir="13500000">
                  <a:srgbClr val="5F5F5F">
                    <a:gamma/>
                    <a:shade val="60000"/>
                    <a:invGamma/>
                  </a:srgbClr>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ea typeface="微软雅黑" panose="020B0503020204020204" pitchFamily="34" charset="-122"/>
                </a:endParaRPr>
              </a:p>
            </p:txBody>
          </p:sp>
        </p:grpSp>
        <p:sp>
          <p:nvSpPr>
            <p:cNvPr id="35" name="AutoShape 30"/>
            <p:cNvSpPr>
              <a:spLocks noChangeArrowheads="1"/>
            </p:cNvSpPr>
            <p:nvPr/>
          </p:nvSpPr>
          <p:spPr bwMode="auto">
            <a:xfrm rot="5460000">
              <a:off x="167" y="273"/>
              <a:ext cx="1562" cy="1521"/>
            </a:xfrm>
            <a:prstGeom prst="homePlate">
              <a:avLst>
                <a:gd name="adj" fmla="val 25674"/>
              </a:avLst>
            </a:prstGeom>
            <a:solidFill>
              <a:schemeClr val="bg1"/>
            </a:solidFill>
            <a:ln>
              <a:noFill/>
            </a:ln>
            <a:effectLst>
              <a:prstShdw prst="shdw18" dist="17961" dir="13500000">
                <a:schemeClr val="bg1">
                  <a:gamma/>
                  <a:shade val="60000"/>
                  <a:invGamma/>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algn="ctr"/>
              <a:r>
                <a:rPr lang="zh-CN" altLang="en-US" sz="1200" b="1">
                  <a:solidFill>
                    <a:schemeClr val="accent4">
                      <a:lumMod val="60000"/>
                      <a:lumOff val="40000"/>
                    </a:schemeClr>
                  </a:solidFill>
                  <a:ea typeface="微软雅黑" panose="020B0503020204020204" pitchFamily="34" charset="-122"/>
                </a:rPr>
                <a:t>个人信息</a:t>
              </a:r>
            </a:p>
          </p:txBody>
        </p:sp>
      </p:grpSp>
    </p:spTree>
  </p:cSld>
  <p:clrMapOvr>
    <a:masterClrMapping/>
  </p:clrMapOvr>
  <p:transition spd="slow" advClick="0" advTm="5000">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700485" y="367983"/>
            <a:ext cx="4427934"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zh-CN" sz="2400" b="1" dirty="0">
                <a:solidFill>
                  <a:schemeClr val="accent3"/>
                </a:solidFill>
                <a:latin typeface="Tahoma" panose="020B0604030504040204" pitchFamily="34" charset="0"/>
                <a:ea typeface="微软雅黑" panose="020B0503020204020204" pitchFamily="34" charset="-122"/>
                <a:sym typeface="Arial" panose="020B0604020202020204" pitchFamily="34" charset="0"/>
              </a:rPr>
              <a:t>3.6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监督批评权</a:t>
            </a:r>
          </a:p>
        </p:txBody>
      </p:sp>
      <p:grpSp>
        <p:nvGrpSpPr>
          <p:cNvPr id="19461" name="Group 5"/>
          <p:cNvGrpSpPr/>
          <p:nvPr/>
        </p:nvGrpSpPr>
        <p:grpSpPr bwMode="auto">
          <a:xfrm>
            <a:off x="1938338" y="1420189"/>
            <a:ext cx="2161563" cy="916282"/>
            <a:chOff x="0" y="-154"/>
            <a:chExt cx="3741" cy="1969"/>
          </a:xfrm>
        </p:grpSpPr>
        <p:sp>
          <p:nvSpPr>
            <p:cNvPr id="19462" name="Rectangle 6"/>
            <p:cNvSpPr>
              <a:spLocks noChangeArrowheads="1"/>
            </p:cNvSpPr>
            <p:nvPr/>
          </p:nvSpPr>
          <p:spPr bwMode="auto">
            <a:xfrm flipH="1" flipV="1">
              <a:off x="0" y="134"/>
              <a:ext cx="3740" cy="1681"/>
            </a:xfrm>
            <a:prstGeom prst="rect">
              <a:avLst/>
            </a:prstGeom>
            <a:solidFill>
              <a:schemeClr val="accent3"/>
            </a:solidFill>
            <a:ln>
              <a:noFill/>
            </a:ln>
            <a:effectLst>
              <a:outerShdw dist="107763" dir="8100000" algn="ctr" rotWithShape="0">
                <a:schemeClr val="tx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rot="10800000" wrap="none" lIns="67628" tIns="35243" rIns="67628" bIns="35243" anchor="ctr"/>
            <a:lstStyle/>
            <a:p>
              <a:pPr algn="ctr"/>
              <a:r>
                <a:rPr lang="zh-CN" altLang="en-US">
                  <a:ea typeface="微软雅黑" panose="020B0503020204020204" pitchFamily="34" charset="-122"/>
                </a:rPr>
                <a:t>   </a:t>
              </a:r>
            </a:p>
          </p:txBody>
        </p:sp>
        <p:sp>
          <p:nvSpPr>
            <p:cNvPr id="19463" name="Text Box 7"/>
            <p:cNvSpPr txBox="1">
              <a:spLocks noChangeArrowheads="1"/>
            </p:cNvSpPr>
            <p:nvPr/>
          </p:nvSpPr>
          <p:spPr bwMode="auto">
            <a:xfrm>
              <a:off x="20" y="215"/>
              <a:ext cx="3721"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1400" dirty="0">
                  <a:ea typeface="微软雅黑" panose="020B0503020204020204" pitchFamily="34" charset="-122"/>
                </a:rPr>
                <a:t>   </a:t>
              </a:r>
              <a:r>
                <a:rPr lang="zh-CN" altLang="en-US" sz="1400" b="1" dirty="0">
                  <a:latin typeface="微软雅黑" panose="020B0503020204020204" pitchFamily="34" charset="-122"/>
                  <a:ea typeface="微软雅黑" panose="020B0503020204020204" pitchFamily="34" charset="-122"/>
                </a:rPr>
                <a:t>  </a:t>
              </a:r>
              <a:r>
                <a:rPr lang="zh-CN" altLang="en-US" sz="1400" b="1" dirty="0">
                  <a:solidFill>
                    <a:schemeClr val="bg1"/>
                  </a:solidFill>
                  <a:latin typeface="微软雅黑" panose="020B0503020204020204" pitchFamily="34" charset="-122"/>
                  <a:ea typeface="微软雅黑" panose="020B0503020204020204" pitchFamily="34" charset="-122"/>
                </a:rPr>
                <a:t>消费者享有对商品和服务以及保护消费者权益工作进行监督的权利。</a:t>
              </a:r>
            </a:p>
          </p:txBody>
        </p:sp>
        <p:sp>
          <p:nvSpPr>
            <p:cNvPr id="19464" name="Rectangle 8"/>
            <p:cNvSpPr>
              <a:spLocks noChangeArrowheads="1"/>
            </p:cNvSpPr>
            <p:nvPr/>
          </p:nvSpPr>
          <p:spPr bwMode="auto">
            <a:xfrm>
              <a:off x="0" y="-154"/>
              <a:ext cx="1074" cy="146"/>
            </a:xfrm>
            <a:prstGeom prst="rect">
              <a:avLst/>
            </a:prstGeom>
            <a:solidFill>
              <a:schemeClr val="accent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grpSp>
      <p:grpSp>
        <p:nvGrpSpPr>
          <p:cNvPr id="19465" name="Group 9"/>
          <p:cNvGrpSpPr/>
          <p:nvPr/>
        </p:nvGrpSpPr>
        <p:grpSpPr bwMode="auto">
          <a:xfrm>
            <a:off x="1940560" y="2466340"/>
            <a:ext cx="4983480" cy="1724928"/>
            <a:chOff x="0" y="-151"/>
            <a:chExt cx="4536" cy="3623"/>
          </a:xfrm>
        </p:grpSpPr>
        <p:sp>
          <p:nvSpPr>
            <p:cNvPr id="19466" name="Rectangle 10"/>
            <p:cNvSpPr>
              <a:spLocks noChangeArrowheads="1"/>
            </p:cNvSpPr>
            <p:nvPr/>
          </p:nvSpPr>
          <p:spPr bwMode="auto">
            <a:xfrm flipH="1" flipV="1">
              <a:off x="0" y="125"/>
              <a:ext cx="4536" cy="3347"/>
            </a:xfrm>
            <a:prstGeom prst="rect">
              <a:avLst/>
            </a:prstGeom>
            <a:solidFill>
              <a:schemeClr val="accent2"/>
            </a:solidFill>
            <a:ln>
              <a:noFill/>
            </a:ln>
            <a:effectLst>
              <a:outerShdw dist="107763" dir="8100000" algn="ctr" rotWithShape="0">
                <a:schemeClr val="tx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rot="10800000" wrap="none" lIns="67628" tIns="35243" rIns="67628" bIns="35243" anchor="ctr"/>
            <a:lstStyle/>
            <a:p>
              <a:pPr algn="ctr"/>
              <a:r>
                <a:rPr lang="zh-CN" altLang="en-US">
                  <a:ea typeface="微软雅黑" panose="020B0503020204020204" pitchFamily="34" charset="-122"/>
                </a:rPr>
                <a:t>   </a:t>
              </a:r>
            </a:p>
          </p:txBody>
        </p:sp>
        <p:sp>
          <p:nvSpPr>
            <p:cNvPr id="19467" name="Text Box 11"/>
            <p:cNvSpPr txBox="1">
              <a:spLocks noChangeArrowheads="1"/>
            </p:cNvSpPr>
            <p:nvPr/>
          </p:nvSpPr>
          <p:spPr bwMode="auto">
            <a:xfrm>
              <a:off x="1" y="337"/>
              <a:ext cx="4513" cy="3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a:ea typeface="微软雅黑" panose="020B0503020204020204" pitchFamily="34" charset="-122"/>
                </a:rPr>
                <a:t>   </a:t>
              </a:r>
              <a:r>
                <a:rPr lang="zh-CN" altLang="en-US" sz="1800" b="1">
                  <a:solidFill>
                    <a:schemeClr val="bg1"/>
                  </a:solidFill>
                  <a:latin typeface="微软雅黑" panose="020B0503020204020204" pitchFamily="34" charset="-122"/>
                  <a:ea typeface="微软雅黑" panose="020B0503020204020204" pitchFamily="34" charset="-122"/>
                </a:rPr>
                <a:t> </a:t>
              </a:r>
              <a:r>
                <a:rPr lang="zh-CN" altLang="en-US" sz="1800">
                  <a:solidFill>
                    <a:schemeClr val="bg1"/>
                  </a:solidFill>
                  <a:latin typeface="黑体" panose="02010609060101010101" charset="-122"/>
                  <a:ea typeface="微软雅黑" panose="020B0503020204020204" pitchFamily="34" charset="-122"/>
                </a:rPr>
                <a:t>消费者有权：</a:t>
              </a:r>
            </a:p>
            <a:p>
              <a:pPr marL="214630" indent="-214630">
                <a:buSzPct val="100000"/>
                <a:buFont typeface="Wingdings" panose="05000000000000000000" pitchFamily="2" charset="2"/>
                <a:buChar char="n"/>
              </a:pPr>
              <a:r>
                <a:rPr lang="zh-CN" altLang="en-US" sz="1800">
                  <a:solidFill>
                    <a:schemeClr val="bg1"/>
                  </a:solidFill>
                  <a:latin typeface="黑体" panose="02010609060101010101" charset="-122"/>
                  <a:ea typeface="微软雅黑" panose="020B0503020204020204" pitchFamily="34" charset="-122"/>
                </a:rPr>
                <a:t>检举、控告侵害消费者权益的行为</a:t>
              </a:r>
            </a:p>
            <a:p>
              <a:pPr marL="214630" indent="-214630">
                <a:buSzPct val="100000"/>
                <a:buFont typeface="Wingdings" panose="05000000000000000000" pitchFamily="2" charset="2"/>
                <a:buChar char="n"/>
              </a:pPr>
              <a:r>
                <a:rPr lang="zh-CN" altLang="en-US" sz="1800">
                  <a:solidFill>
                    <a:schemeClr val="bg1"/>
                  </a:solidFill>
                  <a:latin typeface="黑体" panose="02010609060101010101" charset="-122"/>
                  <a:ea typeface="微软雅黑" panose="020B0503020204020204" pitchFamily="34" charset="-122"/>
                </a:rPr>
                <a:t>检举、控告国家机关及其工作人员在保护消费者权益工作中的违法失职行为</a:t>
              </a:r>
            </a:p>
            <a:p>
              <a:pPr marL="214630" indent="-214630">
                <a:buSzPct val="100000"/>
                <a:buFont typeface="Wingdings" panose="05000000000000000000" pitchFamily="2" charset="2"/>
                <a:buChar char="n"/>
              </a:pPr>
              <a:r>
                <a:rPr lang="zh-CN" altLang="en-US" sz="1800">
                  <a:solidFill>
                    <a:schemeClr val="bg1"/>
                  </a:solidFill>
                  <a:latin typeface="黑体" panose="02010609060101010101" charset="-122"/>
                  <a:ea typeface="微软雅黑" panose="020B0503020204020204" pitchFamily="34" charset="-122"/>
                </a:rPr>
                <a:t>有权对保护消费者权益工作提出批评、建议</a:t>
              </a:r>
            </a:p>
          </p:txBody>
        </p:sp>
        <p:sp>
          <p:nvSpPr>
            <p:cNvPr id="19468" name="Rectangle 12"/>
            <p:cNvSpPr>
              <a:spLocks noChangeArrowheads="1"/>
            </p:cNvSpPr>
            <p:nvPr/>
          </p:nvSpPr>
          <p:spPr bwMode="auto">
            <a:xfrm>
              <a:off x="0" y="-151"/>
              <a:ext cx="1302" cy="151"/>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grpSp>
    </p:spTree>
  </p:cSld>
  <p:clrMapOvr>
    <a:masterClrMapping/>
  </p:clrMapOvr>
  <p:transition spd="slow" advClick="0" advTm="5000">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 219"/>
          <p:cNvSpPr/>
          <p:nvPr/>
        </p:nvSpPr>
        <p:spPr>
          <a:xfrm>
            <a:off x="3513455" y="2044700"/>
            <a:ext cx="5287645" cy="1491615"/>
          </a:xfrm>
          <a:prstGeom prst="roundRect">
            <a:avLst>
              <a:gd name="adj" fmla="val 50000"/>
            </a:avLst>
          </a:prstGeom>
          <a:solidFill>
            <a:schemeClr val="accent3"/>
          </a:solidFill>
          <a:ln w="1016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pic>
        <p:nvPicPr>
          <p:cNvPr id="5" name="图片 4" descr="56d508eeb951b"/>
          <p:cNvPicPr>
            <a:picLocks noChangeAspect="1"/>
          </p:cNvPicPr>
          <p:nvPr/>
        </p:nvPicPr>
        <p:blipFill>
          <a:blip r:embed="rId3" cstate="email"/>
          <a:srcRect/>
          <a:stretch>
            <a:fillRect/>
          </a:stretch>
        </p:blipFill>
        <p:spPr>
          <a:xfrm>
            <a:off x="215265" y="636270"/>
            <a:ext cx="4114165" cy="4968240"/>
          </a:xfrm>
          <a:prstGeom prst="rect">
            <a:avLst/>
          </a:prstGeom>
        </p:spPr>
      </p:pic>
      <p:sp>
        <p:nvSpPr>
          <p:cNvPr id="2" name="标题 1"/>
          <p:cNvSpPr>
            <a:spLocks noGrp="1"/>
          </p:cNvSpPr>
          <p:nvPr>
            <p:ph type="ctrTitle" idx="4294967295"/>
          </p:nvPr>
        </p:nvSpPr>
        <p:spPr>
          <a:xfrm>
            <a:off x="3589020" y="2341880"/>
            <a:ext cx="5136515" cy="897255"/>
          </a:xfrm>
        </p:spPr>
        <p:txBody>
          <a:bodyPr/>
          <a:lstStyle/>
          <a:p>
            <a:pPr lvl="0" algn="ctr"/>
            <a:r>
              <a:rPr lang="zh-CN" altLang="en-US" sz="3600" b="1" dirty="0">
                <a:solidFill>
                  <a:schemeClr val="bg1"/>
                </a:solidFill>
                <a:latin typeface="微软雅黑" panose="020B0503020204020204" pitchFamily="34" charset="-122"/>
                <a:cs typeface="+mn-cs"/>
                <a:sym typeface="Arial" panose="020B0604020202020204" pitchFamily="34" charset="0"/>
              </a:rPr>
              <a:t>四、消费者的维权方式</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219"/>
                                        </p:tgtEl>
                                        <p:attrNameLst>
                                          <p:attrName>style.visibility</p:attrName>
                                        </p:attrNameLst>
                                      </p:cBhvr>
                                      <p:to>
                                        <p:strVal val="visible"/>
                                      </p:to>
                                    </p:set>
                                    <p:anim calcmode="lin" valueType="num">
                                      <p:cBhvr>
                                        <p:cTn id="13" dur="1000" fill="hold"/>
                                        <p:tgtEl>
                                          <p:spTgt spid="219"/>
                                        </p:tgtEl>
                                        <p:attrNameLst>
                                          <p:attrName>ppt_x</p:attrName>
                                        </p:attrNameLst>
                                      </p:cBhvr>
                                      <p:tavLst>
                                        <p:tav tm="0">
                                          <p:val>
                                            <p:strVal val="#ppt_x-.2"/>
                                          </p:val>
                                        </p:tav>
                                        <p:tav tm="100000">
                                          <p:val>
                                            <p:strVal val="#ppt_x"/>
                                          </p:val>
                                        </p:tav>
                                      </p:tavLst>
                                    </p:anim>
                                    <p:anim calcmode="lin" valueType="num">
                                      <p:cBhvr>
                                        <p:cTn id="14" dur="1000" fill="hold"/>
                                        <p:tgtEl>
                                          <p:spTgt spid="219"/>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19"/>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
                                        </p:tgtEl>
                                        <p:attrNameLst>
                                          <p:attrName>ppt_y</p:attrName>
                                        </p:attrNameLst>
                                      </p:cBhvr>
                                      <p:tavLst>
                                        <p:tav tm="0">
                                          <p:val>
                                            <p:strVal val="#ppt_y"/>
                                          </p:val>
                                        </p:tav>
                                        <p:tav tm="100000">
                                          <p:val>
                                            <p:strVal val="#ppt_y"/>
                                          </p:val>
                                        </p:tav>
                                      </p:tavLst>
                                    </p:anim>
                                    <p:anim calcmode="lin" valueType="num">
                                      <p:cBhvr>
                                        <p:cTn id="2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bldLvl="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H:\觅知网\1.10消费者\c4ebf4edfce8faa61990e95c6486c301.pngc4ebf4edfce8faa61990e95c6486c301"/>
          <p:cNvPicPr>
            <a:picLocks noChangeAspect="1"/>
          </p:cNvPicPr>
          <p:nvPr/>
        </p:nvPicPr>
        <p:blipFill>
          <a:blip r:embed="rId3" cstate="email"/>
          <a:srcRect l="10763" t="16761" r="56362" b="12549"/>
          <a:stretch>
            <a:fillRect/>
          </a:stretch>
        </p:blipFill>
        <p:spPr>
          <a:xfrm>
            <a:off x="532130" y="755650"/>
            <a:ext cx="2910840" cy="3537585"/>
          </a:xfrm>
          <a:prstGeom prst="rect">
            <a:avLst/>
          </a:prstGeom>
        </p:spPr>
      </p:pic>
      <p:sp>
        <p:nvSpPr>
          <p:cNvPr id="219" name=" 219"/>
          <p:cNvSpPr/>
          <p:nvPr/>
        </p:nvSpPr>
        <p:spPr>
          <a:xfrm>
            <a:off x="733425" y="2011045"/>
            <a:ext cx="2376170" cy="720090"/>
          </a:xfrm>
          <a:prstGeom prst="roundRect">
            <a:avLst>
              <a:gd name="adj" fmla="val 50000"/>
            </a:avLst>
          </a:prstGeom>
          <a:solidFill>
            <a:schemeClr val="accent3"/>
          </a:solidFill>
          <a:ln w="1016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099" name="文本框 143"/>
          <p:cNvSpPr>
            <a:spLocks noChangeArrowheads="1"/>
          </p:cNvSpPr>
          <p:nvPr/>
        </p:nvSpPr>
        <p:spPr bwMode="auto">
          <a:xfrm>
            <a:off x="6178352" y="4546882"/>
            <a:ext cx="2013347" cy="32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spcBef>
                <a:spcPts val="750"/>
              </a:spcBef>
            </a:pPr>
            <a:r>
              <a:rPr lang="zh-CN" altLang="en-US" sz="1500" b="1">
                <a:solidFill>
                  <a:schemeClr val="bg1"/>
                </a:solidFill>
                <a:ea typeface="微软雅黑" panose="020B0503020204020204" pitchFamily="34" charset="-122"/>
                <a:sym typeface="Arial" panose="020B0604020202020204" pitchFamily="34" charset="0"/>
              </a:rPr>
              <a:t> </a:t>
            </a:r>
            <a:endParaRPr lang="zh-CN" altLang="en-US">
              <a:ea typeface="微软雅黑" panose="020B0503020204020204" pitchFamily="34" charset="-122"/>
            </a:endParaRPr>
          </a:p>
        </p:txBody>
      </p:sp>
      <p:sp>
        <p:nvSpPr>
          <p:cNvPr id="4102" name="文本框 133"/>
          <p:cNvSpPr>
            <a:spLocks noChangeArrowheads="1"/>
          </p:cNvSpPr>
          <p:nvPr/>
        </p:nvSpPr>
        <p:spPr bwMode="auto">
          <a:xfrm>
            <a:off x="1047750" y="2063115"/>
            <a:ext cx="1747520" cy="598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33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目   录</a:t>
            </a:r>
          </a:p>
        </p:txBody>
      </p:sp>
      <p:sp>
        <p:nvSpPr>
          <p:cNvPr id="4104" name="Text Box 8"/>
          <p:cNvSpPr txBox="1">
            <a:spLocks noChangeArrowheads="1"/>
          </p:cNvSpPr>
          <p:nvPr/>
        </p:nvSpPr>
        <p:spPr bwMode="auto">
          <a:xfrm>
            <a:off x="3569692" y="972665"/>
            <a:ext cx="449580" cy="59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300" b="1">
                <a:solidFill>
                  <a:schemeClr val="accent3"/>
                </a:solidFill>
                <a:latin typeface="Tahoma" panose="020B0604030504040204" pitchFamily="34" charset="0"/>
                <a:ea typeface="微软雅黑" panose="020B0503020204020204" pitchFamily="34" charset="-122"/>
              </a:rPr>
              <a:t>1</a:t>
            </a:r>
          </a:p>
        </p:txBody>
      </p:sp>
      <p:sp>
        <p:nvSpPr>
          <p:cNvPr id="4105" name="Text Box 9"/>
          <p:cNvSpPr txBox="1">
            <a:spLocks noChangeArrowheads="1"/>
          </p:cNvSpPr>
          <p:nvPr/>
        </p:nvSpPr>
        <p:spPr bwMode="auto">
          <a:xfrm>
            <a:off x="3584773" y="1554088"/>
            <a:ext cx="449580" cy="598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sz="3300" b="1">
                <a:solidFill>
                  <a:schemeClr val="accent3"/>
                </a:solidFill>
                <a:latin typeface="Tahoma" panose="020B0604030504040204" pitchFamily="34" charset="0"/>
                <a:ea typeface="微软雅黑" panose="020B0503020204020204" pitchFamily="34" charset="-122"/>
              </a:rPr>
              <a:t>2</a:t>
            </a:r>
          </a:p>
        </p:txBody>
      </p:sp>
      <p:sp>
        <p:nvSpPr>
          <p:cNvPr id="4106" name="Text Box 10"/>
          <p:cNvSpPr txBox="1">
            <a:spLocks noChangeArrowheads="1"/>
          </p:cNvSpPr>
          <p:nvPr/>
        </p:nvSpPr>
        <p:spPr bwMode="auto">
          <a:xfrm>
            <a:off x="3584614" y="2128921"/>
            <a:ext cx="482204" cy="598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3300" b="1">
                <a:solidFill>
                  <a:schemeClr val="accent3"/>
                </a:solidFill>
                <a:latin typeface="Tahoma" panose="020B0604030504040204" pitchFamily="34" charset="0"/>
                <a:ea typeface="微软雅黑" panose="020B0503020204020204" pitchFamily="34" charset="-122"/>
              </a:rPr>
              <a:t>3</a:t>
            </a:r>
          </a:p>
        </p:txBody>
      </p:sp>
      <p:sp>
        <p:nvSpPr>
          <p:cNvPr id="4107" name="Text Box 11"/>
          <p:cNvSpPr txBox="1">
            <a:spLocks noChangeArrowheads="1"/>
          </p:cNvSpPr>
          <p:nvPr/>
        </p:nvSpPr>
        <p:spPr bwMode="auto">
          <a:xfrm>
            <a:off x="3584535" y="2658670"/>
            <a:ext cx="449580" cy="598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sz="3300" b="1">
                <a:solidFill>
                  <a:schemeClr val="accent3"/>
                </a:solidFill>
                <a:latin typeface="Tahoma" panose="020B0604030504040204" pitchFamily="34" charset="0"/>
                <a:ea typeface="微软雅黑" panose="020B0503020204020204" pitchFamily="34" charset="-122"/>
              </a:rPr>
              <a:t>4</a:t>
            </a:r>
          </a:p>
        </p:txBody>
      </p:sp>
      <p:sp>
        <p:nvSpPr>
          <p:cNvPr id="4108" name="Text Box 12"/>
          <p:cNvSpPr txBox="1">
            <a:spLocks noChangeArrowheads="1"/>
          </p:cNvSpPr>
          <p:nvPr/>
        </p:nvSpPr>
        <p:spPr bwMode="auto">
          <a:xfrm>
            <a:off x="3584535" y="3238187"/>
            <a:ext cx="449580" cy="598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sz="3300" b="1">
                <a:solidFill>
                  <a:schemeClr val="accent3"/>
                </a:solidFill>
                <a:latin typeface="Tahoma" panose="020B0604030504040204" pitchFamily="34" charset="0"/>
                <a:ea typeface="微软雅黑" panose="020B0503020204020204" pitchFamily="34" charset="-122"/>
              </a:rPr>
              <a:t>5</a:t>
            </a:r>
          </a:p>
        </p:txBody>
      </p:sp>
      <p:sp>
        <p:nvSpPr>
          <p:cNvPr id="4109" name="Text Box 13"/>
          <p:cNvSpPr txBox="1">
            <a:spLocks noChangeArrowheads="1"/>
          </p:cNvSpPr>
          <p:nvPr/>
        </p:nvSpPr>
        <p:spPr bwMode="auto">
          <a:xfrm>
            <a:off x="3584297" y="3832785"/>
            <a:ext cx="449580" cy="598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sz="3300" b="1">
                <a:solidFill>
                  <a:schemeClr val="accent3"/>
                </a:solidFill>
                <a:latin typeface="Tahoma" panose="020B0604030504040204" pitchFamily="34" charset="0"/>
                <a:ea typeface="微软雅黑" panose="020B0503020204020204" pitchFamily="34" charset="-122"/>
              </a:rPr>
              <a:t>6</a:t>
            </a:r>
          </a:p>
        </p:txBody>
      </p:sp>
      <p:sp>
        <p:nvSpPr>
          <p:cNvPr id="4110" name="Text Box 14"/>
          <p:cNvSpPr txBox="1">
            <a:spLocks noChangeArrowheads="1"/>
          </p:cNvSpPr>
          <p:nvPr/>
        </p:nvSpPr>
        <p:spPr bwMode="auto">
          <a:xfrm>
            <a:off x="3995936" y="1059582"/>
            <a:ext cx="3512344"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国际消费者权益日简介</a:t>
            </a:r>
          </a:p>
        </p:txBody>
      </p:sp>
      <p:sp>
        <p:nvSpPr>
          <p:cNvPr id="4111" name="Text Box 15"/>
          <p:cNvSpPr txBox="1">
            <a:spLocks noChangeArrowheads="1"/>
          </p:cNvSpPr>
          <p:nvPr/>
        </p:nvSpPr>
        <p:spPr bwMode="auto">
          <a:xfrm>
            <a:off x="3996015" y="1622747"/>
            <a:ext cx="2124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chemeClr val="tx1">
                    <a:lumMod val="65000"/>
                    <a:lumOff val="35000"/>
                  </a:schemeClr>
                </a:solidFill>
                <a:ea typeface="微软雅黑" panose="020B0503020204020204" pitchFamily="34" charset="-122"/>
                <a:sym typeface="Arial" panose="020B0604020202020204" pitchFamily="34" charset="0"/>
              </a:rPr>
              <a:t>消费者的定义</a:t>
            </a:r>
          </a:p>
        </p:txBody>
      </p:sp>
      <p:sp>
        <p:nvSpPr>
          <p:cNvPr id="4112" name="Text Box 16"/>
          <p:cNvSpPr txBox="1">
            <a:spLocks noChangeArrowheads="1"/>
          </p:cNvSpPr>
          <p:nvPr/>
        </p:nvSpPr>
        <p:spPr bwMode="auto">
          <a:xfrm>
            <a:off x="3969980" y="2201391"/>
            <a:ext cx="21240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dirty="0">
                <a:solidFill>
                  <a:schemeClr val="tx1">
                    <a:lumMod val="65000"/>
                    <a:lumOff val="35000"/>
                  </a:schemeClr>
                </a:solidFill>
                <a:ea typeface="微软雅黑" panose="020B0503020204020204" pitchFamily="34" charset="-122"/>
                <a:sym typeface="Arial" panose="020B0604020202020204" pitchFamily="34" charset="0"/>
              </a:rPr>
              <a:t>消费者的权利</a:t>
            </a:r>
          </a:p>
        </p:txBody>
      </p:sp>
      <p:sp>
        <p:nvSpPr>
          <p:cNvPr id="4113" name="Text Box 17"/>
          <p:cNvSpPr txBox="1">
            <a:spLocks noChangeArrowheads="1"/>
          </p:cNvSpPr>
          <p:nvPr/>
        </p:nvSpPr>
        <p:spPr bwMode="auto">
          <a:xfrm>
            <a:off x="3970140" y="2727647"/>
            <a:ext cx="284916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dirty="0">
                <a:solidFill>
                  <a:schemeClr val="tx1">
                    <a:lumMod val="65000"/>
                    <a:lumOff val="35000"/>
                  </a:schemeClr>
                </a:solidFill>
                <a:ea typeface="微软雅黑" panose="020B0503020204020204" pitchFamily="34" charset="-122"/>
                <a:sym typeface="Arial" panose="020B0604020202020204" pitchFamily="34" charset="0"/>
              </a:rPr>
              <a:t>消费者的维权方式</a:t>
            </a:r>
          </a:p>
        </p:txBody>
      </p:sp>
      <p:sp>
        <p:nvSpPr>
          <p:cNvPr id="4114" name="Text Box 18"/>
          <p:cNvSpPr txBox="1">
            <a:spLocks noChangeArrowheads="1"/>
          </p:cNvSpPr>
          <p:nvPr/>
        </p:nvSpPr>
        <p:spPr bwMode="auto">
          <a:xfrm>
            <a:off x="4019272" y="3320817"/>
            <a:ext cx="3511154"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dirty="0">
                <a:solidFill>
                  <a:schemeClr val="tx1">
                    <a:lumMod val="65000"/>
                    <a:lumOff val="35000"/>
                  </a:schemeClr>
                </a:solidFill>
                <a:ea typeface="微软雅黑" panose="020B0503020204020204" pitchFamily="34" charset="-122"/>
                <a:sym typeface="Arial" panose="020B0604020202020204" pitchFamily="34" charset="0"/>
              </a:rPr>
              <a:t>新《消费者权益保护法》</a:t>
            </a:r>
          </a:p>
        </p:txBody>
      </p:sp>
      <p:sp>
        <p:nvSpPr>
          <p:cNvPr id="4115" name="Text Box 19"/>
          <p:cNvSpPr txBox="1">
            <a:spLocks noChangeArrowheads="1"/>
          </p:cNvSpPr>
          <p:nvPr/>
        </p:nvSpPr>
        <p:spPr bwMode="auto">
          <a:xfrm>
            <a:off x="3997047" y="3901762"/>
            <a:ext cx="3511154"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dirty="0">
                <a:solidFill>
                  <a:schemeClr val="tx1">
                    <a:lumMod val="65000"/>
                    <a:lumOff val="35000"/>
                  </a:schemeClr>
                </a:solidFill>
                <a:ea typeface="微软雅黑" panose="020B0503020204020204" pitchFamily="34" charset="-122"/>
                <a:sym typeface="Arial" panose="020B0604020202020204" pitchFamily="34" charset="0"/>
              </a:rPr>
              <a:t>案例分析</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16" nodeType="afterEffect">
                                  <p:stCondLst>
                                    <p:cond delay="0"/>
                                  </p:stCondLst>
                                  <p:iterate type="lt">
                                    <p:tmPct val="50000"/>
                                  </p:iterate>
                                  <p:childTnLst>
                                    <p:set>
                                      <p:cBhvr>
                                        <p:cTn id="6" dur="1" fill="hold">
                                          <p:stCondLst>
                                            <p:cond delay="0"/>
                                          </p:stCondLst>
                                        </p:cTn>
                                        <p:tgtEl>
                                          <p:spTgt spid="4104"/>
                                        </p:tgtEl>
                                        <p:attrNameLst>
                                          <p:attrName>style.visibility</p:attrName>
                                        </p:attrNameLst>
                                      </p:cBhvr>
                                      <p:to>
                                        <p:strVal val="visible"/>
                                      </p:to>
                                    </p:set>
                                    <p:set>
                                      <p:cBhvr>
                                        <p:cTn id="7" dur="455" fill="hold">
                                          <p:stCondLst>
                                            <p:cond delay="0"/>
                                          </p:stCondLst>
                                        </p:cTn>
                                        <p:tgtEl>
                                          <p:spTgt spid="4104"/>
                                        </p:tgtEl>
                                        <p:attrNameLst>
                                          <p:attrName>style.rotation</p:attrName>
                                        </p:attrNameLst>
                                      </p:cBhvr>
                                      <p:to>
                                        <p:strVal val="-45.0"/>
                                      </p:to>
                                    </p:set>
                                    <p:anim calcmode="lin" valueType="num">
                                      <p:cBhvr>
                                        <p:cTn id="8" dur="455" fill="hold">
                                          <p:stCondLst>
                                            <p:cond delay="455"/>
                                          </p:stCondLst>
                                        </p:cTn>
                                        <p:tgtEl>
                                          <p:spTgt spid="410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10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10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104"/>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000"/>
                            </p:stCondLst>
                            <p:childTnLst>
                              <p:par>
                                <p:cTn id="13" presetID="12" presetClass="entr" presetSubtype="4" fill="hold" grpId="6" nodeType="afterEffect">
                                  <p:stCondLst>
                                    <p:cond delay="0"/>
                                  </p:stCondLst>
                                  <p:childTnLst>
                                    <p:set>
                                      <p:cBhvr>
                                        <p:cTn id="14" dur="1" fill="hold">
                                          <p:stCondLst>
                                            <p:cond delay="0"/>
                                          </p:stCondLst>
                                        </p:cTn>
                                        <p:tgtEl>
                                          <p:spTgt spid="4110"/>
                                        </p:tgtEl>
                                        <p:attrNameLst>
                                          <p:attrName>style.visibility</p:attrName>
                                        </p:attrNameLst>
                                      </p:cBhvr>
                                      <p:to>
                                        <p:strVal val="visible"/>
                                      </p:to>
                                    </p:set>
                                    <p:animEffect transition="in" filter="slide(fromBottom)">
                                      <p:cBhvr>
                                        <p:cTn id="15" dur="500"/>
                                        <p:tgtEl>
                                          <p:spTgt spid="4110"/>
                                        </p:tgtEl>
                                      </p:cBhvr>
                                    </p:animEffect>
                                  </p:childTnLst>
                                </p:cTn>
                              </p:par>
                            </p:childTnLst>
                          </p:cTn>
                        </p:par>
                        <p:par>
                          <p:cTn id="16" fill="hold">
                            <p:stCondLst>
                              <p:cond delay="1500"/>
                            </p:stCondLst>
                            <p:childTnLst>
                              <p:par>
                                <p:cTn id="17" presetID="38" presetClass="entr" presetSubtype="0" accel="50000" fill="hold" grpId="0" nodeType="afterEffect">
                                  <p:stCondLst>
                                    <p:cond delay="0"/>
                                  </p:stCondLst>
                                  <p:iterate type="lt">
                                    <p:tmPct val="50000"/>
                                  </p:iterate>
                                  <p:childTnLst>
                                    <p:set>
                                      <p:cBhvr>
                                        <p:cTn id="18" dur="1" fill="hold">
                                          <p:stCondLst>
                                            <p:cond delay="0"/>
                                          </p:stCondLst>
                                        </p:cTn>
                                        <p:tgtEl>
                                          <p:spTgt spid="4105"/>
                                        </p:tgtEl>
                                        <p:attrNameLst>
                                          <p:attrName>style.visibility</p:attrName>
                                        </p:attrNameLst>
                                      </p:cBhvr>
                                      <p:to>
                                        <p:strVal val="visible"/>
                                      </p:to>
                                    </p:set>
                                    <p:set>
                                      <p:cBhvr>
                                        <p:cTn id="19" dur="455" fill="hold">
                                          <p:stCondLst>
                                            <p:cond delay="0"/>
                                          </p:stCondLst>
                                        </p:cTn>
                                        <p:tgtEl>
                                          <p:spTgt spid="4105"/>
                                        </p:tgtEl>
                                        <p:attrNameLst>
                                          <p:attrName>style.rotation</p:attrName>
                                        </p:attrNameLst>
                                      </p:cBhvr>
                                      <p:to>
                                        <p:strVal val="-45.0"/>
                                      </p:to>
                                    </p:set>
                                    <p:anim calcmode="lin" valueType="num">
                                      <p:cBhvr>
                                        <p:cTn id="20" dur="455" fill="hold">
                                          <p:stCondLst>
                                            <p:cond delay="455"/>
                                          </p:stCondLst>
                                        </p:cTn>
                                        <p:tgtEl>
                                          <p:spTgt spid="4105"/>
                                        </p:tgtEl>
                                        <p:attrNameLst>
                                          <p:attrName>style.rotation</p:attrName>
                                        </p:attrNameLst>
                                      </p:cBhvr>
                                      <p:tavLst>
                                        <p:tav tm="0">
                                          <p:val>
                                            <p:fltVal val="-45"/>
                                          </p:val>
                                        </p:tav>
                                        <p:tav tm="69900">
                                          <p:val>
                                            <p:fltVal val="45"/>
                                          </p:val>
                                        </p:tav>
                                        <p:tav tm="100000">
                                          <p:val>
                                            <p:fltVal val="0"/>
                                          </p:val>
                                        </p:tav>
                                      </p:tavLst>
                                    </p:anim>
                                    <p:anim calcmode="lin" valueType="num">
                                      <p:cBhvr>
                                        <p:cTn id="21" dur="455" fill="hold">
                                          <p:stCondLst>
                                            <p:cond delay="0"/>
                                          </p:stCondLst>
                                        </p:cTn>
                                        <p:tgtEl>
                                          <p:spTgt spid="4105"/>
                                        </p:tgtEl>
                                        <p:attrNameLst>
                                          <p:attrName>ppt_y</p:attrName>
                                        </p:attrNameLst>
                                      </p:cBhvr>
                                      <p:tavLst>
                                        <p:tav tm="0">
                                          <p:val>
                                            <p:strVal val="#ppt_y-1"/>
                                          </p:val>
                                        </p:tav>
                                        <p:tav tm="100000">
                                          <p:val>
                                            <p:strVal val="#ppt_y-(0.354*#ppt_w-0.172*#ppt_h)"/>
                                          </p:val>
                                        </p:tav>
                                      </p:tavLst>
                                    </p:anim>
                                    <p:anim calcmode="lin" valueType="num">
                                      <p:cBhvr>
                                        <p:cTn id="22" dur="156" decel="50000" autoRev="1" fill="hold">
                                          <p:stCondLst>
                                            <p:cond delay="455"/>
                                          </p:stCondLst>
                                        </p:cTn>
                                        <p:tgtEl>
                                          <p:spTgt spid="4105"/>
                                        </p:tgtEl>
                                        <p:attrNameLst>
                                          <p:attrName>ppt_y</p:attrName>
                                        </p:attrNameLst>
                                      </p:cBhvr>
                                      <p:tavLst>
                                        <p:tav tm="0">
                                          <p:val>
                                            <p:strVal val="#ppt_y-(0.354*#ppt_w-0.172*#ppt_h)"/>
                                          </p:val>
                                        </p:tav>
                                        <p:tav tm="100000">
                                          <p:val>
                                            <p:strVal val="#ppt_y-(0.354*#ppt_w-0.172*#ppt_h)-#ppt_h/2"/>
                                          </p:val>
                                        </p:tav>
                                      </p:tavLst>
                                    </p:anim>
                                    <p:anim calcmode="lin" valueType="num">
                                      <p:cBhvr>
                                        <p:cTn id="23" dur="136" fill="hold">
                                          <p:stCondLst>
                                            <p:cond delay="864"/>
                                          </p:stCondLst>
                                        </p:cTn>
                                        <p:tgtEl>
                                          <p:spTgt spid="4105"/>
                                        </p:tgtEl>
                                        <p:attrNameLst>
                                          <p:attrName>ppt_y</p:attrName>
                                        </p:attrNameLst>
                                      </p:cBhvr>
                                      <p:tavLst>
                                        <p:tav tm="0">
                                          <p:val>
                                            <p:strVal val="#ppt_y-(0.354*#ppt_w-0.172*#ppt_h)"/>
                                          </p:val>
                                        </p:tav>
                                        <p:tav tm="100000">
                                          <p:val>
                                            <p:strVal val="#ppt_y"/>
                                          </p:val>
                                        </p:tav>
                                      </p:tavLst>
                                    </p:anim>
                                  </p:childTnLst>
                                </p:cTn>
                              </p:par>
                            </p:childTnLst>
                          </p:cTn>
                        </p:par>
                        <p:par>
                          <p:cTn id="24" fill="hold">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4111"/>
                                        </p:tgtEl>
                                        <p:attrNameLst>
                                          <p:attrName>style.visibility</p:attrName>
                                        </p:attrNameLst>
                                      </p:cBhvr>
                                      <p:to>
                                        <p:strVal val="visible"/>
                                      </p:to>
                                    </p:set>
                                    <p:animEffect transition="in" filter="slide(fromBottom)">
                                      <p:cBhvr>
                                        <p:cTn id="27" dur="500"/>
                                        <p:tgtEl>
                                          <p:spTgt spid="4111"/>
                                        </p:tgtEl>
                                      </p:cBhvr>
                                    </p:animEffect>
                                  </p:childTnLst>
                                </p:cTn>
                              </p:par>
                            </p:childTnLst>
                          </p:cTn>
                        </p:par>
                        <p:par>
                          <p:cTn id="28" fill="hold">
                            <p:stCondLst>
                              <p:cond delay="3000"/>
                            </p:stCondLst>
                            <p:childTnLst>
                              <p:par>
                                <p:cTn id="29" presetID="38" presetClass="entr" presetSubtype="0" accel="50000" fill="hold" grpId="0" nodeType="afterEffect">
                                  <p:stCondLst>
                                    <p:cond delay="0"/>
                                  </p:stCondLst>
                                  <p:iterate type="lt">
                                    <p:tmPct val="50000"/>
                                  </p:iterate>
                                  <p:childTnLst>
                                    <p:set>
                                      <p:cBhvr>
                                        <p:cTn id="30" dur="1" fill="hold">
                                          <p:stCondLst>
                                            <p:cond delay="0"/>
                                          </p:stCondLst>
                                        </p:cTn>
                                        <p:tgtEl>
                                          <p:spTgt spid="4106"/>
                                        </p:tgtEl>
                                        <p:attrNameLst>
                                          <p:attrName>style.visibility</p:attrName>
                                        </p:attrNameLst>
                                      </p:cBhvr>
                                      <p:to>
                                        <p:strVal val="visible"/>
                                      </p:to>
                                    </p:set>
                                    <p:set>
                                      <p:cBhvr>
                                        <p:cTn id="31" dur="455" fill="hold">
                                          <p:stCondLst>
                                            <p:cond delay="0"/>
                                          </p:stCondLst>
                                        </p:cTn>
                                        <p:tgtEl>
                                          <p:spTgt spid="4106"/>
                                        </p:tgtEl>
                                        <p:attrNameLst>
                                          <p:attrName>style.rotation</p:attrName>
                                        </p:attrNameLst>
                                      </p:cBhvr>
                                      <p:to>
                                        <p:strVal val="-45.0"/>
                                      </p:to>
                                    </p:set>
                                    <p:anim calcmode="lin" valueType="num">
                                      <p:cBhvr>
                                        <p:cTn id="32" dur="455" fill="hold">
                                          <p:stCondLst>
                                            <p:cond delay="455"/>
                                          </p:stCondLst>
                                        </p:cTn>
                                        <p:tgtEl>
                                          <p:spTgt spid="4106"/>
                                        </p:tgtEl>
                                        <p:attrNameLst>
                                          <p:attrName>style.rotation</p:attrName>
                                        </p:attrNameLst>
                                      </p:cBhvr>
                                      <p:tavLst>
                                        <p:tav tm="0">
                                          <p:val>
                                            <p:fltVal val="-45"/>
                                          </p:val>
                                        </p:tav>
                                        <p:tav tm="69900">
                                          <p:val>
                                            <p:fltVal val="45"/>
                                          </p:val>
                                        </p:tav>
                                        <p:tav tm="100000">
                                          <p:val>
                                            <p:fltVal val="0"/>
                                          </p:val>
                                        </p:tav>
                                      </p:tavLst>
                                    </p:anim>
                                    <p:anim calcmode="lin" valueType="num">
                                      <p:cBhvr>
                                        <p:cTn id="33" dur="455" fill="hold">
                                          <p:stCondLst>
                                            <p:cond delay="0"/>
                                          </p:stCondLst>
                                        </p:cTn>
                                        <p:tgtEl>
                                          <p:spTgt spid="4106"/>
                                        </p:tgtEl>
                                        <p:attrNameLst>
                                          <p:attrName>ppt_y</p:attrName>
                                        </p:attrNameLst>
                                      </p:cBhvr>
                                      <p:tavLst>
                                        <p:tav tm="0">
                                          <p:val>
                                            <p:strVal val="#ppt_y-1"/>
                                          </p:val>
                                        </p:tav>
                                        <p:tav tm="100000">
                                          <p:val>
                                            <p:strVal val="#ppt_y-(0.354*#ppt_w-0.172*#ppt_h)"/>
                                          </p:val>
                                        </p:tav>
                                      </p:tavLst>
                                    </p:anim>
                                    <p:anim calcmode="lin" valueType="num">
                                      <p:cBhvr>
                                        <p:cTn id="34" dur="156" decel="50000" autoRev="1" fill="hold">
                                          <p:stCondLst>
                                            <p:cond delay="455"/>
                                          </p:stCondLst>
                                        </p:cTn>
                                        <p:tgtEl>
                                          <p:spTgt spid="4106"/>
                                        </p:tgtEl>
                                        <p:attrNameLst>
                                          <p:attrName>ppt_y</p:attrName>
                                        </p:attrNameLst>
                                      </p:cBhvr>
                                      <p:tavLst>
                                        <p:tav tm="0">
                                          <p:val>
                                            <p:strVal val="#ppt_y-(0.354*#ppt_w-0.172*#ppt_h)"/>
                                          </p:val>
                                        </p:tav>
                                        <p:tav tm="100000">
                                          <p:val>
                                            <p:strVal val="#ppt_y-(0.354*#ppt_w-0.172*#ppt_h)-#ppt_h/2"/>
                                          </p:val>
                                        </p:tav>
                                      </p:tavLst>
                                    </p:anim>
                                    <p:anim calcmode="lin" valueType="num">
                                      <p:cBhvr>
                                        <p:cTn id="35" dur="136" fill="hold">
                                          <p:stCondLst>
                                            <p:cond delay="864"/>
                                          </p:stCondLst>
                                        </p:cTn>
                                        <p:tgtEl>
                                          <p:spTgt spid="4106"/>
                                        </p:tgtEl>
                                        <p:attrNameLst>
                                          <p:attrName>ppt_y</p:attrName>
                                        </p:attrNameLst>
                                      </p:cBhvr>
                                      <p:tavLst>
                                        <p:tav tm="0">
                                          <p:val>
                                            <p:strVal val="#ppt_y-(0.354*#ppt_w-0.172*#ppt_h)"/>
                                          </p:val>
                                        </p:tav>
                                        <p:tav tm="100000">
                                          <p:val>
                                            <p:strVal val="#ppt_y"/>
                                          </p:val>
                                        </p:tav>
                                      </p:tavLst>
                                    </p:anim>
                                  </p:childTnLst>
                                </p:cTn>
                              </p:par>
                            </p:childTnLst>
                          </p:cTn>
                        </p:par>
                        <p:par>
                          <p:cTn id="36" fill="hold">
                            <p:stCondLst>
                              <p:cond delay="4000"/>
                            </p:stCondLst>
                            <p:childTnLst>
                              <p:par>
                                <p:cTn id="37" presetID="12" presetClass="entr" presetSubtype="4" fill="hold" grpId="0" nodeType="afterEffect">
                                  <p:stCondLst>
                                    <p:cond delay="0"/>
                                  </p:stCondLst>
                                  <p:childTnLst>
                                    <p:set>
                                      <p:cBhvr>
                                        <p:cTn id="38" dur="1" fill="hold">
                                          <p:stCondLst>
                                            <p:cond delay="0"/>
                                          </p:stCondLst>
                                        </p:cTn>
                                        <p:tgtEl>
                                          <p:spTgt spid="4112"/>
                                        </p:tgtEl>
                                        <p:attrNameLst>
                                          <p:attrName>style.visibility</p:attrName>
                                        </p:attrNameLst>
                                      </p:cBhvr>
                                      <p:to>
                                        <p:strVal val="visible"/>
                                      </p:to>
                                    </p:set>
                                    <p:animEffect transition="in" filter="slide(fromBottom)">
                                      <p:cBhvr>
                                        <p:cTn id="39" dur="500"/>
                                        <p:tgtEl>
                                          <p:spTgt spid="4112"/>
                                        </p:tgtEl>
                                      </p:cBhvr>
                                    </p:animEffect>
                                  </p:childTnLst>
                                </p:cTn>
                              </p:par>
                            </p:childTnLst>
                          </p:cTn>
                        </p:par>
                        <p:par>
                          <p:cTn id="40" fill="hold">
                            <p:stCondLst>
                              <p:cond delay="4500"/>
                            </p:stCondLst>
                            <p:childTnLst>
                              <p:par>
                                <p:cTn id="41" presetID="38" presetClass="entr" presetSubtype="0" accel="50000" fill="hold" grpId="0" nodeType="afterEffect">
                                  <p:stCondLst>
                                    <p:cond delay="0"/>
                                  </p:stCondLst>
                                  <p:iterate type="lt">
                                    <p:tmPct val="50000"/>
                                  </p:iterate>
                                  <p:childTnLst>
                                    <p:set>
                                      <p:cBhvr>
                                        <p:cTn id="42" dur="1" fill="hold">
                                          <p:stCondLst>
                                            <p:cond delay="0"/>
                                          </p:stCondLst>
                                        </p:cTn>
                                        <p:tgtEl>
                                          <p:spTgt spid="4107"/>
                                        </p:tgtEl>
                                        <p:attrNameLst>
                                          <p:attrName>style.visibility</p:attrName>
                                        </p:attrNameLst>
                                      </p:cBhvr>
                                      <p:to>
                                        <p:strVal val="visible"/>
                                      </p:to>
                                    </p:set>
                                    <p:set>
                                      <p:cBhvr>
                                        <p:cTn id="43" dur="455" fill="hold">
                                          <p:stCondLst>
                                            <p:cond delay="0"/>
                                          </p:stCondLst>
                                        </p:cTn>
                                        <p:tgtEl>
                                          <p:spTgt spid="4107"/>
                                        </p:tgtEl>
                                        <p:attrNameLst>
                                          <p:attrName>style.rotation</p:attrName>
                                        </p:attrNameLst>
                                      </p:cBhvr>
                                      <p:to>
                                        <p:strVal val="-45.0"/>
                                      </p:to>
                                    </p:set>
                                    <p:anim calcmode="lin" valueType="num">
                                      <p:cBhvr>
                                        <p:cTn id="44" dur="455" fill="hold">
                                          <p:stCondLst>
                                            <p:cond delay="455"/>
                                          </p:stCondLst>
                                        </p:cTn>
                                        <p:tgtEl>
                                          <p:spTgt spid="4107"/>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4107"/>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4107"/>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4107"/>
                                        </p:tgtEl>
                                        <p:attrNameLst>
                                          <p:attrName>ppt_y</p:attrName>
                                        </p:attrNameLst>
                                      </p:cBhvr>
                                      <p:tavLst>
                                        <p:tav tm="0">
                                          <p:val>
                                            <p:strVal val="#ppt_y-(0.354*#ppt_w-0.172*#ppt_h)"/>
                                          </p:val>
                                        </p:tav>
                                        <p:tav tm="100000">
                                          <p:val>
                                            <p:strVal val="#ppt_y"/>
                                          </p:val>
                                        </p:tav>
                                      </p:tavLst>
                                    </p:anim>
                                  </p:childTnLst>
                                </p:cTn>
                              </p:par>
                            </p:childTnLst>
                          </p:cTn>
                        </p:par>
                        <p:par>
                          <p:cTn id="48" fill="hold">
                            <p:stCondLst>
                              <p:cond delay="5500"/>
                            </p:stCondLst>
                            <p:childTnLst>
                              <p:par>
                                <p:cTn id="49" presetID="12" presetClass="entr" presetSubtype="4" fill="hold" grpId="0" nodeType="afterEffect">
                                  <p:stCondLst>
                                    <p:cond delay="0"/>
                                  </p:stCondLst>
                                  <p:childTnLst>
                                    <p:set>
                                      <p:cBhvr>
                                        <p:cTn id="50" dur="1" fill="hold">
                                          <p:stCondLst>
                                            <p:cond delay="0"/>
                                          </p:stCondLst>
                                        </p:cTn>
                                        <p:tgtEl>
                                          <p:spTgt spid="4113"/>
                                        </p:tgtEl>
                                        <p:attrNameLst>
                                          <p:attrName>style.visibility</p:attrName>
                                        </p:attrNameLst>
                                      </p:cBhvr>
                                      <p:to>
                                        <p:strVal val="visible"/>
                                      </p:to>
                                    </p:set>
                                    <p:animEffect transition="in" filter="slide(fromBottom)">
                                      <p:cBhvr>
                                        <p:cTn id="51" dur="500"/>
                                        <p:tgtEl>
                                          <p:spTgt spid="4113"/>
                                        </p:tgtEl>
                                      </p:cBhvr>
                                    </p:animEffect>
                                  </p:childTnLst>
                                </p:cTn>
                              </p:par>
                            </p:childTnLst>
                          </p:cTn>
                        </p:par>
                        <p:par>
                          <p:cTn id="52" fill="hold">
                            <p:stCondLst>
                              <p:cond delay="6000"/>
                            </p:stCondLst>
                            <p:childTnLst>
                              <p:par>
                                <p:cTn id="53" presetID="38" presetClass="entr" presetSubtype="0" accel="50000" fill="hold" grpId="0" nodeType="afterEffect">
                                  <p:stCondLst>
                                    <p:cond delay="0"/>
                                  </p:stCondLst>
                                  <p:iterate type="lt">
                                    <p:tmPct val="50000"/>
                                  </p:iterate>
                                  <p:childTnLst>
                                    <p:set>
                                      <p:cBhvr>
                                        <p:cTn id="54" dur="1" fill="hold">
                                          <p:stCondLst>
                                            <p:cond delay="0"/>
                                          </p:stCondLst>
                                        </p:cTn>
                                        <p:tgtEl>
                                          <p:spTgt spid="4108"/>
                                        </p:tgtEl>
                                        <p:attrNameLst>
                                          <p:attrName>style.visibility</p:attrName>
                                        </p:attrNameLst>
                                      </p:cBhvr>
                                      <p:to>
                                        <p:strVal val="visible"/>
                                      </p:to>
                                    </p:set>
                                    <p:set>
                                      <p:cBhvr>
                                        <p:cTn id="55" dur="455" fill="hold">
                                          <p:stCondLst>
                                            <p:cond delay="0"/>
                                          </p:stCondLst>
                                        </p:cTn>
                                        <p:tgtEl>
                                          <p:spTgt spid="4108"/>
                                        </p:tgtEl>
                                        <p:attrNameLst>
                                          <p:attrName>style.rotation</p:attrName>
                                        </p:attrNameLst>
                                      </p:cBhvr>
                                      <p:to>
                                        <p:strVal val="-45.0"/>
                                      </p:to>
                                    </p:set>
                                    <p:anim calcmode="lin" valueType="num">
                                      <p:cBhvr>
                                        <p:cTn id="56" dur="455" fill="hold">
                                          <p:stCondLst>
                                            <p:cond delay="455"/>
                                          </p:stCondLst>
                                        </p:cTn>
                                        <p:tgtEl>
                                          <p:spTgt spid="4108"/>
                                        </p:tgtEl>
                                        <p:attrNameLst>
                                          <p:attrName>style.rotation</p:attrName>
                                        </p:attrNameLst>
                                      </p:cBhvr>
                                      <p:tavLst>
                                        <p:tav tm="0">
                                          <p:val>
                                            <p:fltVal val="-45"/>
                                          </p:val>
                                        </p:tav>
                                        <p:tav tm="69900">
                                          <p:val>
                                            <p:fltVal val="45"/>
                                          </p:val>
                                        </p:tav>
                                        <p:tav tm="100000">
                                          <p:val>
                                            <p:fltVal val="0"/>
                                          </p:val>
                                        </p:tav>
                                      </p:tavLst>
                                    </p:anim>
                                    <p:anim calcmode="lin" valueType="num">
                                      <p:cBhvr>
                                        <p:cTn id="57" dur="455" fill="hold">
                                          <p:stCondLst>
                                            <p:cond delay="0"/>
                                          </p:stCondLst>
                                        </p:cTn>
                                        <p:tgtEl>
                                          <p:spTgt spid="4108"/>
                                        </p:tgtEl>
                                        <p:attrNameLst>
                                          <p:attrName>ppt_y</p:attrName>
                                        </p:attrNameLst>
                                      </p:cBhvr>
                                      <p:tavLst>
                                        <p:tav tm="0">
                                          <p:val>
                                            <p:strVal val="#ppt_y-1"/>
                                          </p:val>
                                        </p:tav>
                                        <p:tav tm="100000">
                                          <p:val>
                                            <p:strVal val="#ppt_y-(0.354*#ppt_w-0.172*#ppt_h)"/>
                                          </p:val>
                                        </p:tav>
                                      </p:tavLst>
                                    </p:anim>
                                    <p:anim calcmode="lin" valueType="num">
                                      <p:cBhvr>
                                        <p:cTn id="58" dur="156" decel="50000" autoRev="1" fill="hold">
                                          <p:stCondLst>
                                            <p:cond delay="455"/>
                                          </p:stCondLst>
                                        </p:cTn>
                                        <p:tgtEl>
                                          <p:spTgt spid="4108"/>
                                        </p:tgtEl>
                                        <p:attrNameLst>
                                          <p:attrName>ppt_y</p:attrName>
                                        </p:attrNameLst>
                                      </p:cBhvr>
                                      <p:tavLst>
                                        <p:tav tm="0">
                                          <p:val>
                                            <p:strVal val="#ppt_y-(0.354*#ppt_w-0.172*#ppt_h)"/>
                                          </p:val>
                                        </p:tav>
                                        <p:tav tm="100000">
                                          <p:val>
                                            <p:strVal val="#ppt_y-(0.354*#ppt_w-0.172*#ppt_h)-#ppt_h/2"/>
                                          </p:val>
                                        </p:tav>
                                      </p:tavLst>
                                    </p:anim>
                                    <p:anim calcmode="lin" valueType="num">
                                      <p:cBhvr>
                                        <p:cTn id="59" dur="136" fill="hold">
                                          <p:stCondLst>
                                            <p:cond delay="864"/>
                                          </p:stCondLst>
                                        </p:cTn>
                                        <p:tgtEl>
                                          <p:spTgt spid="4108"/>
                                        </p:tgtEl>
                                        <p:attrNameLst>
                                          <p:attrName>ppt_y</p:attrName>
                                        </p:attrNameLst>
                                      </p:cBhvr>
                                      <p:tavLst>
                                        <p:tav tm="0">
                                          <p:val>
                                            <p:strVal val="#ppt_y-(0.354*#ppt_w-0.172*#ppt_h)"/>
                                          </p:val>
                                        </p:tav>
                                        <p:tav tm="100000">
                                          <p:val>
                                            <p:strVal val="#ppt_y"/>
                                          </p:val>
                                        </p:tav>
                                      </p:tavLst>
                                    </p:anim>
                                  </p:childTnLst>
                                </p:cTn>
                              </p:par>
                            </p:childTnLst>
                          </p:cTn>
                        </p:par>
                        <p:par>
                          <p:cTn id="60" fill="hold">
                            <p:stCondLst>
                              <p:cond delay="7000"/>
                            </p:stCondLst>
                            <p:childTnLst>
                              <p:par>
                                <p:cTn id="61" presetID="38" presetClass="entr" presetSubtype="0" accel="50000" fill="hold" grpId="0" nodeType="afterEffect">
                                  <p:stCondLst>
                                    <p:cond delay="0"/>
                                  </p:stCondLst>
                                  <p:iterate type="lt">
                                    <p:tmPct val="50000"/>
                                  </p:iterate>
                                  <p:childTnLst>
                                    <p:set>
                                      <p:cBhvr>
                                        <p:cTn id="62" dur="1" fill="hold">
                                          <p:stCondLst>
                                            <p:cond delay="0"/>
                                          </p:stCondLst>
                                        </p:cTn>
                                        <p:tgtEl>
                                          <p:spTgt spid="4109"/>
                                        </p:tgtEl>
                                        <p:attrNameLst>
                                          <p:attrName>style.visibility</p:attrName>
                                        </p:attrNameLst>
                                      </p:cBhvr>
                                      <p:to>
                                        <p:strVal val="visible"/>
                                      </p:to>
                                    </p:set>
                                    <p:set>
                                      <p:cBhvr>
                                        <p:cTn id="63" dur="455" fill="hold">
                                          <p:stCondLst>
                                            <p:cond delay="0"/>
                                          </p:stCondLst>
                                        </p:cTn>
                                        <p:tgtEl>
                                          <p:spTgt spid="4109"/>
                                        </p:tgtEl>
                                        <p:attrNameLst>
                                          <p:attrName>style.rotation</p:attrName>
                                        </p:attrNameLst>
                                      </p:cBhvr>
                                      <p:to>
                                        <p:strVal val="-45.0"/>
                                      </p:to>
                                    </p:set>
                                    <p:anim calcmode="lin" valueType="num">
                                      <p:cBhvr>
                                        <p:cTn id="64" dur="455" fill="hold">
                                          <p:stCondLst>
                                            <p:cond delay="455"/>
                                          </p:stCondLst>
                                        </p:cTn>
                                        <p:tgtEl>
                                          <p:spTgt spid="4109"/>
                                        </p:tgtEl>
                                        <p:attrNameLst>
                                          <p:attrName>style.rotation</p:attrName>
                                        </p:attrNameLst>
                                      </p:cBhvr>
                                      <p:tavLst>
                                        <p:tav tm="0">
                                          <p:val>
                                            <p:fltVal val="-45"/>
                                          </p:val>
                                        </p:tav>
                                        <p:tav tm="69900">
                                          <p:val>
                                            <p:fltVal val="45"/>
                                          </p:val>
                                        </p:tav>
                                        <p:tav tm="100000">
                                          <p:val>
                                            <p:fltVal val="0"/>
                                          </p:val>
                                        </p:tav>
                                      </p:tavLst>
                                    </p:anim>
                                    <p:anim calcmode="lin" valueType="num">
                                      <p:cBhvr>
                                        <p:cTn id="65" dur="455" fill="hold">
                                          <p:stCondLst>
                                            <p:cond delay="0"/>
                                          </p:stCondLst>
                                        </p:cTn>
                                        <p:tgtEl>
                                          <p:spTgt spid="4109"/>
                                        </p:tgtEl>
                                        <p:attrNameLst>
                                          <p:attrName>ppt_y</p:attrName>
                                        </p:attrNameLst>
                                      </p:cBhvr>
                                      <p:tavLst>
                                        <p:tav tm="0">
                                          <p:val>
                                            <p:strVal val="#ppt_y-1"/>
                                          </p:val>
                                        </p:tav>
                                        <p:tav tm="100000">
                                          <p:val>
                                            <p:strVal val="#ppt_y-(0.354*#ppt_w-0.172*#ppt_h)"/>
                                          </p:val>
                                        </p:tav>
                                      </p:tavLst>
                                    </p:anim>
                                    <p:anim calcmode="lin" valueType="num">
                                      <p:cBhvr>
                                        <p:cTn id="66" dur="156" decel="50000" autoRev="1" fill="hold">
                                          <p:stCondLst>
                                            <p:cond delay="455"/>
                                          </p:stCondLst>
                                        </p:cTn>
                                        <p:tgtEl>
                                          <p:spTgt spid="4109"/>
                                        </p:tgtEl>
                                        <p:attrNameLst>
                                          <p:attrName>ppt_y</p:attrName>
                                        </p:attrNameLst>
                                      </p:cBhvr>
                                      <p:tavLst>
                                        <p:tav tm="0">
                                          <p:val>
                                            <p:strVal val="#ppt_y-(0.354*#ppt_w-0.172*#ppt_h)"/>
                                          </p:val>
                                        </p:tav>
                                        <p:tav tm="100000">
                                          <p:val>
                                            <p:strVal val="#ppt_y-(0.354*#ppt_w-0.172*#ppt_h)-#ppt_h/2"/>
                                          </p:val>
                                        </p:tav>
                                      </p:tavLst>
                                    </p:anim>
                                    <p:anim calcmode="lin" valueType="num">
                                      <p:cBhvr>
                                        <p:cTn id="67" dur="136" fill="hold">
                                          <p:stCondLst>
                                            <p:cond delay="864"/>
                                          </p:stCondLst>
                                        </p:cTn>
                                        <p:tgtEl>
                                          <p:spTgt spid="4109"/>
                                        </p:tgtEl>
                                        <p:attrNameLst>
                                          <p:attrName>ppt_y</p:attrName>
                                        </p:attrNameLst>
                                      </p:cBhvr>
                                      <p:tavLst>
                                        <p:tav tm="0">
                                          <p:val>
                                            <p:strVal val="#ppt_y-(0.354*#ppt_w-0.172*#ppt_h)"/>
                                          </p:val>
                                        </p:tav>
                                        <p:tav tm="100000">
                                          <p:val>
                                            <p:strVal val="#ppt_y"/>
                                          </p:val>
                                        </p:tav>
                                      </p:tavLst>
                                    </p:anim>
                                  </p:childTnLst>
                                </p:cTn>
                              </p:par>
                            </p:childTnLst>
                          </p:cTn>
                        </p:par>
                        <p:par>
                          <p:cTn id="68" fill="hold">
                            <p:stCondLst>
                              <p:cond delay="8000"/>
                            </p:stCondLst>
                            <p:childTnLst>
                              <p:par>
                                <p:cTn id="69" presetID="12" presetClass="entr" presetSubtype="4" fill="hold" grpId="0" nodeType="afterEffect">
                                  <p:stCondLst>
                                    <p:cond delay="0"/>
                                  </p:stCondLst>
                                  <p:childTnLst>
                                    <p:set>
                                      <p:cBhvr>
                                        <p:cTn id="70" dur="1" fill="hold">
                                          <p:stCondLst>
                                            <p:cond delay="0"/>
                                          </p:stCondLst>
                                        </p:cTn>
                                        <p:tgtEl>
                                          <p:spTgt spid="4114"/>
                                        </p:tgtEl>
                                        <p:attrNameLst>
                                          <p:attrName>style.visibility</p:attrName>
                                        </p:attrNameLst>
                                      </p:cBhvr>
                                      <p:to>
                                        <p:strVal val="visible"/>
                                      </p:to>
                                    </p:set>
                                    <p:animEffect transition="in" filter="slide(fromBottom)">
                                      <p:cBhvr>
                                        <p:cTn id="71" dur="500"/>
                                        <p:tgtEl>
                                          <p:spTgt spid="4114"/>
                                        </p:tgtEl>
                                      </p:cBhvr>
                                    </p:animEffect>
                                  </p:childTnLst>
                                </p:cTn>
                              </p:par>
                            </p:childTnLst>
                          </p:cTn>
                        </p:par>
                        <p:par>
                          <p:cTn id="72" fill="hold">
                            <p:stCondLst>
                              <p:cond delay="8500"/>
                            </p:stCondLst>
                            <p:childTnLst>
                              <p:par>
                                <p:cTn id="73" presetID="12" presetClass="entr" presetSubtype="4" fill="hold" grpId="0" nodeType="afterEffect">
                                  <p:stCondLst>
                                    <p:cond delay="0"/>
                                  </p:stCondLst>
                                  <p:childTnLst>
                                    <p:set>
                                      <p:cBhvr>
                                        <p:cTn id="74" dur="1" fill="hold">
                                          <p:stCondLst>
                                            <p:cond delay="0"/>
                                          </p:stCondLst>
                                        </p:cTn>
                                        <p:tgtEl>
                                          <p:spTgt spid="4115"/>
                                        </p:tgtEl>
                                        <p:attrNameLst>
                                          <p:attrName>style.visibility</p:attrName>
                                        </p:attrNameLst>
                                      </p:cBhvr>
                                      <p:to>
                                        <p:strVal val="visible"/>
                                      </p:to>
                                    </p:set>
                                    <p:animEffect transition="in" filter="slide(fromBottom)">
                                      <p:cBhvr>
                                        <p:cTn id="75" dur="500"/>
                                        <p:tgtEl>
                                          <p:spTgt spid="4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bldLvl="0" autoUpdateAnimBg="0"/>
      <p:bldP spid="4102" grpId="1" bldLvl="0" autoUpdateAnimBg="0"/>
      <p:bldP spid="4102" grpId="2" bldLvl="0" autoUpdateAnimBg="0"/>
      <p:bldP spid="4102" grpId="3" bldLvl="0" autoUpdateAnimBg="0"/>
      <p:bldP spid="4102" grpId="4" bldLvl="0" autoUpdateAnimBg="0"/>
      <p:bldP spid="4102" grpId="5" bldLvl="0" autoUpdateAnimBg="0"/>
      <p:bldP spid="4102" grpId="6" bldLvl="0" autoUpdateAnimBg="0"/>
      <p:bldP spid="4102" grpId="7" bldLvl="0" autoUpdateAnimBg="0"/>
      <p:bldP spid="4102" grpId="8" bldLvl="0" autoUpdateAnimBg="0"/>
      <p:bldP spid="4102" grpId="9" bldLvl="0" autoUpdateAnimBg="0"/>
      <p:bldP spid="4102" grpId="10" bldLvl="0" autoUpdateAnimBg="0"/>
      <p:bldP spid="4102" grpId="11" bldLvl="0" autoUpdateAnimBg="0"/>
      <p:bldP spid="4102" grpId="12" bldLvl="0" autoUpdateAnimBg="0"/>
      <p:bldP spid="4102" grpId="13" bldLvl="0" autoUpdateAnimBg="0"/>
      <p:bldP spid="4102" grpId="14" bldLvl="0" autoUpdateAnimBg="0"/>
      <p:bldP spid="4102" grpId="15" bldLvl="0" autoUpdateAnimBg="0"/>
      <p:bldP spid="4102" grpId="16" bldLvl="0" autoUpdateAnimBg="0"/>
      <p:bldP spid="4102" grpId="17" bldLvl="0" autoUpdateAnimBg="0"/>
      <p:bldP spid="4102" grpId="18" bldLvl="0" autoUpdateAnimBg="0"/>
      <p:bldP spid="4102" grpId="19" bldLvl="0" autoUpdateAnimBg="0"/>
      <p:bldP spid="4102" grpId="20" bldLvl="0" autoUpdateAnimBg="0"/>
      <p:bldP spid="4102" grpId="21" bldLvl="0" autoUpdateAnimBg="0"/>
      <p:bldP spid="4102" grpId="22" bldLvl="0" autoUpdateAnimBg="0"/>
      <p:bldP spid="4102" grpId="23" bldLvl="0" autoUpdateAnimBg="0"/>
      <p:bldP spid="4102" grpId="24" bldLvl="0" autoUpdateAnimBg="0"/>
      <p:bldP spid="4104" grpId="0" bldLvl="0" autoUpdateAnimBg="0"/>
      <p:bldP spid="4104" grpId="1" bldLvl="0" autoUpdateAnimBg="0"/>
      <p:bldP spid="4104" grpId="2" bldLvl="0" autoUpdateAnimBg="0"/>
      <p:bldP spid="4104" grpId="3" bldLvl="0" autoUpdateAnimBg="0"/>
      <p:bldP spid="4104" grpId="4" bldLvl="0" autoUpdateAnimBg="0"/>
      <p:bldP spid="4104" grpId="5" bldLvl="0" autoUpdateAnimBg="0"/>
      <p:bldP spid="4104" grpId="6" bldLvl="0" autoUpdateAnimBg="0"/>
      <p:bldP spid="4104" grpId="7" bldLvl="0" autoUpdateAnimBg="0"/>
      <p:bldP spid="4104" grpId="8" bldLvl="0" autoUpdateAnimBg="0"/>
      <p:bldP spid="4104" grpId="9" bldLvl="0" autoUpdateAnimBg="0"/>
      <p:bldP spid="4104" grpId="10" bldLvl="0" autoUpdateAnimBg="0"/>
      <p:bldP spid="4104" grpId="11" bldLvl="0" autoUpdateAnimBg="0"/>
      <p:bldP spid="4104" grpId="12" bldLvl="0" autoUpdateAnimBg="0"/>
      <p:bldP spid="4104" grpId="13" bldLvl="0" autoUpdateAnimBg="0"/>
      <p:bldP spid="4104" grpId="14" bldLvl="0" autoUpdateAnimBg="0"/>
      <p:bldP spid="4104" grpId="15" bldLvl="0" autoUpdateAnimBg="0"/>
      <p:bldP spid="4104" grpId="16" bldLvl="0" autoUpdateAnimBg="0"/>
      <p:bldP spid="4105" grpId="0" bldLvl="0" animBg="1" autoUpdateAnimBg="0"/>
      <p:bldP spid="4106" grpId="0" bldLvl="0" animBg="1" autoUpdateAnimBg="0"/>
      <p:bldP spid="4107" grpId="0" bldLvl="0" animBg="1" autoUpdateAnimBg="0"/>
      <p:bldP spid="4108" grpId="0" bldLvl="0" animBg="1" autoUpdateAnimBg="0"/>
      <p:bldP spid="4109" grpId="0" bldLvl="0" animBg="1" autoUpdateAnimBg="0"/>
      <p:bldP spid="4110" grpId="0" bldLvl="0" autoUpdateAnimBg="0"/>
      <p:bldP spid="4110" grpId="1" bldLvl="0" autoUpdateAnimBg="0"/>
      <p:bldP spid="4110" grpId="2" bldLvl="0" autoUpdateAnimBg="0"/>
      <p:bldP spid="4110" grpId="3" bldLvl="0" autoUpdateAnimBg="0"/>
      <p:bldP spid="4110" grpId="4" bldLvl="0" autoUpdateAnimBg="0"/>
      <p:bldP spid="4110" grpId="5" bldLvl="0" autoUpdateAnimBg="0"/>
      <p:bldP spid="4110" grpId="6" bldLvl="0" autoUpdateAnimBg="0"/>
      <p:bldP spid="4111" grpId="0" bldLvl="0" autoUpdateAnimBg="0"/>
      <p:bldP spid="4112" grpId="0" bldLvl="0" animBg="1" autoUpdateAnimBg="0"/>
      <p:bldP spid="4113" grpId="0" bldLvl="0" animBg="1" autoUpdateAnimBg="0"/>
      <p:bldP spid="4114" grpId="0" bldLvl="0" animBg="1" autoUpdateAnimBg="0"/>
      <p:bldP spid="4115" grpId="0" bldLvl="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700485" y="367983"/>
            <a:ext cx="4427934"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zh-CN" sz="2400" b="1" dirty="0">
                <a:solidFill>
                  <a:schemeClr val="accent3"/>
                </a:solidFill>
                <a:latin typeface="Tahoma" panose="020B0604030504040204" pitchFamily="34" charset="0"/>
                <a:ea typeface="微软雅黑" panose="020B0503020204020204" pitchFamily="34" charset="-122"/>
                <a:sym typeface="Arial" panose="020B0604020202020204" pitchFamily="34" charset="0"/>
              </a:rPr>
              <a:t>4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消费者的维权方式</a:t>
            </a:r>
          </a:p>
        </p:txBody>
      </p:sp>
      <p:grpSp>
        <p:nvGrpSpPr>
          <p:cNvPr id="21509" name="Group 5"/>
          <p:cNvGrpSpPr/>
          <p:nvPr/>
        </p:nvGrpSpPr>
        <p:grpSpPr bwMode="auto">
          <a:xfrm>
            <a:off x="1868092" y="1125714"/>
            <a:ext cx="3277790" cy="537249"/>
            <a:chOff x="0" y="364"/>
            <a:chExt cx="6882" cy="1129"/>
          </a:xfrm>
        </p:grpSpPr>
        <p:sp>
          <p:nvSpPr>
            <p:cNvPr id="21510" name="AutoShape 6"/>
            <p:cNvSpPr>
              <a:spLocks noChangeArrowheads="1"/>
            </p:cNvSpPr>
            <p:nvPr/>
          </p:nvSpPr>
          <p:spPr bwMode="auto">
            <a:xfrm flipH="1" flipV="1">
              <a:off x="0" y="364"/>
              <a:ext cx="5746" cy="1129"/>
            </a:xfrm>
            <a:prstGeom prst="flowChartAlternateProcess">
              <a:avLst/>
            </a:prstGeom>
            <a:solidFill>
              <a:srgbClr val="FFFFFF"/>
            </a:solidFill>
            <a:ln w="63500" cap="flat" cmpd="sng">
              <a:solidFill>
                <a:schemeClr val="accent3"/>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628" tIns="35243" rIns="67628" bIns="35243" anchor="ctr"/>
            <a:lstStyle/>
            <a:p>
              <a:endParaRPr lang="zh-CN" altLang="zh-CN">
                <a:ea typeface="微软雅黑" panose="020B0503020204020204" pitchFamily="34" charset="-122"/>
              </a:endParaRPr>
            </a:p>
          </p:txBody>
        </p:sp>
        <p:sp>
          <p:nvSpPr>
            <p:cNvPr id="21511" name="Text Box 7"/>
            <p:cNvSpPr txBox="1">
              <a:spLocks noChangeArrowheads="1"/>
            </p:cNvSpPr>
            <p:nvPr/>
          </p:nvSpPr>
          <p:spPr bwMode="auto">
            <a:xfrm>
              <a:off x="2018" y="597"/>
              <a:ext cx="4864"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1500" b="1">
                  <a:ea typeface="微软雅黑" panose="020B0503020204020204" pitchFamily="34" charset="-122"/>
                </a:rPr>
                <a:t>与经营者协商和解</a:t>
              </a:r>
            </a:p>
          </p:txBody>
        </p:sp>
      </p:grpSp>
      <p:grpSp>
        <p:nvGrpSpPr>
          <p:cNvPr id="21518" name="Group 14"/>
          <p:cNvGrpSpPr/>
          <p:nvPr/>
        </p:nvGrpSpPr>
        <p:grpSpPr bwMode="auto">
          <a:xfrm>
            <a:off x="1737122" y="1863642"/>
            <a:ext cx="5434013" cy="537248"/>
            <a:chOff x="0" y="421"/>
            <a:chExt cx="11410" cy="1129"/>
          </a:xfrm>
        </p:grpSpPr>
        <p:sp>
          <p:nvSpPr>
            <p:cNvPr id="21519" name="AutoShape 15"/>
            <p:cNvSpPr>
              <a:spLocks noChangeArrowheads="1"/>
            </p:cNvSpPr>
            <p:nvPr/>
          </p:nvSpPr>
          <p:spPr bwMode="auto">
            <a:xfrm flipH="1" flipV="1">
              <a:off x="0" y="421"/>
              <a:ext cx="11410" cy="1129"/>
            </a:xfrm>
            <a:prstGeom prst="flowChartAlternateProcess">
              <a:avLst/>
            </a:prstGeom>
            <a:solidFill>
              <a:srgbClr val="FFFFFF"/>
            </a:solidFill>
            <a:ln w="63500" cap="flat" cmpd="sng">
              <a:solidFill>
                <a:schemeClr val="accent2"/>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628" tIns="35243" rIns="67628" bIns="35243" anchor="ctr"/>
            <a:lstStyle/>
            <a:p>
              <a:endParaRPr lang="zh-CN" altLang="zh-CN">
                <a:ea typeface="微软雅黑" panose="020B0503020204020204" pitchFamily="34" charset="-122"/>
              </a:endParaRPr>
            </a:p>
          </p:txBody>
        </p:sp>
        <p:sp>
          <p:nvSpPr>
            <p:cNvPr id="21526" name="Text Box 22"/>
            <p:cNvSpPr txBox="1">
              <a:spLocks noChangeArrowheads="1"/>
            </p:cNvSpPr>
            <p:nvPr/>
          </p:nvSpPr>
          <p:spPr bwMode="auto">
            <a:xfrm>
              <a:off x="215" y="704"/>
              <a:ext cx="9353" cy="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500" b="1">
                  <a:ea typeface="微软雅黑" panose="020B0503020204020204" pitchFamily="34" charset="-122"/>
                </a:rPr>
                <a:t>请求消费者协会或者依法成立的其他调解组织调解</a:t>
              </a:r>
            </a:p>
          </p:txBody>
        </p:sp>
      </p:grpSp>
      <p:grpSp>
        <p:nvGrpSpPr>
          <p:cNvPr id="21527" name="Group 23"/>
          <p:cNvGrpSpPr/>
          <p:nvPr/>
        </p:nvGrpSpPr>
        <p:grpSpPr bwMode="auto">
          <a:xfrm>
            <a:off x="1872854" y="2575615"/>
            <a:ext cx="3301603" cy="537978"/>
            <a:chOff x="0" y="213"/>
            <a:chExt cx="6932" cy="1129"/>
          </a:xfrm>
        </p:grpSpPr>
        <p:sp>
          <p:nvSpPr>
            <p:cNvPr id="21528" name="AutoShape 24"/>
            <p:cNvSpPr>
              <a:spLocks noChangeArrowheads="1"/>
            </p:cNvSpPr>
            <p:nvPr/>
          </p:nvSpPr>
          <p:spPr bwMode="auto">
            <a:xfrm flipH="1" flipV="1">
              <a:off x="0" y="213"/>
              <a:ext cx="6024" cy="1129"/>
            </a:xfrm>
            <a:prstGeom prst="flowChartAlternateProcess">
              <a:avLst/>
            </a:prstGeom>
            <a:solidFill>
              <a:srgbClr val="FFFFFF"/>
            </a:solidFill>
            <a:ln w="63500" cap="flat" cmpd="sng">
              <a:solidFill>
                <a:schemeClr val="accent4">
                  <a:lumMod val="60000"/>
                  <a:lumOff val="40000"/>
                </a:schemeClr>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628" tIns="35243" rIns="67628" bIns="35243" anchor="ctr"/>
            <a:lstStyle/>
            <a:p>
              <a:endParaRPr lang="zh-CN" altLang="zh-CN">
                <a:ea typeface="微软雅黑" panose="020B0503020204020204" pitchFamily="34" charset="-122"/>
              </a:endParaRPr>
            </a:p>
          </p:txBody>
        </p:sp>
        <p:sp>
          <p:nvSpPr>
            <p:cNvPr id="21535" name="Text Box 31"/>
            <p:cNvSpPr txBox="1">
              <a:spLocks noChangeArrowheads="1"/>
            </p:cNvSpPr>
            <p:nvPr/>
          </p:nvSpPr>
          <p:spPr bwMode="auto">
            <a:xfrm>
              <a:off x="2068" y="470"/>
              <a:ext cx="4864" cy="6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500" b="1">
                  <a:ea typeface="微软雅黑" panose="020B0503020204020204" pitchFamily="34" charset="-122"/>
                </a:rPr>
                <a:t>向有关行政部门投诉</a:t>
              </a:r>
            </a:p>
          </p:txBody>
        </p:sp>
      </p:grpSp>
      <p:grpSp>
        <p:nvGrpSpPr>
          <p:cNvPr id="21536" name="Group 32"/>
          <p:cNvGrpSpPr/>
          <p:nvPr/>
        </p:nvGrpSpPr>
        <p:grpSpPr bwMode="auto">
          <a:xfrm>
            <a:off x="1771650" y="3384325"/>
            <a:ext cx="5433299" cy="537978"/>
            <a:chOff x="0" y="356"/>
            <a:chExt cx="11409" cy="1129"/>
          </a:xfrm>
        </p:grpSpPr>
        <p:sp>
          <p:nvSpPr>
            <p:cNvPr id="21537" name="AutoShape 33"/>
            <p:cNvSpPr>
              <a:spLocks noChangeArrowheads="1"/>
            </p:cNvSpPr>
            <p:nvPr/>
          </p:nvSpPr>
          <p:spPr bwMode="auto">
            <a:xfrm flipH="1" flipV="1">
              <a:off x="0" y="356"/>
              <a:ext cx="11409" cy="1129"/>
            </a:xfrm>
            <a:prstGeom prst="flowChartAlternateProcess">
              <a:avLst/>
            </a:prstGeom>
            <a:solidFill>
              <a:srgbClr val="FFFFFF"/>
            </a:solidFill>
            <a:ln w="63500" cap="flat" cmpd="sng">
              <a:solidFill>
                <a:schemeClr val="accent3"/>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628" tIns="35243" rIns="67628" bIns="35243" anchor="ctr"/>
            <a:lstStyle/>
            <a:p>
              <a:endParaRPr lang="zh-CN" altLang="zh-CN">
                <a:ea typeface="微软雅黑" panose="020B0503020204020204" pitchFamily="34" charset="-122"/>
              </a:endParaRPr>
            </a:p>
          </p:txBody>
        </p:sp>
        <p:sp>
          <p:nvSpPr>
            <p:cNvPr id="21544" name="Text Box 40"/>
            <p:cNvSpPr txBox="1">
              <a:spLocks noChangeArrowheads="1"/>
            </p:cNvSpPr>
            <p:nvPr/>
          </p:nvSpPr>
          <p:spPr bwMode="auto">
            <a:xfrm>
              <a:off x="343" y="655"/>
              <a:ext cx="9353" cy="6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500" b="1">
                  <a:ea typeface="微软雅黑" panose="020B0503020204020204" pitchFamily="34" charset="-122"/>
                </a:rPr>
                <a:t>根据与经营者达成的仲裁协议提请仲裁机构仲裁</a:t>
              </a:r>
            </a:p>
          </p:txBody>
        </p:sp>
      </p:grpSp>
      <p:grpSp>
        <p:nvGrpSpPr>
          <p:cNvPr id="21545" name="Group 41"/>
          <p:cNvGrpSpPr/>
          <p:nvPr/>
        </p:nvGrpSpPr>
        <p:grpSpPr bwMode="auto">
          <a:xfrm>
            <a:off x="1871662" y="4159671"/>
            <a:ext cx="3328988" cy="537978"/>
            <a:chOff x="0" y="399"/>
            <a:chExt cx="6990" cy="1129"/>
          </a:xfrm>
        </p:grpSpPr>
        <p:sp>
          <p:nvSpPr>
            <p:cNvPr id="21546" name="AutoShape 42"/>
            <p:cNvSpPr>
              <a:spLocks noChangeArrowheads="1"/>
            </p:cNvSpPr>
            <p:nvPr/>
          </p:nvSpPr>
          <p:spPr bwMode="auto">
            <a:xfrm flipH="1" flipV="1">
              <a:off x="0" y="399"/>
              <a:ext cx="6024" cy="1129"/>
            </a:xfrm>
            <a:prstGeom prst="flowChartAlternateProcess">
              <a:avLst/>
            </a:prstGeom>
            <a:solidFill>
              <a:srgbClr val="FFFFFF"/>
            </a:solidFill>
            <a:ln w="63500" cap="flat" cmpd="sng">
              <a:solidFill>
                <a:schemeClr val="accent2"/>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628" tIns="35243" rIns="67628" bIns="35243" anchor="ctr"/>
            <a:lstStyle/>
            <a:p>
              <a:endParaRPr lang="zh-CN" altLang="zh-CN">
                <a:ea typeface="微软雅黑" panose="020B0503020204020204" pitchFamily="34" charset="-122"/>
              </a:endParaRPr>
            </a:p>
          </p:txBody>
        </p:sp>
        <p:sp>
          <p:nvSpPr>
            <p:cNvPr id="21552" name="Text Box 48"/>
            <p:cNvSpPr txBox="1">
              <a:spLocks noChangeArrowheads="1"/>
            </p:cNvSpPr>
            <p:nvPr/>
          </p:nvSpPr>
          <p:spPr bwMode="auto">
            <a:xfrm>
              <a:off x="869" y="429"/>
              <a:ext cx="539" cy="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a:solidFill>
                    <a:schemeClr val="bg1"/>
                  </a:solidFill>
                  <a:latin typeface="Tahoma" panose="020B0604030504040204" pitchFamily="34" charset="0"/>
                  <a:ea typeface="微软雅黑" panose="020B0503020204020204" pitchFamily="34" charset="-122"/>
                </a:rPr>
                <a:t>5</a:t>
              </a:r>
              <a:endParaRPr lang="zh-CN" altLang="en-US">
                <a:ea typeface="微软雅黑" panose="020B0503020204020204" pitchFamily="34" charset="-122"/>
              </a:endParaRPr>
            </a:p>
          </p:txBody>
        </p:sp>
        <p:sp>
          <p:nvSpPr>
            <p:cNvPr id="21553" name="Text Box 49"/>
            <p:cNvSpPr txBox="1">
              <a:spLocks noChangeArrowheads="1"/>
            </p:cNvSpPr>
            <p:nvPr/>
          </p:nvSpPr>
          <p:spPr bwMode="auto">
            <a:xfrm>
              <a:off x="2126" y="682"/>
              <a:ext cx="4864" cy="6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500" b="1">
                  <a:ea typeface="微软雅黑" panose="020B0503020204020204" pitchFamily="34" charset="-122"/>
                </a:rPr>
                <a:t>向人民法院提起诉讼</a:t>
              </a:r>
            </a:p>
          </p:txBody>
        </p:sp>
      </p:grpSp>
      <p:grpSp>
        <p:nvGrpSpPr>
          <p:cNvPr id="3" name="组合 2"/>
          <p:cNvGrpSpPr/>
          <p:nvPr/>
        </p:nvGrpSpPr>
        <p:grpSpPr>
          <a:xfrm>
            <a:off x="1986280" y="902335"/>
            <a:ext cx="832103" cy="830198"/>
            <a:chOff x="3533" y="2505"/>
            <a:chExt cx="937" cy="935"/>
          </a:xfrm>
        </p:grpSpPr>
        <p:sp>
          <p:nvSpPr>
            <p:cNvPr id="4" name="Oval 19"/>
            <p:cNvSpPr>
              <a:spLocks noChangeArrowheads="1"/>
            </p:cNvSpPr>
            <p:nvPr/>
          </p:nvSpPr>
          <p:spPr bwMode="auto">
            <a:xfrm flipH="1" flipV="1">
              <a:off x="3533" y="2505"/>
              <a:ext cx="937" cy="935"/>
            </a:xfrm>
            <a:prstGeom prst="ellipse">
              <a:avLst/>
            </a:prstGeom>
            <a:solidFill>
              <a:schemeClr val="accent3">
                <a:alpha val="90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5" name="Text Box 20"/>
            <p:cNvSpPr txBox="1">
              <a:spLocks noChangeArrowheads="1"/>
            </p:cNvSpPr>
            <p:nvPr/>
          </p:nvSpPr>
          <p:spPr bwMode="auto">
            <a:xfrm>
              <a:off x="3779" y="2657"/>
              <a:ext cx="470"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800" b="1" dirty="0">
                  <a:solidFill>
                    <a:schemeClr val="bg1"/>
                  </a:solidFill>
                  <a:ea typeface="微软雅黑" panose="020B0503020204020204" pitchFamily="34" charset="-122"/>
                </a:rPr>
                <a:t>1</a:t>
              </a:r>
              <a:endParaRPr lang="zh-CN" altLang="en-US" sz="2800" b="1" dirty="0">
                <a:solidFill>
                  <a:schemeClr val="bg1"/>
                </a:solidFill>
                <a:ea typeface="微软雅黑" panose="020B0503020204020204" pitchFamily="34" charset="-122"/>
              </a:endParaRPr>
            </a:p>
          </p:txBody>
        </p:sp>
      </p:grpSp>
      <p:grpSp>
        <p:nvGrpSpPr>
          <p:cNvPr id="2" name="组合 1"/>
          <p:cNvGrpSpPr/>
          <p:nvPr/>
        </p:nvGrpSpPr>
        <p:grpSpPr>
          <a:xfrm>
            <a:off x="6216650" y="1717040"/>
            <a:ext cx="832103" cy="830198"/>
            <a:chOff x="3533" y="2505"/>
            <a:chExt cx="937" cy="935"/>
          </a:xfrm>
        </p:grpSpPr>
        <p:sp>
          <p:nvSpPr>
            <p:cNvPr id="6" name="Oval 19"/>
            <p:cNvSpPr>
              <a:spLocks noChangeArrowheads="1"/>
            </p:cNvSpPr>
            <p:nvPr/>
          </p:nvSpPr>
          <p:spPr bwMode="auto">
            <a:xfrm flipH="1" flipV="1">
              <a:off x="3533" y="2505"/>
              <a:ext cx="937" cy="935"/>
            </a:xfrm>
            <a:prstGeom prst="ellipse">
              <a:avLst/>
            </a:prstGeom>
            <a:solidFill>
              <a:schemeClr val="accent2">
                <a:alpha val="90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7" name="Text Box 20"/>
            <p:cNvSpPr txBox="1">
              <a:spLocks noChangeArrowheads="1"/>
            </p:cNvSpPr>
            <p:nvPr/>
          </p:nvSpPr>
          <p:spPr bwMode="auto">
            <a:xfrm>
              <a:off x="3779" y="2657"/>
              <a:ext cx="470"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1" dirty="0">
                  <a:solidFill>
                    <a:schemeClr val="bg1"/>
                  </a:solidFill>
                  <a:ea typeface="微软雅黑" panose="020B0503020204020204" pitchFamily="34" charset="-122"/>
                </a:rPr>
                <a:t>2</a:t>
              </a:r>
            </a:p>
          </p:txBody>
        </p:sp>
      </p:grpSp>
      <p:grpSp>
        <p:nvGrpSpPr>
          <p:cNvPr id="8" name="组合 7"/>
          <p:cNvGrpSpPr/>
          <p:nvPr/>
        </p:nvGrpSpPr>
        <p:grpSpPr>
          <a:xfrm>
            <a:off x="1986280" y="2429510"/>
            <a:ext cx="832103" cy="830198"/>
            <a:chOff x="3533" y="2505"/>
            <a:chExt cx="937" cy="935"/>
          </a:xfrm>
        </p:grpSpPr>
        <p:sp>
          <p:nvSpPr>
            <p:cNvPr id="9" name="Oval 19"/>
            <p:cNvSpPr>
              <a:spLocks noChangeArrowheads="1"/>
            </p:cNvSpPr>
            <p:nvPr/>
          </p:nvSpPr>
          <p:spPr bwMode="auto">
            <a:xfrm flipH="1" flipV="1">
              <a:off x="3533" y="2505"/>
              <a:ext cx="937" cy="935"/>
            </a:xfrm>
            <a:prstGeom prst="ellipse">
              <a:avLst/>
            </a:prstGeom>
            <a:solidFill>
              <a:schemeClr val="accent4">
                <a:lumMod val="60000"/>
                <a:lumOff val="40000"/>
                <a:alpha val="90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10" name="Text Box 20"/>
            <p:cNvSpPr txBox="1">
              <a:spLocks noChangeArrowheads="1"/>
            </p:cNvSpPr>
            <p:nvPr/>
          </p:nvSpPr>
          <p:spPr bwMode="auto">
            <a:xfrm>
              <a:off x="3779" y="2657"/>
              <a:ext cx="470"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1" dirty="0">
                  <a:solidFill>
                    <a:schemeClr val="bg1"/>
                  </a:solidFill>
                  <a:ea typeface="微软雅黑" panose="020B0503020204020204" pitchFamily="34" charset="-122"/>
                </a:rPr>
                <a:t>3</a:t>
              </a:r>
            </a:p>
          </p:txBody>
        </p:sp>
      </p:grpSp>
      <p:grpSp>
        <p:nvGrpSpPr>
          <p:cNvPr id="11" name="组合 10"/>
          <p:cNvGrpSpPr/>
          <p:nvPr/>
        </p:nvGrpSpPr>
        <p:grpSpPr>
          <a:xfrm>
            <a:off x="6216650" y="3238500"/>
            <a:ext cx="832103" cy="830198"/>
            <a:chOff x="3533" y="2505"/>
            <a:chExt cx="937" cy="935"/>
          </a:xfrm>
        </p:grpSpPr>
        <p:sp>
          <p:nvSpPr>
            <p:cNvPr id="12" name="Oval 19"/>
            <p:cNvSpPr>
              <a:spLocks noChangeArrowheads="1"/>
            </p:cNvSpPr>
            <p:nvPr/>
          </p:nvSpPr>
          <p:spPr bwMode="auto">
            <a:xfrm flipH="1" flipV="1">
              <a:off x="3533" y="2505"/>
              <a:ext cx="937" cy="935"/>
            </a:xfrm>
            <a:prstGeom prst="ellipse">
              <a:avLst/>
            </a:prstGeom>
            <a:solidFill>
              <a:schemeClr val="accent3">
                <a:alpha val="90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13" name="Text Box 20"/>
            <p:cNvSpPr txBox="1">
              <a:spLocks noChangeArrowheads="1"/>
            </p:cNvSpPr>
            <p:nvPr/>
          </p:nvSpPr>
          <p:spPr bwMode="auto">
            <a:xfrm>
              <a:off x="3779" y="2657"/>
              <a:ext cx="470"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1" dirty="0">
                  <a:solidFill>
                    <a:schemeClr val="bg1"/>
                  </a:solidFill>
                  <a:ea typeface="微软雅黑" panose="020B0503020204020204" pitchFamily="34" charset="-122"/>
                </a:rPr>
                <a:t>4</a:t>
              </a:r>
            </a:p>
          </p:txBody>
        </p:sp>
      </p:grpSp>
      <p:grpSp>
        <p:nvGrpSpPr>
          <p:cNvPr id="14" name="组合 13"/>
          <p:cNvGrpSpPr/>
          <p:nvPr/>
        </p:nvGrpSpPr>
        <p:grpSpPr>
          <a:xfrm>
            <a:off x="1975485" y="4008120"/>
            <a:ext cx="832103" cy="830198"/>
            <a:chOff x="3533" y="2505"/>
            <a:chExt cx="937" cy="935"/>
          </a:xfrm>
        </p:grpSpPr>
        <p:sp>
          <p:nvSpPr>
            <p:cNvPr id="15" name="Oval 19"/>
            <p:cNvSpPr>
              <a:spLocks noChangeArrowheads="1"/>
            </p:cNvSpPr>
            <p:nvPr/>
          </p:nvSpPr>
          <p:spPr bwMode="auto">
            <a:xfrm flipH="1" flipV="1">
              <a:off x="3533" y="2505"/>
              <a:ext cx="937" cy="935"/>
            </a:xfrm>
            <a:prstGeom prst="ellipse">
              <a:avLst/>
            </a:prstGeom>
            <a:solidFill>
              <a:schemeClr val="accent2">
                <a:alpha val="90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16" name="Text Box 20"/>
            <p:cNvSpPr txBox="1">
              <a:spLocks noChangeArrowheads="1"/>
            </p:cNvSpPr>
            <p:nvPr/>
          </p:nvSpPr>
          <p:spPr bwMode="auto">
            <a:xfrm>
              <a:off x="3779" y="2657"/>
              <a:ext cx="470"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1" dirty="0">
                  <a:solidFill>
                    <a:schemeClr val="bg1"/>
                  </a:solidFill>
                  <a:ea typeface="微软雅黑" panose="020B0503020204020204" pitchFamily="34" charset="-122"/>
                </a:rPr>
                <a:t>5</a:t>
              </a:r>
            </a:p>
          </p:txBody>
        </p:sp>
      </p:grpSp>
    </p:spTree>
  </p:cSld>
  <p:clrMapOvr>
    <a:masterClrMapping/>
  </p:clrMapOvr>
  <p:transition spd="slow" advClick="0" advTm="5000">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1021080" y="379413"/>
            <a:ext cx="3401616"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a:solidFill>
                  <a:schemeClr val="accent3"/>
                </a:solidFill>
                <a:latin typeface="Tahoma" panose="020B0604030504040204" pitchFamily="34" charset="0"/>
                <a:ea typeface="微软雅黑" panose="020B0503020204020204" pitchFamily="34" charset="-122"/>
                <a:sym typeface="Arial" panose="020B0604020202020204" pitchFamily="34" charset="0"/>
              </a:rPr>
              <a:t>4.1</a:t>
            </a:r>
            <a:r>
              <a:rPr lang="zh-CN" altLang="en-US" sz="2400" b="1">
                <a:solidFill>
                  <a:srgbClr val="E63219"/>
                </a:solidFill>
                <a:latin typeface="Tahoma" panose="020B0604030504040204" pitchFamily="34" charset="0"/>
                <a:ea typeface="微软雅黑" panose="020B0503020204020204" pitchFamily="34" charset="-122"/>
                <a:sym typeface="Arial" panose="020B0604020202020204" pitchFamily="34" charset="0"/>
              </a:rPr>
              <a:t> </a:t>
            </a:r>
            <a:r>
              <a:rPr lang="zh-CN" altLang="en-US" sz="2400" b="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消费者的维权方式</a:t>
            </a:r>
          </a:p>
        </p:txBody>
      </p:sp>
      <p:grpSp>
        <p:nvGrpSpPr>
          <p:cNvPr id="22542" name="Group 14"/>
          <p:cNvGrpSpPr/>
          <p:nvPr/>
        </p:nvGrpSpPr>
        <p:grpSpPr bwMode="auto">
          <a:xfrm>
            <a:off x="5011341" y="1897856"/>
            <a:ext cx="2530078" cy="2328149"/>
            <a:chOff x="0" y="0"/>
            <a:chExt cx="5314" cy="4889"/>
          </a:xfrm>
        </p:grpSpPr>
        <p:grpSp>
          <p:nvGrpSpPr>
            <p:cNvPr id="22543" name="Group 15"/>
            <p:cNvGrpSpPr/>
            <p:nvPr/>
          </p:nvGrpSpPr>
          <p:grpSpPr bwMode="auto">
            <a:xfrm>
              <a:off x="0" y="0"/>
              <a:ext cx="5314" cy="4889"/>
              <a:chOff x="0" y="0"/>
              <a:chExt cx="4038" cy="3614"/>
            </a:xfrm>
          </p:grpSpPr>
          <p:sp>
            <p:nvSpPr>
              <p:cNvPr id="22544" name="正圆 1324"/>
              <p:cNvSpPr>
                <a:spLocks noChangeArrowheads="1"/>
              </p:cNvSpPr>
              <p:nvPr/>
            </p:nvSpPr>
            <p:spPr bwMode="auto">
              <a:xfrm flipH="1" flipV="1">
                <a:off x="142" y="71"/>
                <a:ext cx="3402" cy="3399"/>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628" tIns="35243" rIns="67628" bIns="35243" anchor="ctr"/>
              <a:lstStyle/>
              <a:p>
                <a:endParaRPr lang="zh-CN" altLang="zh-CN">
                  <a:ea typeface="微软雅黑" panose="020B0503020204020204" pitchFamily="34" charset="-122"/>
                </a:endParaRPr>
              </a:p>
            </p:txBody>
          </p:sp>
          <p:grpSp>
            <p:nvGrpSpPr>
              <p:cNvPr id="22545" name="Group 17"/>
              <p:cNvGrpSpPr/>
              <p:nvPr/>
            </p:nvGrpSpPr>
            <p:grpSpPr bwMode="auto">
              <a:xfrm>
                <a:off x="0" y="0"/>
                <a:ext cx="4038" cy="3614"/>
                <a:chOff x="0" y="0"/>
                <a:chExt cx="4038" cy="3614"/>
              </a:xfrm>
            </p:grpSpPr>
            <p:sp>
              <p:nvSpPr>
                <p:cNvPr id="22546" name="AutoShape 18"/>
                <p:cNvSpPr>
                  <a:spLocks noChangeArrowheads="1"/>
                </p:cNvSpPr>
                <p:nvPr/>
              </p:nvSpPr>
              <p:spPr bwMode="auto">
                <a:xfrm flipH="1" flipV="1">
                  <a:off x="0" y="0"/>
                  <a:ext cx="3685" cy="3614"/>
                </a:xfrm>
                <a:custGeom>
                  <a:avLst/>
                  <a:gdLst>
                    <a:gd name="G0" fmla="+- 1102 0 0"/>
                    <a:gd name="G1" fmla="+- 21600 0 1102"/>
                    <a:gd name="G2" fmla="+- 21600 0 11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02" y="10800"/>
                      </a:moveTo>
                      <a:cubicBezTo>
                        <a:pt x="1102" y="16156"/>
                        <a:pt x="5444" y="20498"/>
                        <a:pt x="10800" y="20498"/>
                      </a:cubicBezTo>
                      <a:cubicBezTo>
                        <a:pt x="16156" y="20498"/>
                        <a:pt x="20498" y="16156"/>
                        <a:pt x="20498" y="10800"/>
                      </a:cubicBezTo>
                      <a:cubicBezTo>
                        <a:pt x="20498" y="5444"/>
                        <a:pt x="16156" y="1102"/>
                        <a:pt x="10800" y="1102"/>
                      </a:cubicBezTo>
                      <a:cubicBezTo>
                        <a:pt x="5444" y="1102"/>
                        <a:pt x="1102" y="5444"/>
                        <a:pt x="1102" y="10800"/>
                      </a:cubicBezTo>
                      <a:close/>
                    </a:path>
                  </a:pathLst>
                </a:custGeom>
                <a:solidFill>
                  <a:schemeClr val="tx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22547" name="AutoShape 19"/>
                <p:cNvSpPr>
                  <a:spLocks noChangeArrowheads="1"/>
                </p:cNvSpPr>
                <p:nvPr/>
              </p:nvSpPr>
              <p:spPr bwMode="auto">
                <a:xfrm rot="1980000" flipH="1" flipV="1">
                  <a:off x="3400" y="1627"/>
                  <a:ext cx="638" cy="567"/>
                </a:xfrm>
                <a:prstGeom prst="triangle">
                  <a:avLst>
                    <a:gd name="adj" fmla="val 50000"/>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grpSp>
        </p:grpSp>
        <p:sp>
          <p:nvSpPr>
            <p:cNvPr id="22548" name="Text Box 20"/>
            <p:cNvSpPr txBox="1">
              <a:spLocks noChangeArrowheads="1"/>
            </p:cNvSpPr>
            <p:nvPr/>
          </p:nvSpPr>
          <p:spPr bwMode="auto">
            <a:xfrm>
              <a:off x="715" y="798"/>
              <a:ext cx="3398" cy="3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ea typeface="微软雅黑" panose="020B0503020204020204" pitchFamily="34" charset="-122"/>
                </a:rPr>
                <a:t>    </a:t>
              </a:r>
              <a:r>
                <a:rPr lang="zh-CN" altLang="en-US" sz="1200">
                  <a:solidFill>
                    <a:schemeClr val="tx1">
                      <a:lumMod val="50000"/>
                      <a:lumOff val="50000"/>
                    </a:schemeClr>
                  </a:solidFill>
                  <a:ea typeface="微软雅黑" panose="020B0503020204020204" pitchFamily="34" charset="-122"/>
                </a:rPr>
                <a:t>如果分歧不大，要求合理，通常可以协商解决，是省时省力的一种维权方式。</a:t>
              </a:r>
            </a:p>
            <a:p>
              <a:r>
                <a:rPr lang="zh-CN" altLang="en-US" sz="1200">
                  <a:solidFill>
                    <a:schemeClr val="tx1">
                      <a:lumMod val="50000"/>
                      <a:lumOff val="50000"/>
                    </a:schemeClr>
                  </a:solidFill>
                  <a:ea typeface="微软雅黑" panose="020B0503020204020204" pitchFamily="34" charset="-122"/>
                </a:rPr>
                <a:t>     如果经营者态度一直良好，却久拖不决，则不要一直等待，必须及时采取其他措施。</a:t>
              </a:r>
            </a:p>
          </p:txBody>
        </p:sp>
      </p:grpSp>
      <p:grpSp>
        <p:nvGrpSpPr>
          <p:cNvPr id="22549" name="Group 21"/>
          <p:cNvGrpSpPr/>
          <p:nvPr/>
        </p:nvGrpSpPr>
        <p:grpSpPr bwMode="auto">
          <a:xfrm>
            <a:off x="3376375" y="2366090"/>
            <a:ext cx="1889522" cy="1788319"/>
            <a:chOff x="0" y="0"/>
            <a:chExt cx="3968" cy="3756"/>
          </a:xfrm>
        </p:grpSpPr>
        <p:grpSp>
          <p:nvGrpSpPr>
            <p:cNvPr id="22550" name="Group 22"/>
            <p:cNvGrpSpPr/>
            <p:nvPr/>
          </p:nvGrpSpPr>
          <p:grpSpPr bwMode="auto">
            <a:xfrm>
              <a:off x="0" y="0"/>
              <a:ext cx="3968" cy="3756"/>
              <a:chOff x="0" y="0"/>
              <a:chExt cx="4038" cy="3614"/>
            </a:xfrm>
          </p:grpSpPr>
          <p:sp>
            <p:nvSpPr>
              <p:cNvPr id="22551" name="正圆 1324"/>
              <p:cNvSpPr>
                <a:spLocks noChangeArrowheads="1"/>
              </p:cNvSpPr>
              <p:nvPr/>
            </p:nvSpPr>
            <p:spPr bwMode="auto">
              <a:xfrm flipH="1" flipV="1">
                <a:off x="142" y="71"/>
                <a:ext cx="3402" cy="3399"/>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628" tIns="35243" rIns="67628" bIns="35243" anchor="ctr"/>
              <a:lstStyle/>
              <a:p>
                <a:endParaRPr lang="zh-CN" altLang="zh-CN">
                  <a:ea typeface="微软雅黑" panose="020B0503020204020204" pitchFamily="34" charset="-122"/>
                </a:endParaRPr>
              </a:p>
            </p:txBody>
          </p:sp>
          <p:grpSp>
            <p:nvGrpSpPr>
              <p:cNvPr id="22552" name="Group 24"/>
              <p:cNvGrpSpPr/>
              <p:nvPr/>
            </p:nvGrpSpPr>
            <p:grpSpPr bwMode="auto">
              <a:xfrm>
                <a:off x="0" y="0"/>
                <a:ext cx="4038" cy="3614"/>
                <a:chOff x="0" y="0"/>
                <a:chExt cx="4038" cy="3614"/>
              </a:xfrm>
            </p:grpSpPr>
            <p:sp>
              <p:nvSpPr>
                <p:cNvPr id="22553" name="AutoShape 25"/>
                <p:cNvSpPr>
                  <a:spLocks noChangeArrowheads="1"/>
                </p:cNvSpPr>
                <p:nvPr/>
              </p:nvSpPr>
              <p:spPr bwMode="auto">
                <a:xfrm flipH="1" flipV="1">
                  <a:off x="0" y="0"/>
                  <a:ext cx="3685" cy="3614"/>
                </a:xfrm>
                <a:custGeom>
                  <a:avLst/>
                  <a:gdLst>
                    <a:gd name="G0" fmla="+- 1102 0 0"/>
                    <a:gd name="G1" fmla="+- 21600 0 1102"/>
                    <a:gd name="G2" fmla="+- 21600 0 11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02" y="10800"/>
                      </a:moveTo>
                      <a:cubicBezTo>
                        <a:pt x="1102" y="16156"/>
                        <a:pt x="5444" y="20498"/>
                        <a:pt x="10800" y="20498"/>
                      </a:cubicBezTo>
                      <a:cubicBezTo>
                        <a:pt x="16156" y="20498"/>
                        <a:pt x="20498" y="16156"/>
                        <a:pt x="20498" y="10800"/>
                      </a:cubicBezTo>
                      <a:cubicBezTo>
                        <a:pt x="20498" y="5444"/>
                        <a:pt x="16156" y="1102"/>
                        <a:pt x="10800" y="1102"/>
                      </a:cubicBezTo>
                      <a:cubicBezTo>
                        <a:pt x="5444" y="1102"/>
                        <a:pt x="1102" y="5444"/>
                        <a:pt x="1102" y="10800"/>
                      </a:cubicBezTo>
                      <a:close/>
                    </a:path>
                  </a:pathLst>
                </a:custGeom>
                <a:solidFill>
                  <a:schemeClr val="accent3"/>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22554" name="AutoShape 26"/>
                <p:cNvSpPr>
                  <a:spLocks noChangeArrowheads="1"/>
                </p:cNvSpPr>
                <p:nvPr/>
              </p:nvSpPr>
              <p:spPr bwMode="auto">
                <a:xfrm rot="1980000" flipH="1" flipV="1">
                  <a:off x="3400" y="1627"/>
                  <a:ext cx="638" cy="567"/>
                </a:xfrm>
                <a:prstGeom prst="triangle">
                  <a:avLst>
                    <a:gd name="adj" fmla="val 50000"/>
                  </a:avLst>
                </a:prstGeom>
                <a:solidFill>
                  <a:schemeClr val="accent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grpSp>
        </p:grpSp>
        <p:sp>
          <p:nvSpPr>
            <p:cNvPr id="22555" name="Text Box 27"/>
            <p:cNvSpPr txBox="1">
              <a:spLocks noChangeArrowheads="1"/>
            </p:cNvSpPr>
            <p:nvPr/>
          </p:nvSpPr>
          <p:spPr bwMode="auto">
            <a:xfrm>
              <a:off x="646" y="899"/>
              <a:ext cx="2329" cy="1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050">
                  <a:ea typeface="微软雅黑" panose="020B0503020204020204" pitchFamily="34" charset="-122"/>
                </a:rPr>
                <a:t>  </a:t>
              </a:r>
              <a:r>
                <a:rPr lang="zh-CN" altLang="en-US" sz="1200">
                  <a:solidFill>
                    <a:schemeClr val="tx1">
                      <a:lumMod val="50000"/>
                      <a:lumOff val="50000"/>
                    </a:schemeClr>
                  </a:solidFill>
                  <a:ea typeface="微软雅黑" panose="020B0503020204020204" pitchFamily="34" charset="-122"/>
                </a:rPr>
                <a:t> 发生问题后，立即收集相关证据，先与商家协商、交涉。</a:t>
              </a:r>
            </a:p>
          </p:txBody>
        </p:sp>
      </p:grpSp>
      <p:grpSp>
        <p:nvGrpSpPr>
          <p:cNvPr id="22556" name="Group 28"/>
          <p:cNvGrpSpPr/>
          <p:nvPr/>
        </p:nvGrpSpPr>
        <p:grpSpPr bwMode="auto">
          <a:xfrm>
            <a:off x="1882934" y="2751614"/>
            <a:ext cx="1653779" cy="1450181"/>
            <a:chOff x="0" y="0"/>
            <a:chExt cx="3472" cy="3046"/>
          </a:xfrm>
        </p:grpSpPr>
        <p:grpSp>
          <p:nvGrpSpPr>
            <p:cNvPr id="22557" name="Group 29"/>
            <p:cNvGrpSpPr/>
            <p:nvPr/>
          </p:nvGrpSpPr>
          <p:grpSpPr bwMode="auto">
            <a:xfrm>
              <a:off x="0" y="0"/>
              <a:ext cx="3472" cy="3047"/>
              <a:chOff x="0" y="0"/>
              <a:chExt cx="4038" cy="3614"/>
            </a:xfrm>
          </p:grpSpPr>
          <p:sp>
            <p:nvSpPr>
              <p:cNvPr id="22558" name="正圆 1324"/>
              <p:cNvSpPr>
                <a:spLocks noChangeArrowheads="1"/>
              </p:cNvSpPr>
              <p:nvPr/>
            </p:nvSpPr>
            <p:spPr bwMode="auto">
              <a:xfrm flipH="1" flipV="1">
                <a:off x="142" y="71"/>
                <a:ext cx="3402" cy="3399"/>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628" tIns="35243" rIns="67628" bIns="35243" anchor="ctr"/>
              <a:lstStyle/>
              <a:p>
                <a:endParaRPr lang="zh-CN" altLang="zh-CN">
                  <a:ea typeface="微软雅黑" panose="020B0503020204020204" pitchFamily="34" charset="-122"/>
                </a:endParaRPr>
              </a:p>
            </p:txBody>
          </p:sp>
          <p:grpSp>
            <p:nvGrpSpPr>
              <p:cNvPr id="22559" name="Group 31"/>
              <p:cNvGrpSpPr/>
              <p:nvPr/>
            </p:nvGrpSpPr>
            <p:grpSpPr bwMode="auto">
              <a:xfrm>
                <a:off x="0" y="0"/>
                <a:ext cx="4038" cy="3614"/>
                <a:chOff x="0" y="0"/>
                <a:chExt cx="4038" cy="3614"/>
              </a:xfrm>
            </p:grpSpPr>
            <p:sp>
              <p:nvSpPr>
                <p:cNvPr id="22560" name="AutoShape 32"/>
                <p:cNvSpPr>
                  <a:spLocks noChangeArrowheads="1"/>
                </p:cNvSpPr>
                <p:nvPr/>
              </p:nvSpPr>
              <p:spPr bwMode="auto">
                <a:xfrm flipH="1" flipV="1">
                  <a:off x="0" y="0"/>
                  <a:ext cx="3685" cy="3614"/>
                </a:xfrm>
                <a:custGeom>
                  <a:avLst/>
                  <a:gdLst>
                    <a:gd name="G0" fmla="+- 1102 0 0"/>
                    <a:gd name="G1" fmla="+- 21600 0 1102"/>
                    <a:gd name="G2" fmla="+- 21600 0 11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02" y="10800"/>
                      </a:moveTo>
                      <a:cubicBezTo>
                        <a:pt x="1102" y="16156"/>
                        <a:pt x="5444" y="20498"/>
                        <a:pt x="10800" y="20498"/>
                      </a:cubicBezTo>
                      <a:cubicBezTo>
                        <a:pt x="16156" y="20498"/>
                        <a:pt x="20498" y="16156"/>
                        <a:pt x="20498" y="10800"/>
                      </a:cubicBezTo>
                      <a:cubicBezTo>
                        <a:pt x="20498" y="5444"/>
                        <a:pt x="16156" y="1102"/>
                        <a:pt x="10800" y="1102"/>
                      </a:cubicBezTo>
                      <a:cubicBezTo>
                        <a:pt x="5444" y="1102"/>
                        <a:pt x="1102" y="5444"/>
                        <a:pt x="1102" y="10800"/>
                      </a:cubicBezTo>
                      <a:close/>
                    </a:path>
                  </a:pathLst>
                </a:custGeom>
                <a:solidFill>
                  <a:schemeClr val="tx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22561" name="AutoShape 33"/>
                <p:cNvSpPr>
                  <a:spLocks noChangeArrowheads="1"/>
                </p:cNvSpPr>
                <p:nvPr/>
              </p:nvSpPr>
              <p:spPr bwMode="auto">
                <a:xfrm rot="1980000" flipH="1" flipV="1">
                  <a:off x="3400" y="1627"/>
                  <a:ext cx="638" cy="567"/>
                </a:xfrm>
                <a:prstGeom prst="triangle">
                  <a:avLst>
                    <a:gd name="adj" fmla="val 50000"/>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grpSp>
        </p:grpSp>
        <p:pic>
          <p:nvPicPr>
            <p:cNvPr id="22562" name="Picture 34" descr="和解"/>
            <p:cNvPicPr>
              <a:picLocks noChangeAspect="1" noChangeArrowheads="1"/>
            </p:cNvPicPr>
            <p:nvPr/>
          </p:nvPicPr>
          <p:blipFill>
            <a:blip r:embed="rId3" cstate="email"/>
            <a:srcRect/>
            <a:stretch>
              <a:fillRect/>
            </a:stretch>
          </p:blipFill>
          <p:spPr bwMode="auto">
            <a:xfrm>
              <a:off x="851" y="496"/>
              <a:ext cx="1514" cy="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09" name="Group 5"/>
          <p:cNvGrpSpPr/>
          <p:nvPr/>
        </p:nvGrpSpPr>
        <p:grpSpPr bwMode="auto">
          <a:xfrm>
            <a:off x="1868092" y="1125714"/>
            <a:ext cx="2737207" cy="537249"/>
            <a:chOff x="0" y="364"/>
            <a:chExt cx="5747" cy="1129"/>
          </a:xfrm>
        </p:grpSpPr>
        <p:sp>
          <p:nvSpPr>
            <p:cNvPr id="21510" name="AutoShape 6"/>
            <p:cNvSpPr>
              <a:spLocks noChangeArrowheads="1"/>
            </p:cNvSpPr>
            <p:nvPr/>
          </p:nvSpPr>
          <p:spPr bwMode="auto">
            <a:xfrm flipH="1" flipV="1">
              <a:off x="0" y="364"/>
              <a:ext cx="5746" cy="1129"/>
            </a:xfrm>
            <a:prstGeom prst="flowChartAlternateProcess">
              <a:avLst/>
            </a:prstGeom>
            <a:solidFill>
              <a:srgbClr val="FFFFFF"/>
            </a:solidFill>
            <a:ln w="63500" cap="flat" cmpd="sng">
              <a:solidFill>
                <a:schemeClr val="accent3"/>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628" tIns="35243" rIns="67628" bIns="35243" anchor="ctr"/>
            <a:lstStyle/>
            <a:p>
              <a:endParaRPr lang="zh-CN" altLang="zh-CN">
                <a:ea typeface="微软雅黑" panose="020B0503020204020204" pitchFamily="34" charset="-122"/>
              </a:endParaRPr>
            </a:p>
          </p:txBody>
        </p:sp>
        <p:sp>
          <p:nvSpPr>
            <p:cNvPr id="21511" name="Text Box 7"/>
            <p:cNvSpPr txBox="1">
              <a:spLocks noChangeArrowheads="1"/>
            </p:cNvSpPr>
            <p:nvPr/>
          </p:nvSpPr>
          <p:spPr bwMode="auto">
            <a:xfrm>
              <a:off x="883" y="590"/>
              <a:ext cx="4864"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1500" b="1">
                  <a:solidFill>
                    <a:schemeClr val="tx1">
                      <a:lumMod val="50000"/>
                      <a:lumOff val="50000"/>
                    </a:schemeClr>
                  </a:solidFill>
                  <a:ea typeface="微软雅黑" panose="020B0503020204020204" pitchFamily="34" charset="-122"/>
                </a:rPr>
                <a:t>与经营者协商和解</a:t>
              </a:r>
            </a:p>
          </p:txBody>
        </p:sp>
      </p:grpSp>
    </p:spTree>
  </p:cSld>
  <p:clrMapOvr>
    <a:masterClrMapping/>
  </p:clrMapOvr>
  <p:transition spd="slow" advClick="0" advTm="5000">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1021080" y="379413"/>
            <a:ext cx="3401616"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a:solidFill>
                  <a:schemeClr val="accent3"/>
                </a:solidFill>
                <a:latin typeface="Tahoma" panose="020B0604030504040204" pitchFamily="34" charset="0"/>
                <a:ea typeface="微软雅黑" panose="020B0503020204020204" pitchFamily="34" charset="-122"/>
                <a:sym typeface="Arial" panose="020B0604020202020204" pitchFamily="34" charset="0"/>
              </a:rPr>
              <a:t>4.</a:t>
            </a:r>
            <a:r>
              <a:rPr lang="en-US" altLang="zh-CN" sz="2400" b="1">
                <a:solidFill>
                  <a:schemeClr val="accent3"/>
                </a:solidFill>
                <a:latin typeface="Tahoma" panose="020B0604030504040204" pitchFamily="34" charset="0"/>
                <a:ea typeface="微软雅黑" panose="020B0503020204020204" pitchFamily="34" charset="-122"/>
                <a:sym typeface="Arial" panose="020B0604020202020204" pitchFamily="34" charset="0"/>
              </a:rPr>
              <a:t>2</a:t>
            </a:r>
            <a:r>
              <a:rPr lang="zh-CN" altLang="en-US" sz="2400" b="1">
                <a:solidFill>
                  <a:srgbClr val="E63219"/>
                </a:solidFill>
                <a:latin typeface="Tahoma" panose="020B0604030504040204" pitchFamily="34" charset="0"/>
                <a:ea typeface="微软雅黑" panose="020B0503020204020204" pitchFamily="34" charset="-122"/>
                <a:sym typeface="Arial" panose="020B0604020202020204" pitchFamily="34" charset="0"/>
              </a:rPr>
              <a:t> </a:t>
            </a:r>
            <a:r>
              <a:rPr lang="zh-CN" altLang="en-US" sz="2400" b="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消费者的维权方式</a:t>
            </a:r>
          </a:p>
        </p:txBody>
      </p:sp>
      <p:grpSp>
        <p:nvGrpSpPr>
          <p:cNvPr id="21518" name="Group 14"/>
          <p:cNvGrpSpPr/>
          <p:nvPr/>
        </p:nvGrpSpPr>
        <p:grpSpPr bwMode="auto">
          <a:xfrm>
            <a:off x="1097042" y="1100372"/>
            <a:ext cx="5434013" cy="537248"/>
            <a:chOff x="0" y="421"/>
            <a:chExt cx="11410" cy="1129"/>
          </a:xfrm>
        </p:grpSpPr>
        <p:sp>
          <p:nvSpPr>
            <p:cNvPr id="21519" name="AutoShape 15"/>
            <p:cNvSpPr>
              <a:spLocks noChangeArrowheads="1"/>
            </p:cNvSpPr>
            <p:nvPr/>
          </p:nvSpPr>
          <p:spPr bwMode="auto">
            <a:xfrm flipH="1" flipV="1">
              <a:off x="0" y="421"/>
              <a:ext cx="11410" cy="1129"/>
            </a:xfrm>
            <a:prstGeom prst="flowChartAlternateProcess">
              <a:avLst/>
            </a:prstGeom>
            <a:solidFill>
              <a:srgbClr val="FFFFFF"/>
            </a:solidFill>
            <a:ln w="63500" cap="flat" cmpd="sng">
              <a:solidFill>
                <a:schemeClr val="accent2"/>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628" tIns="35243" rIns="67628" bIns="35243" anchor="ctr"/>
            <a:lstStyle/>
            <a:p>
              <a:endParaRPr lang="zh-CN" altLang="zh-CN">
                <a:ea typeface="微软雅黑" panose="020B0503020204020204" pitchFamily="34" charset="-122"/>
              </a:endParaRPr>
            </a:p>
          </p:txBody>
        </p:sp>
        <p:sp>
          <p:nvSpPr>
            <p:cNvPr id="21526" name="Text Box 22"/>
            <p:cNvSpPr txBox="1">
              <a:spLocks noChangeArrowheads="1"/>
            </p:cNvSpPr>
            <p:nvPr/>
          </p:nvSpPr>
          <p:spPr bwMode="auto">
            <a:xfrm>
              <a:off x="1030" y="647"/>
              <a:ext cx="9353" cy="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500" b="1">
                  <a:solidFill>
                    <a:schemeClr val="tx1">
                      <a:lumMod val="50000"/>
                      <a:lumOff val="50000"/>
                    </a:schemeClr>
                  </a:solidFill>
                  <a:ea typeface="微软雅黑" panose="020B0503020204020204" pitchFamily="34" charset="-122"/>
                </a:rPr>
                <a:t>请求消费者协会或者依法成立的其他调解组织调解</a:t>
              </a:r>
            </a:p>
          </p:txBody>
        </p:sp>
      </p:grpSp>
      <p:grpSp>
        <p:nvGrpSpPr>
          <p:cNvPr id="23566" name="Group 14"/>
          <p:cNvGrpSpPr/>
          <p:nvPr/>
        </p:nvGrpSpPr>
        <p:grpSpPr bwMode="auto">
          <a:xfrm>
            <a:off x="1906191" y="2032398"/>
            <a:ext cx="2592467" cy="2363390"/>
            <a:chOff x="0" y="0"/>
            <a:chExt cx="5444" cy="4963"/>
          </a:xfrm>
        </p:grpSpPr>
        <p:sp>
          <p:nvSpPr>
            <p:cNvPr id="23567" name="AutoShape 15"/>
            <p:cNvSpPr>
              <a:spLocks noChangeArrowheads="1"/>
            </p:cNvSpPr>
            <p:nvPr/>
          </p:nvSpPr>
          <p:spPr bwMode="auto">
            <a:xfrm flipH="1" flipV="1">
              <a:off x="147" y="2589"/>
              <a:ext cx="5297" cy="2374"/>
            </a:xfrm>
            <a:prstGeom prst="flowChartAlternateProcess">
              <a:avLst/>
            </a:prstGeom>
            <a:solidFill>
              <a:schemeClr val="accent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23568" name="Text Box 16"/>
            <p:cNvSpPr txBox="1">
              <a:spLocks noChangeArrowheads="1"/>
            </p:cNvSpPr>
            <p:nvPr/>
          </p:nvSpPr>
          <p:spPr bwMode="auto">
            <a:xfrm>
              <a:off x="297" y="2814"/>
              <a:ext cx="4999"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25" dirty="0">
                  <a:solidFill>
                    <a:schemeClr val="bg1"/>
                  </a:solidFill>
                  <a:latin typeface="微软雅黑" panose="020B0503020204020204" pitchFamily="34" charset="-122"/>
                  <a:ea typeface="微软雅黑" panose="020B0503020204020204" pitchFamily="34" charset="-122"/>
                </a:rPr>
                <a:t>    截止2010年12月31日，全国消协系统已成立消协组织3296个。</a:t>
              </a:r>
            </a:p>
            <a:p>
              <a:pPr algn="l"/>
              <a:r>
                <a:rPr lang="zh-CN" altLang="en-US" sz="1125" dirty="0">
                  <a:solidFill>
                    <a:schemeClr val="bg1"/>
                  </a:solidFill>
                  <a:latin typeface="微软雅黑" panose="020B0503020204020204" pitchFamily="34" charset="-122"/>
                  <a:ea typeface="微软雅黑" panose="020B0503020204020204" pitchFamily="34" charset="-122"/>
                </a:rPr>
                <a:t>    其中省级协会31个，地市级协会402个，县级协会2863个。</a:t>
              </a:r>
            </a:p>
            <a:p>
              <a:pPr algn="l"/>
              <a:r>
                <a:rPr lang="zh-CN" altLang="en-US" sz="1125" dirty="0">
                  <a:solidFill>
                    <a:schemeClr val="bg1"/>
                  </a:solidFill>
                  <a:latin typeface="微软雅黑" panose="020B0503020204020204" pitchFamily="34" charset="-122"/>
                  <a:ea typeface="微软雅黑" panose="020B0503020204020204" pitchFamily="34" charset="-122"/>
                </a:rPr>
                <a:t>   （数据来自中国消费者协会官网）</a:t>
              </a:r>
            </a:p>
          </p:txBody>
        </p:sp>
        <p:pic>
          <p:nvPicPr>
            <p:cNvPr id="23569" name="Picture 17" descr="8cb1cb1349540923f8fb2f859158d109b2de49be 拷贝"/>
            <p:cNvPicPr>
              <a:picLocks noChangeAspect="1" noChangeArrowheads="1"/>
            </p:cNvPicPr>
            <p:nvPr/>
          </p:nvPicPr>
          <p:blipFill>
            <a:blip r:embed="rId3" cstate="email"/>
            <a:srcRect/>
            <a:stretch>
              <a:fillRect/>
            </a:stretch>
          </p:blipFill>
          <p:spPr bwMode="auto">
            <a:xfrm>
              <a:off x="0" y="0"/>
              <a:ext cx="2770" cy="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70" name="Group 18"/>
          <p:cNvGrpSpPr/>
          <p:nvPr/>
        </p:nvGrpSpPr>
        <p:grpSpPr bwMode="auto">
          <a:xfrm>
            <a:off x="4673204" y="2000250"/>
            <a:ext cx="2530554" cy="2393633"/>
            <a:chOff x="0" y="0"/>
            <a:chExt cx="5315" cy="5026"/>
          </a:xfrm>
        </p:grpSpPr>
        <p:sp>
          <p:nvSpPr>
            <p:cNvPr id="23571" name="AutoShape 19"/>
            <p:cNvSpPr>
              <a:spLocks noChangeArrowheads="1"/>
            </p:cNvSpPr>
            <p:nvPr/>
          </p:nvSpPr>
          <p:spPr bwMode="auto">
            <a:xfrm flipH="1" flipV="1">
              <a:off x="0" y="2619"/>
              <a:ext cx="5315" cy="2407"/>
            </a:xfrm>
            <a:prstGeom prst="flowChartAlternateProcess">
              <a:avLst/>
            </a:prstGeom>
            <a:solidFill>
              <a:schemeClr val="accent4">
                <a:lumMod val="60000"/>
                <a:lumOff val="4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pic>
          <p:nvPicPr>
            <p:cNvPr id="23572" name="Picture 20" descr="人民调解 拷贝"/>
            <p:cNvPicPr>
              <a:picLocks noChangeAspect="1" noChangeArrowheads="1"/>
            </p:cNvPicPr>
            <p:nvPr/>
          </p:nvPicPr>
          <p:blipFill>
            <a:blip r:embed="rId4" cstate="email"/>
            <a:srcRect/>
            <a:stretch>
              <a:fillRect/>
            </a:stretch>
          </p:blipFill>
          <p:spPr bwMode="auto">
            <a:xfrm>
              <a:off x="2" y="0"/>
              <a:ext cx="2764" cy="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3" name="Text Box 21"/>
            <p:cNvSpPr txBox="1">
              <a:spLocks noChangeArrowheads="1"/>
            </p:cNvSpPr>
            <p:nvPr/>
          </p:nvSpPr>
          <p:spPr bwMode="auto">
            <a:xfrm>
              <a:off x="77" y="2873"/>
              <a:ext cx="4999" cy="20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1125">
                  <a:solidFill>
                    <a:srgbClr val="FFFF00"/>
                  </a:solidFill>
                  <a:latin typeface="微软雅黑" panose="020B0503020204020204" pitchFamily="34" charset="-122"/>
                  <a:ea typeface="微软雅黑" panose="020B0503020204020204" pitchFamily="34" charset="-122"/>
                </a:rPr>
                <a:t>    </a:t>
              </a:r>
              <a:r>
                <a:rPr lang="zh-CN" altLang="en-US" sz="1125">
                  <a:solidFill>
                    <a:schemeClr val="bg1"/>
                  </a:solidFill>
                  <a:latin typeface="微软雅黑" panose="020B0503020204020204" pitchFamily="34" charset="-122"/>
                  <a:ea typeface="微软雅黑" panose="020B0503020204020204" pitchFamily="34" charset="-122"/>
                </a:rPr>
                <a:t>人民调解委员会是依法设立的调解民间纠纷的群众性组织。</a:t>
              </a:r>
            </a:p>
            <a:p>
              <a:r>
                <a:rPr lang="zh-CN" altLang="en-US" sz="1125">
                  <a:solidFill>
                    <a:schemeClr val="bg1"/>
                  </a:solidFill>
                  <a:latin typeface="微软雅黑" panose="020B0503020204020204" pitchFamily="34" charset="-122"/>
                  <a:ea typeface="微软雅黑" panose="020B0503020204020204" pitchFamily="34" charset="-122"/>
                </a:rPr>
                <a:t>    村民委员会、居民委员会设立人民调解委员会。</a:t>
              </a:r>
            </a:p>
            <a:p>
              <a:pPr algn="r"/>
              <a:r>
                <a:rPr lang="zh-CN" altLang="en-US" sz="1125">
                  <a:solidFill>
                    <a:schemeClr val="bg1"/>
                  </a:solidFill>
                  <a:latin typeface="微软雅黑" panose="020B0503020204020204" pitchFamily="34" charset="-122"/>
                  <a:ea typeface="微软雅黑" panose="020B0503020204020204" pitchFamily="34" charset="-122"/>
                </a:rPr>
                <a:t>   </a:t>
              </a:r>
              <a:r>
                <a:rPr lang="zh-CN" altLang="en-US" sz="825">
                  <a:solidFill>
                    <a:schemeClr val="bg1"/>
                  </a:solidFill>
                  <a:latin typeface="微软雅黑" panose="020B0503020204020204" pitchFamily="34" charset="-122"/>
                  <a:ea typeface="微软雅黑" panose="020B0503020204020204" pitchFamily="34" charset="-122"/>
                </a:rPr>
                <a:t>（《中华人民共和国人民调解法》）</a:t>
              </a:r>
            </a:p>
          </p:txBody>
        </p:sp>
      </p:grpSp>
    </p:spTree>
  </p:cSld>
  <p:clrMapOvr>
    <a:masterClrMapping/>
  </p:clrMapOvr>
  <p:transition spd="slow" advClick="0" advTm="5000">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1021080" y="379413"/>
            <a:ext cx="3401616"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a:solidFill>
                  <a:schemeClr val="accent3"/>
                </a:solidFill>
                <a:latin typeface="Tahoma" panose="020B0604030504040204" pitchFamily="34" charset="0"/>
                <a:ea typeface="微软雅黑" panose="020B0503020204020204" pitchFamily="34" charset="-122"/>
                <a:sym typeface="Arial" panose="020B0604020202020204" pitchFamily="34" charset="0"/>
              </a:rPr>
              <a:t>4.</a:t>
            </a:r>
            <a:r>
              <a:rPr lang="en-US" altLang="zh-CN" sz="2400" b="1">
                <a:solidFill>
                  <a:schemeClr val="accent3"/>
                </a:solidFill>
                <a:latin typeface="Tahoma" panose="020B0604030504040204" pitchFamily="34" charset="0"/>
                <a:ea typeface="微软雅黑" panose="020B0503020204020204" pitchFamily="34" charset="-122"/>
                <a:sym typeface="Arial" panose="020B0604020202020204" pitchFamily="34" charset="0"/>
              </a:rPr>
              <a:t>3</a:t>
            </a:r>
            <a:r>
              <a:rPr lang="zh-CN" altLang="en-US" sz="2400" b="1">
                <a:solidFill>
                  <a:srgbClr val="E63219"/>
                </a:solidFill>
                <a:latin typeface="Tahoma" panose="020B0604030504040204" pitchFamily="34" charset="0"/>
                <a:ea typeface="微软雅黑" panose="020B0503020204020204" pitchFamily="34" charset="-122"/>
                <a:sym typeface="Arial" panose="020B0604020202020204" pitchFamily="34" charset="0"/>
              </a:rPr>
              <a:t> </a:t>
            </a:r>
            <a:r>
              <a:rPr lang="zh-CN" altLang="en-US" sz="2400" b="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消费者的维权方式</a:t>
            </a:r>
          </a:p>
        </p:txBody>
      </p:sp>
      <p:grpSp>
        <p:nvGrpSpPr>
          <p:cNvPr id="21527" name="Group 23"/>
          <p:cNvGrpSpPr/>
          <p:nvPr/>
        </p:nvGrpSpPr>
        <p:grpSpPr bwMode="auto">
          <a:xfrm>
            <a:off x="1287384" y="1097970"/>
            <a:ext cx="2869137" cy="537978"/>
            <a:chOff x="0" y="213"/>
            <a:chExt cx="6024" cy="1129"/>
          </a:xfrm>
        </p:grpSpPr>
        <p:sp>
          <p:nvSpPr>
            <p:cNvPr id="21528" name="AutoShape 24"/>
            <p:cNvSpPr>
              <a:spLocks noChangeArrowheads="1"/>
            </p:cNvSpPr>
            <p:nvPr/>
          </p:nvSpPr>
          <p:spPr bwMode="auto">
            <a:xfrm flipH="1" flipV="1">
              <a:off x="0" y="213"/>
              <a:ext cx="6024" cy="1129"/>
            </a:xfrm>
            <a:prstGeom prst="flowChartAlternateProcess">
              <a:avLst/>
            </a:prstGeom>
            <a:solidFill>
              <a:srgbClr val="FFFFFF"/>
            </a:solidFill>
            <a:ln w="63500" cap="flat" cmpd="sng">
              <a:solidFill>
                <a:schemeClr val="accent4">
                  <a:lumMod val="60000"/>
                  <a:lumOff val="40000"/>
                </a:schemeClr>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628" tIns="35243" rIns="67628" bIns="35243" anchor="ctr"/>
            <a:lstStyle/>
            <a:p>
              <a:endParaRPr lang="zh-CN" altLang="zh-CN">
                <a:ea typeface="微软雅黑" panose="020B0503020204020204" pitchFamily="34" charset="-122"/>
              </a:endParaRPr>
            </a:p>
          </p:txBody>
        </p:sp>
        <p:sp>
          <p:nvSpPr>
            <p:cNvPr id="21535" name="Text Box 31"/>
            <p:cNvSpPr txBox="1">
              <a:spLocks noChangeArrowheads="1"/>
            </p:cNvSpPr>
            <p:nvPr/>
          </p:nvSpPr>
          <p:spPr bwMode="auto">
            <a:xfrm>
              <a:off x="795" y="438"/>
              <a:ext cx="4864" cy="6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500" b="1">
                  <a:solidFill>
                    <a:schemeClr val="tx1">
                      <a:lumMod val="65000"/>
                      <a:lumOff val="35000"/>
                    </a:schemeClr>
                  </a:solidFill>
                  <a:ea typeface="微软雅黑" panose="020B0503020204020204" pitchFamily="34" charset="-122"/>
                </a:rPr>
                <a:t>向有关行政部门投诉</a:t>
              </a:r>
            </a:p>
          </p:txBody>
        </p:sp>
      </p:grpSp>
      <p:sp>
        <p:nvSpPr>
          <p:cNvPr id="24590" name="Text Box 14"/>
          <p:cNvSpPr txBox="1">
            <a:spLocks noChangeArrowheads="1"/>
          </p:cNvSpPr>
          <p:nvPr/>
        </p:nvSpPr>
        <p:spPr bwMode="auto">
          <a:xfrm>
            <a:off x="2212182" y="2132410"/>
            <a:ext cx="53316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ea typeface="微软雅黑" panose="020B0503020204020204" pitchFamily="34" charset="-122"/>
              </a:rPr>
              <a:t>可以向工商、卫生、食品药品监督、质监、等有关行政主管部门举报要求处理。</a:t>
            </a:r>
          </a:p>
        </p:txBody>
      </p:sp>
      <p:grpSp>
        <p:nvGrpSpPr>
          <p:cNvPr id="24591" name="Group 15"/>
          <p:cNvGrpSpPr/>
          <p:nvPr/>
        </p:nvGrpSpPr>
        <p:grpSpPr bwMode="auto">
          <a:xfrm>
            <a:off x="1638300" y="2638426"/>
            <a:ext cx="5938838" cy="1316831"/>
            <a:chOff x="0" y="0"/>
            <a:chExt cx="12470" cy="2764"/>
          </a:xfrm>
        </p:grpSpPr>
        <p:sp>
          <p:nvSpPr>
            <p:cNvPr id="24592" name="AutoShape 16"/>
            <p:cNvSpPr>
              <a:spLocks noChangeArrowheads="1"/>
            </p:cNvSpPr>
            <p:nvPr/>
          </p:nvSpPr>
          <p:spPr bwMode="auto">
            <a:xfrm flipH="1" flipV="1">
              <a:off x="0" y="0"/>
              <a:ext cx="12471" cy="2765"/>
            </a:xfrm>
            <a:prstGeom prst="roundRect">
              <a:avLst>
                <a:gd name="adj" fmla="val 16667"/>
              </a:avLst>
            </a:prstGeom>
            <a:solidFill>
              <a:schemeClr val="accent3"/>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pic>
          <p:nvPicPr>
            <p:cNvPr id="24593" name="Picture 17" descr="2q5m 拷贝"/>
            <p:cNvPicPr>
              <a:picLocks noChangeAspect="1" noChangeArrowheads="1"/>
            </p:cNvPicPr>
            <p:nvPr/>
          </p:nvPicPr>
          <p:blipFill>
            <a:blip r:embed="rId3" cstate="email"/>
            <a:srcRect/>
            <a:stretch>
              <a:fillRect/>
            </a:stretch>
          </p:blipFill>
          <p:spPr bwMode="auto">
            <a:xfrm>
              <a:off x="491" y="73"/>
              <a:ext cx="2321" cy="2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94" name="Picture 18" descr="食品药品监督 拷贝"/>
            <p:cNvPicPr>
              <a:picLocks noChangeAspect="1" noChangeArrowheads="1"/>
            </p:cNvPicPr>
            <p:nvPr/>
          </p:nvPicPr>
          <p:blipFill>
            <a:blip r:embed="rId4" cstate="email"/>
            <a:srcRect/>
            <a:stretch>
              <a:fillRect/>
            </a:stretch>
          </p:blipFill>
          <p:spPr bwMode="auto">
            <a:xfrm>
              <a:off x="6370" y="144"/>
              <a:ext cx="2405" cy="2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19" descr="中国卫生监督 拷贝"/>
            <p:cNvPicPr>
              <a:picLocks noChangeAspect="1" noChangeArrowheads="1"/>
            </p:cNvPicPr>
            <p:nvPr/>
          </p:nvPicPr>
          <p:blipFill>
            <a:blip r:embed="rId5" cstate="email"/>
            <a:srcRect/>
            <a:stretch>
              <a:fillRect/>
            </a:stretch>
          </p:blipFill>
          <p:spPr bwMode="auto">
            <a:xfrm>
              <a:off x="3394" y="215"/>
              <a:ext cx="2266" cy="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20" descr="质监局 拷贝"/>
            <p:cNvPicPr>
              <a:picLocks noChangeAspect="1" noChangeArrowheads="1"/>
            </p:cNvPicPr>
            <p:nvPr/>
          </p:nvPicPr>
          <p:blipFill>
            <a:blip r:embed="rId6" cstate="email"/>
            <a:srcRect/>
            <a:stretch>
              <a:fillRect/>
            </a:stretch>
          </p:blipFill>
          <p:spPr bwMode="auto">
            <a:xfrm>
              <a:off x="9559" y="72"/>
              <a:ext cx="2341" cy="2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597" name="Group 21"/>
          <p:cNvGrpSpPr/>
          <p:nvPr/>
        </p:nvGrpSpPr>
        <p:grpSpPr bwMode="auto">
          <a:xfrm>
            <a:off x="1878806" y="2099073"/>
            <a:ext cx="338138" cy="540544"/>
            <a:chOff x="0" y="0"/>
            <a:chExt cx="708" cy="1134"/>
          </a:xfrm>
        </p:grpSpPr>
        <p:sp>
          <p:nvSpPr>
            <p:cNvPr id="24598" name="Line 22"/>
            <p:cNvSpPr>
              <a:spLocks noChangeShapeType="1"/>
            </p:cNvSpPr>
            <p:nvPr/>
          </p:nvSpPr>
          <p:spPr bwMode="auto">
            <a:xfrm>
              <a:off x="355" y="710"/>
              <a:ext cx="1" cy="425"/>
            </a:xfrm>
            <a:prstGeom prst="line">
              <a:avLst/>
            </a:prstGeom>
            <a:noFill/>
            <a:ln w="38100" cap="flat" cmpd="sng">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grpSp>
          <p:nvGrpSpPr>
            <p:cNvPr id="24599" name="Group 23"/>
            <p:cNvGrpSpPr/>
            <p:nvPr/>
          </p:nvGrpSpPr>
          <p:grpSpPr bwMode="auto">
            <a:xfrm>
              <a:off x="0" y="0"/>
              <a:ext cx="708" cy="722"/>
              <a:chOff x="0" y="0"/>
              <a:chExt cx="708" cy="722"/>
            </a:xfrm>
          </p:grpSpPr>
          <p:sp>
            <p:nvSpPr>
              <p:cNvPr id="24600" name="AutoShape 24"/>
              <p:cNvSpPr>
                <a:spLocks noChangeArrowheads="1"/>
              </p:cNvSpPr>
              <p:nvPr/>
            </p:nvSpPr>
            <p:spPr bwMode="auto">
              <a:xfrm flipH="1" flipV="1">
                <a:off x="141" y="141"/>
                <a:ext cx="425" cy="42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24601" name="AutoShape 25"/>
              <p:cNvSpPr>
                <a:spLocks noChangeArrowheads="1"/>
              </p:cNvSpPr>
              <p:nvPr/>
            </p:nvSpPr>
            <p:spPr bwMode="auto">
              <a:xfrm flipH="1" flipV="1">
                <a:off x="0" y="0"/>
                <a:ext cx="709" cy="723"/>
              </a:xfrm>
              <a:custGeom>
                <a:avLst/>
                <a:gdLst>
                  <a:gd name="G0" fmla="+- 2803 0 0"/>
                  <a:gd name="G1" fmla="+- 21600 0 2803"/>
                  <a:gd name="G2" fmla="+- 21600 0 28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803" y="10800"/>
                    </a:moveTo>
                    <a:cubicBezTo>
                      <a:pt x="2803" y="15217"/>
                      <a:pt x="6383" y="18797"/>
                      <a:pt x="10800" y="18797"/>
                    </a:cubicBezTo>
                    <a:cubicBezTo>
                      <a:pt x="15217" y="18797"/>
                      <a:pt x="18797" y="15217"/>
                      <a:pt x="18797" y="10800"/>
                    </a:cubicBezTo>
                    <a:cubicBezTo>
                      <a:pt x="18797" y="6383"/>
                      <a:pt x="15217" y="2803"/>
                      <a:pt x="10800" y="2803"/>
                    </a:cubicBezTo>
                    <a:cubicBezTo>
                      <a:pt x="6383" y="2803"/>
                      <a:pt x="2803" y="6383"/>
                      <a:pt x="2803" y="10800"/>
                    </a:cubicBezTo>
                    <a:close/>
                  </a:path>
                </a:pathLst>
              </a:custGeom>
              <a:solidFill>
                <a:schemeClr val="accent3"/>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grpSp>
      </p:grpSp>
      <p:grpSp>
        <p:nvGrpSpPr>
          <p:cNvPr id="24602" name="Group 26"/>
          <p:cNvGrpSpPr/>
          <p:nvPr/>
        </p:nvGrpSpPr>
        <p:grpSpPr bwMode="auto">
          <a:xfrm rot="10920000">
            <a:off x="6697266" y="3955257"/>
            <a:ext cx="336947" cy="540544"/>
            <a:chOff x="0" y="0"/>
            <a:chExt cx="708" cy="1134"/>
          </a:xfrm>
        </p:grpSpPr>
        <p:sp>
          <p:nvSpPr>
            <p:cNvPr id="24603" name="Line 27"/>
            <p:cNvSpPr>
              <a:spLocks noChangeShapeType="1"/>
            </p:cNvSpPr>
            <p:nvPr/>
          </p:nvSpPr>
          <p:spPr bwMode="auto">
            <a:xfrm>
              <a:off x="355" y="710"/>
              <a:ext cx="1" cy="425"/>
            </a:xfrm>
            <a:prstGeom prst="line">
              <a:avLst/>
            </a:prstGeom>
            <a:noFill/>
            <a:ln w="38100" cap="flat" cmpd="sng">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grpSp>
          <p:nvGrpSpPr>
            <p:cNvPr id="24604" name="Group 28"/>
            <p:cNvGrpSpPr/>
            <p:nvPr/>
          </p:nvGrpSpPr>
          <p:grpSpPr bwMode="auto">
            <a:xfrm>
              <a:off x="0" y="0"/>
              <a:ext cx="708" cy="722"/>
              <a:chOff x="0" y="0"/>
              <a:chExt cx="708" cy="722"/>
            </a:xfrm>
          </p:grpSpPr>
          <p:sp>
            <p:nvSpPr>
              <p:cNvPr id="24605" name="AutoShape 29"/>
              <p:cNvSpPr>
                <a:spLocks noChangeArrowheads="1"/>
              </p:cNvSpPr>
              <p:nvPr/>
            </p:nvSpPr>
            <p:spPr bwMode="auto">
              <a:xfrm flipH="1" flipV="1">
                <a:off x="141" y="141"/>
                <a:ext cx="425" cy="42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24606" name="AutoShape 30"/>
              <p:cNvSpPr>
                <a:spLocks noChangeArrowheads="1"/>
              </p:cNvSpPr>
              <p:nvPr/>
            </p:nvSpPr>
            <p:spPr bwMode="auto">
              <a:xfrm flipH="1" flipV="1">
                <a:off x="0" y="0"/>
                <a:ext cx="709" cy="723"/>
              </a:xfrm>
              <a:custGeom>
                <a:avLst/>
                <a:gdLst>
                  <a:gd name="G0" fmla="+- 2803 0 0"/>
                  <a:gd name="G1" fmla="+- 21600 0 2803"/>
                  <a:gd name="G2" fmla="+- 21600 0 28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803" y="10800"/>
                    </a:moveTo>
                    <a:cubicBezTo>
                      <a:pt x="2803" y="15217"/>
                      <a:pt x="6383" y="18797"/>
                      <a:pt x="10800" y="18797"/>
                    </a:cubicBezTo>
                    <a:cubicBezTo>
                      <a:pt x="15217" y="18797"/>
                      <a:pt x="18797" y="15217"/>
                      <a:pt x="18797" y="10800"/>
                    </a:cubicBezTo>
                    <a:cubicBezTo>
                      <a:pt x="18797" y="6383"/>
                      <a:pt x="15217" y="2803"/>
                      <a:pt x="10800" y="2803"/>
                    </a:cubicBezTo>
                    <a:cubicBezTo>
                      <a:pt x="6383" y="2803"/>
                      <a:pt x="2803" y="6383"/>
                      <a:pt x="2803" y="10800"/>
                    </a:cubicBezTo>
                    <a:close/>
                  </a:path>
                </a:pathLst>
              </a:custGeom>
              <a:solidFill>
                <a:schemeClr val="accent3"/>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grpSp>
      </p:grpSp>
      <p:sp>
        <p:nvSpPr>
          <p:cNvPr id="24607" name="Text Box 31"/>
          <p:cNvSpPr txBox="1">
            <a:spLocks noChangeArrowheads="1"/>
          </p:cNvSpPr>
          <p:nvPr/>
        </p:nvSpPr>
        <p:spPr bwMode="auto">
          <a:xfrm>
            <a:off x="3320654" y="4194573"/>
            <a:ext cx="3483769"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200">
                <a:ea typeface="微软雅黑" panose="020B0503020204020204" pitchFamily="34" charset="-122"/>
              </a:rPr>
              <a:t>当您的合法权益受到侵害时，请随时拨打12315。</a:t>
            </a:r>
            <a:endParaRPr lang="zh-CN" altLang="zh-CN">
              <a:ea typeface="微软雅黑" panose="020B0503020204020204" pitchFamily="34" charset="-122"/>
            </a:endParaRPr>
          </a:p>
        </p:txBody>
      </p:sp>
    </p:spTree>
  </p:cSld>
  <p:clrMapOvr>
    <a:masterClrMapping/>
  </p:clrMapOvr>
  <p:transition spd="slow" advClick="0" advTm="5000">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1021080" y="379413"/>
            <a:ext cx="3401616"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a:solidFill>
                  <a:schemeClr val="accent3"/>
                </a:solidFill>
                <a:latin typeface="Tahoma" panose="020B0604030504040204" pitchFamily="34" charset="0"/>
                <a:ea typeface="微软雅黑" panose="020B0503020204020204" pitchFamily="34" charset="-122"/>
                <a:sym typeface="Arial" panose="020B0604020202020204" pitchFamily="34" charset="0"/>
              </a:rPr>
              <a:t>4.</a:t>
            </a:r>
            <a:r>
              <a:rPr lang="en-US" altLang="zh-CN" sz="2400" b="1">
                <a:solidFill>
                  <a:schemeClr val="accent3"/>
                </a:solidFill>
                <a:latin typeface="Tahoma" panose="020B0604030504040204" pitchFamily="34" charset="0"/>
                <a:ea typeface="微软雅黑" panose="020B0503020204020204" pitchFamily="34" charset="-122"/>
                <a:sym typeface="Arial" panose="020B0604020202020204" pitchFamily="34" charset="0"/>
              </a:rPr>
              <a:t>3</a:t>
            </a:r>
            <a:r>
              <a:rPr lang="zh-CN" altLang="en-US" sz="2400" b="1">
                <a:solidFill>
                  <a:srgbClr val="E63219"/>
                </a:solidFill>
                <a:latin typeface="Tahoma" panose="020B0604030504040204" pitchFamily="34" charset="0"/>
                <a:ea typeface="微软雅黑" panose="020B0503020204020204" pitchFamily="34" charset="-122"/>
                <a:sym typeface="Arial" panose="020B0604020202020204" pitchFamily="34" charset="0"/>
              </a:rPr>
              <a:t> </a:t>
            </a:r>
            <a:r>
              <a:rPr lang="zh-CN" altLang="en-US" sz="2400" b="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消费者的维权方式</a:t>
            </a:r>
          </a:p>
        </p:txBody>
      </p:sp>
      <p:grpSp>
        <p:nvGrpSpPr>
          <p:cNvPr id="21536" name="Group 32"/>
          <p:cNvGrpSpPr/>
          <p:nvPr/>
        </p:nvGrpSpPr>
        <p:grpSpPr bwMode="auto">
          <a:xfrm>
            <a:off x="1254125" y="1067845"/>
            <a:ext cx="5433299" cy="537978"/>
            <a:chOff x="0" y="356"/>
            <a:chExt cx="11409" cy="1129"/>
          </a:xfrm>
        </p:grpSpPr>
        <p:sp>
          <p:nvSpPr>
            <p:cNvPr id="21537" name="AutoShape 33"/>
            <p:cNvSpPr>
              <a:spLocks noChangeArrowheads="1"/>
            </p:cNvSpPr>
            <p:nvPr/>
          </p:nvSpPr>
          <p:spPr bwMode="auto">
            <a:xfrm flipH="1" flipV="1">
              <a:off x="0" y="356"/>
              <a:ext cx="11409" cy="1129"/>
            </a:xfrm>
            <a:prstGeom prst="flowChartAlternateProcess">
              <a:avLst/>
            </a:prstGeom>
            <a:solidFill>
              <a:srgbClr val="FFFFFF"/>
            </a:solidFill>
            <a:ln w="63500" cap="flat" cmpd="sng">
              <a:solidFill>
                <a:schemeClr val="accent3"/>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628" tIns="35243" rIns="67628" bIns="35243" anchor="ctr"/>
            <a:lstStyle/>
            <a:p>
              <a:endParaRPr lang="zh-CN" altLang="zh-CN">
                <a:ea typeface="微软雅黑" panose="020B0503020204020204" pitchFamily="34" charset="-122"/>
              </a:endParaRPr>
            </a:p>
          </p:txBody>
        </p:sp>
        <p:sp>
          <p:nvSpPr>
            <p:cNvPr id="21544" name="Text Box 40"/>
            <p:cNvSpPr txBox="1">
              <a:spLocks noChangeArrowheads="1"/>
            </p:cNvSpPr>
            <p:nvPr/>
          </p:nvSpPr>
          <p:spPr bwMode="auto">
            <a:xfrm>
              <a:off x="807" y="582"/>
              <a:ext cx="9353" cy="6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500" b="1">
                  <a:solidFill>
                    <a:schemeClr val="tx1">
                      <a:lumMod val="65000"/>
                      <a:lumOff val="35000"/>
                    </a:schemeClr>
                  </a:solidFill>
                  <a:ea typeface="微软雅黑" panose="020B0503020204020204" pitchFamily="34" charset="-122"/>
                </a:rPr>
                <a:t>根据与经营者达成的仲裁协议提请仲裁机构仲裁</a:t>
              </a:r>
            </a:p>
          </p:txBody>
        </p:sp>
      </p:grpSp>
      <p:sp>
        <p:nvSpPr>
          <p:cNvPr id="25614" name="Text Box 14"/>
          <p:cNvSpPr txBox="1">
            <a:spLocks noChangeArrowheads="1"/>
          </p:cNvSpPr>
          <p:nvPr/>
        </p:nvSpPr>
        <p:spPr bwMode="auto">
          <a:xfrm>
            <a:off x="2945765" y="2414905"/>
            <a:ext cx="183896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1050">
                <a:solidFill>
                  <a:schemeClr val="tx1">
                    <a:lumMod val="65000"/>
                    <a:lumOff val="35000"/>
                  </a:schemeClr>
                </a:solidFill>
                <a:ea typeface="微软雅黑" panose="020B0503020204020204" pitchFamily="34" charset="-122"/>
              </a:rPr>
              <a:t>是指双方当事人在自愿、协商、平等互利的基础之上将他们之间已经发生或者可能发生的争议提交仲裁解决的书面文件，是申请仲裁的必备材料。</a:t>
            </a:r>
          </a:p>
        </p:txBody>
      </p:sp>
      <p:grpSp>
        <p:nvGrpSpPr>
          <p:cNvPr id="25615" name="Group 15"/>
          <p:cNvGrpSpPr/>
          <p:nvPr/>
        </p:nvGrpSpPr>
        <p:grpSpPr bwMode="auto">
          <a:xfrm>
            <a:off x="697389" y="2786221"/>
            <a:ext cx="2228612" cy="1474470"/>
            <a:chOff x="0" y="0"/>
            <a:chExt cx="4678" cy="3097"/>
          </a:xfrm>
        </p:grpSpPr>
        <p:grpSp>
          <p:nvGrpSpPr>
            <p:cNvPr id="25616" name="Group 16"/>
            <p:cNvGrpSpPr/>
            <p:nvPr/>
          </p:nvGrpSpPr>
          <p:grpSpPr bwMode="auto">
            <a:xfrm>
              <a:off x="0" y="0"/>
              <a:ext cx="4678" cy="3097"/>
              <a:chOff x="0" y="0"/>
              <a:chExt cx="4678" cy="3097"/>
            </a:xfrm>
          </p:grpSpPr>
          <p:grpSp>
            <p:nvGrpSpPr>
              <p:cNvPr id="25617" name="Group 17"/>
              <p:cNvGrpSpPr/>
              <p:nvPr/>
            </p:nvGrpSpPr>
            <p:grpSpPr bwMode="auto">
              <a:xfrm>
                <a:off x="0" y="284"/>
                <a:ext cx="2834" cy="2764"/>
                <a:chOff x="0" y="0"/>
                <a:chExt cx="2834" cy="2764"/>
              </a:xfrm>
            </p:grpSpPr>
            <p:sp>
              <p:nvSpPr>
                <p:cNvPr id="25618" name="任意多边形 67"/>
                <p:cNvSpPr>
                  <a:spLocks noChangeArrowheads="1"/>
                </p:cNvSpPr>
                <p:nvPr/>
              </p:nvSpPr>
              <p:spPr bwMode="auto">
                <a:xfrm>
                  <a:off x="0" y="0"/>
                  <a:ext cx="2834" cy="2764"/>
                </a:xfrm>
                <a:custGeom>
                  <a:avLst/>
                  <a:gdLst>
                    <a:gd name="T0" fmla="*/ 0 w 1007417"/>
                    <a:gd name="T1" fmla="*/ 503709 h 1007417"/>
                    <a:gd name="T2" fmla="*/ 503709 w 1007417"/>
                    <a:gd name="T3" fmla="*/ 0 h 1007417"/>
                    <a:gd name="T4" fmla="*/ 1007418 w 1007417"/>
                    <a:gd name="T5" fmla="*/ 503709 h 1007417"/>
                    <a:gd name="T6" fmla="*/ 503709 w 1007417"/>
                    <a:gd name="T7" fmla="*/ 1007418 h 1007417"/>
                    <a:gd name="T8" fmla="*/ 0 w 1007417"/>
                    <a:gd name="T9" fmla="*/ 503709 h 1007417"/>
                    <a:gd name="T10" fmla="*/ 0 60000 65536"/>
                    <a:gd name="T11" fmla="*/ 0 60000 65536"/>
                    <a:gd name="T12" fmla="*/ 0 60000 65536"/>
                    <a:gd name="T13" fmla="*/ 0 60000 65536"/>
                    <a:gd name="T14" fmla="*/ 0 60000 65536"/>
                    <a:gd name="T15" fmla="*/ 0 w 1007417"/>
                    <a:gd name="T16" fmla="*/ 0 h 1007417"/>
                    <a:gd name="T17" fmla="*/ 1007417 w 1007417"/>
                    <a:gd name="T18" fmla="*/ 1007417 h 1007417"/>
                  </a:gdLst>
                  <a:ahLst/>
                  <a:cxnLst>
                    <a:cxn ang="T10">
                      <a:pos x="T0" y="T1"/>
                    </a:cxn>
                    <a:cxn ang="T11">
                      <a:pos x="T2" y="T3"/>
                    </a:cxn>
                    <a:cxn ang="T12">
                      <a:pos x="T4" y="T5"/>
                    </a:cxn>
                    <a:cxn ang="T13">
                      <a:pos x="T6" y="T7"/>
                    </a:cxn>
                    <a:cxn ang="T14">
                      <a:pos x="T8" y="T9"/>
                    </a:cxn>
                  </a:cxnLst>
                  <a:rect l="T15" t="T16" r="T17" b="T18"/>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chemeClr val="accent3"/>
                </a:solidFill>
                <a:ln w="12700" cap="flat" cmpd="sng">
                  <a:solidFill>
                    <a:srgbClr val="FFFFFF"/>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32398" tIns="132398" rIns="132398" bIns="132398" anchor="ctr"/>
                <a:lstStyle/>
                <a:p>
                  <a:pPr algn="ctr">
                    <a:lnSpc>
                      <a:spcPct val="90000"/>
                    </a:lnSpc>
                    <a:spcAft>
                      <a:spcPct val="35000"/>
                    </a:spcAft>
                  </a:pPr>
                  <a:endParaRPr lang="zh-CN" altLang="en-US" sz="165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5619" name="Freeform 16"/>
                <p:cNvSpPr>
                  <a:spLocks noEditPoints="1" noChangeArrowheads="1"/>
                </p:cNvSpPr>
                <p:nvPr/>
              </p:nvSpPr>
              <p:spPr bwMode="auto">
                <a:xfrm>
                  <a:off x="916" y="695"/>
                  <a:ext cx="926" cy="1274"/>
                </a:xfrm>
                <a:custGeom>
                  <a:avLst/>
                  <a:gdLst>
                    <a:gd name="T0" fmla="*/ 153 w 155"/>
                    <a:gd name="T1" fmla="*/ 31 h 196"/>
                    <a:gd name="T2" fmla="*/ 125 w 155"/>
                    <a:gd name="T3" fmla="*/ 2 h 196"/>
                    <a:gd name="T4" fmla="*/ 120 w 155"/>
                    <a:gd name="T5" fmla="*/ 0 h 196"/>
                    <a:gd name="T6" fmla="*/ 6 w 155"/>
                    <a:gd name="T7" fmla="*/ 0 h 196"/>
                    <a:gd name="T8" fmla="*/ 0 w 155"/>
                    <a:gd name="T9" fmla="*/ 7 h 196"/>
                    <a:gd name="T10" fmla="*/ 0 w 155"/>
                    <a:gd name="T11" fmla="*/ 169 h 196"/>
                    <a:gd name="T12" fmla="*/ 2 w 155"/>
                    <a:gd name="T13" fmla="*/ 174 h 196"/>
                    <a:gd name="T14" fmla="*/ 22 w 155"/>
                    <a:gd name="T15" fmla="*/ 193 h 196"/>
                    <a:gd name="T16" fmla="*/ 31 w 155"/>
                    <a:gd name="T17" fmla="*/ 193 h 196"/>
                    <a:gd name="T18" fmla="*/ 52 w 155"/>
                    <a:gd name="T19" fmla="*/ 173 h 196"/>
                    <a:gd name="T20" fmla="*/ 73 w 155"/>
                    <a:gd name="T21" fmla="*/ 194 h 196"/>
                    <a:gd name="T22" fmla="*/ 82 w 155"/>
                    <a:gd name="T23" fmla="*/ 194 h 196"/>
                    <a:gd name="T24" fmla="*/ 103 w 155"/>
                    <a:gd name="T25" fmla="*/ 173 h 196"/>
                    <a:gd name="T26" fmla="*/ 125 w 155"/>
                    <a:gd name="T27" fmla="*/ 194 h 196"/>
                    <a:gd name="T28" fmla="*/ 129 w 155"/>
                    <a:gd name="T29" fmla="*/ 196 h 196"/>
                    <a:gd name="T30" fmla="*/ 134 w 155"/>
                    <a:gd name="T31" fmla="*/ 194 h 196"/>
                    <a:gd name="T32" fmla="*/ 153 w 155"/>
                    <a:gd name="T33" fmla="*/ 175 h 196"/>
                    <a:gd name="T34" fmla="*/ 155 w 155"/>
                    <a:gd name="T35" fmla="*/ 170 h 196"/>
                    <a:gd name="T36" fmla="*/ 155 w 155"/>
                    <a:gd name="T37" fmla="*/ 35 h 196"/>
                    <a:gd name="T38" fmla="*/ 153 w 155"/>
                    <a:gd name="T39" fmla="*/ 31 h 196"/>
                    <a:gd name="T40" fmla="*/ 129 w 155"/>
                    <a:gd name="T41" fmla="*/ 180 h 196"/>
                    <a:gd name="T42" fmla="*/ 108 w 155"/>
                    <a:gd name="T43" fmla="*/ 159 h 196"/>
                    <a:gd name="T44" fmla="*/ 99 w 155"/>
                    <a:gd name="T45" fmla="*/ 159 h 196"/>
                    <a:gd name="T46" fmla="*/ 77 w 155"/>
                    <a:gd name="T47" fmla="*/ 180 h 196"/>
                    <a:gd name="T48" fmla="*/ 56 w 155"/>
                    <a:gd name="T49" fmla="*/ 159 h 196"/>
                    <a:gd name="T50" fmla="*/ 52 w 155"/>
                    <a:gd name="T51" fmla="*/ 157 h 196"/>
                    <a:gd name="T52" fmla="*/ 47 w 155"/>
                    <a:gd name="T53" fmla="*/ 159 h 196"/>
                    <a:gd name="T54" fmla="*/ 26 w 155"/>
                    <a:gd name="T55" fmla="*/ 179 h 196"/>
                    <a:gd name="T56" fmla="*/ 13 w 155"/>
                    <a:gd name="T57" fmla="*/ 166 h 196"/>
                    <a:gd name="T58" fmla="*/ 13 w 155"/>
                    <a:gd name="T59" fmla="*/ 14 h 196"/>
                    <a:gd name="T60" fmla="*/ 116 w 155"/>
                    <a:gd name="T61" fmla="*/ 14 h 196"/>
                    <a:gd name="T62" fmla="*/ 116 w 155"/>
                    <a:gd name="T63" fmla="*/ 35 h 196"/>
                    <a:gd name="T64" fmla="*/ 120 w 155"/>
                    <a:gd name="T65" fmla="*/ 39 h 196"/>
                    <a:gd name="T66" fmla="*/ 142 w 155"/>
                    <a:gd name="T67" fmla="*/ 39 h 196"/>
                    <a:gd name="T68" fmla="*/ 142 w 155"/>
                    <a:gd name="T69" fmla="*/ 168 h 196"/>
                    <a:gd name="T70" fmla="*/ 129 w 155"/>
                    <a:gd name="T71" fmla="*/ 180 h 1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5"/>
                    <a:gd name="T109" fmla="*/ 0 h 196"/>
                    <a:gd name="T110" fmla="*/ 155 w 155"/>
                    <a:gd name="T111" fmla="*/ 196 h 1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5" h="196">
                      <a:moveTo>
                        <a:pt x="153" y="31"/>
                      </a:moveTo>
                      <a:cubicBezTo>
                        <a:pt x="125" y="2"/>
                        <a:pt x="125" y="2"/>
                        <a:pt x="125" y="2"/>
                      </a:cubicBezTo>
                      <a:cubicBezTo>
                        <a:pt x="123" y="1"/>
                        <a:pt x="122" y="0"/>
                        <a:pt x="120" y="0"/>
                      </a:cubicBezTo>
                      <a:cubicBezTo>
                        <a:pt x="6" y="0"/>
                        <a:pt x="6" y="0"/>
                        <a:pt x="6" y="0"/>
                      </a:cubicBezTo>
                      <a:cubicBezTo>
                        <a:pt x="3" y="0"/>
                        <a:pt x="0" y="3"/>
                        <a:pt x="0" y="7"/>
                      </a:cubicBezTo>
                      <a:cubicBezTo>
                        <a:pt x="0" y="169"/>
                        <a:pt x="0" y="169"/>
                        <a:pt x="0" y="169"/>
                      </a:cubicBezTo>
                      <a:cubicBezTo>
                        <a:pt x="0" y="171"/>
                        <a:pt x="0" y="172"/>
                        <a:pt x="2" y="174"/>
                      </a:cubicBezTo>
                      <a:cubicBezTo>
                        <a:pt x="22" y="193"/>
                        <a:pt x="22" y="193"/>
                        <a:pt x="22" y="193"/>
                      </a:cubicBezTo>
                      <a:cubicBezTo>
                        <a:pt x="24" y="196"/>
                        <a:pt x="28" y="196"/>
                        <a:pt x="31" y="193"/>
                      </a:cubicBezTo>
                      <a:cubicBezTo>
                        <a:pt x="52" y="173"/>
                        <a:pt x="52" y="173"/>
                        <a:pt x="52" y="173"/>
                      </a:cubicBezTo>
                      <a:cubicBezTo>
                        <a:pt x="73" y="194"/>
                        <a:pt x="73" y="194"/>
                        <a:pt x="73" y="194"/>
                      </a:cubicBezTo>
                      <a:cubicBezTo>
                        <a:pt x="75" y="196"/>
                        <a:pt x="80" y="196"/>
                        <a:pt x="82" y="194"/>
                      </a:cubicBezTo>
                      <a:cubicBezTo>
                        <a:pt x="103" y="173"/>
                        <a:pt x="103" y="173"/>
                        <a:pt x="103" y="173"/>
                      </a:cubicBezTo>
                      <a:cubicBezTo>
                        <a:pt x="125" y="194"/>
                        <a:pt x="125" y="194"/>
                        <a:pt x="125" y="194"/>
                      </a:cubicBezTo>
                      <a:cubicBezTo>
                        <a:pt x="126" y="195"/>
                        <a:pt x="128" y="196"/>
                        <a:pt x="129" y="196"/>
                      </a:cubicBezTo>
                      <a:cubicBezTo>
                        <a:pt x="131" y="196"/>
                        <a:pt x="133" y="195"/>
                        <a:pt x="134" y="194"/>
                      </a:cubicBezTo>
                      <a:cubicBezTo>
                        <a:pt x="153" y="175"/>
                        <a:pt x="153" y="175"/>
                        <a:pt x="153" y="175"/>
                      </a:cubicBezTo>
                      <a:cubicBezTo>
                        <a:pt x="154" y="174"/>
                        <a:pt x="155" y="172"/>
                        <a:pt x="155" y="170"/>
                      </a:cubicBezTo>
                      <a:cubicBezTo>
                        <a:pt x="155" y="35"/>
                        <a:pt x="155" y="35"/>
                        <a:pt x="155" y="35"/>
                      </a:cubicBezTo>
                      <a:cubicBezTo>
                        <a:pt x="155" y="34"/>
                        <a:pt x="155" y="32"/>
                        <a:pt x="153" y="31"/>
                      </a:cubicBezTo>
                      <a:close/>
                      <a:moveTo>
                        <a:pt x="129" y="180"/>
                      </a:moveTo>
                      <a:cubicBezTo>
                        <a:pt x="108" y="159"/>
                        <a:pt x="108" y="159"/>
                        <a:pt x="108" y="159"/>
                      </a:cubicBezTo>
                      <a:cubicBezTo>
                        <a:pt x="105" y="157"/>
                        <a:pt x="101" y="157"/>
                        <a:pt x="99" y="159"/>
                      </a:cubicBezTo>
                      <a:cubicBezTo>
                        <a:pt x="77" y="180"/>
                        <a:pt x="77" y="180"/>
                        <a:pt x="77" y="180"/>
                      </a:cubicBezTo>
                      <a:cubicBezTo>
                        <a:pt x="56" y="159"/>
                        <a:pt x="56" y="159"/>
                        <a:pt x="56" y="159"/>
                      </a:cubicBezTo>
                      <a:cubicBezTo>
                        <a:pt x="55" y="158"/>
                        <a:pt x="53" y="157"/>
                        <a:pt x="52" y="157"/>
                      </a:cubicBezTo>
                      <a:cubicBezTo>
                        <a:pt x="50" y="157"/>
                        <a:pt x="48" y="158"/>
                        <a:pt x="47" y="159"/>
                      </a:cubicBezTo>
                      <a:cubicBezTo>
                        <a:pt x="26" y="179"/>
                        <a:pt x="26" y="179"/>
                        <a:pt x="26" y="179"/>
                      </a:cubicBezTo>
                      <a:cubicBezTo>
                        <a:pt x="13" y="166"/>
                        <a:pt x="13" y="166"/>
                        <a:pt x="13" y="166"/>
                      </a:cubicBezTo>
                      <a:cubicBezTo>
                        <a:pt x="13" y="14"/>
                        <a:pt x="13" y="14"/>
                        <a:pt x="13" y="14"/>
                      </a:cubicBezTo>
                      <a:cubicBezTo>
                        <a:pt x="116" y="14"/>
                        <a:pt x="116" y="14"/>
                        <a:pt x="116" y="14"/>
                      </a:cubicBezTo>
                      <a:cubicBezTo>
                        <a:pt x="116" y="35"/>
                        <a:pt x="116" y="35"/>
                        <a:pt x="116" y="35"/>
                      </a:cubicBezTo>
                      <a:cubicBezTo>
                        <a:pt x="116" y="38"/>
                        <a:pt x="118" y="39"/>
                        <a:pt x="120" y="39"/>
                      </a:cubicBezTo>
                      <a:cubicBezTo>
                        <a:pt x="142" y="39"/>
                        <a:pt x="142" y="39"/>
                        <a:pt x="142" y="39"/>
                      </a:cubicBezTo>
                      <a:cubicBezTo>
                        <a:pt x="142" y="168"/>
                        <a:pt x="142" y="168"/>
                        <a:pt x="142" y="168"/>
                      </a:cubicBezTo>
                      <a:lnTo>
                        <a:pt x="129" y="180"/>
                      </a:lnTo>
                      <a:close/>
                    </a:path>
                  </a:pathLst>
                </a:cu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grpSp>
          <p:grpSp>
            <p:nvGrpSpPr>
              <p:cNvPr id="25620" name="Group 20"/>
              <p:cNvGrpSpPr/>
              <p:nvPr/>
            </p:nvGrpSpPr>
            <p:grpSpPr bwMode="auto">
              <a:xfrm>
                <a:off x="159" y="0"/>
                <a:ext cx="4519" cy="3097"/>
                <a:chOff x="0" y="0"/>
                <a:chExt cx="4519" cy="3097"/>
              </a:xfrm>
            </p:grpSpPr>
            <p:sp>
              <p:nvSpPr>
                <p:cNvPr id="25621" name="AutoShape 21"/>
                <p:cNvSpPr>
                  <a:spLocks noChangeArrowheads="1"/>
                </p:cNvSpPr>
                <p:nvPr/>
              </p:nvSpPr>
              <p:spPr bwMode="auto">
                <a:xfrm rot="3660000">
                  <a:off x="-69" y="152"/>
                  <a:ext cx="3014" cy="2876"/>
                </a:xfrm>
                <a:custGeom>
                  <a:avLst/>
                  <a:gdLst>
                    <a:gd name="G0" fmla="+- 9861 0 0"/>
                    <a:gd name="G1" fmla="+- -9823789 0 0"/>
                    <a:gd name="G2" fmla="+- 0 0 -9823789"/>
                    <a:gd name="T0" fmla="*/ 0 256 1"/>
                    <a:gd name="T1" fmla="*/ 180 256 1"/>
                    <a:gd name="G3" fmla="+- -9823789 T0 T1"/>
                    <a:gd name="T2" fmla="*/ 0 256 1"/>
                    <a:gd name="T3" fmla="*/ 90 256 1"/>
                    <a:gd name="G4" fmla="+- -9823789 T2 T3"/>
                    <a:gd name="G5" fmla="*/ G4 2 1"/>
                    <a:gd name="T4" fmla="*/ 90 256 1"/>
                    <a:gd name="T5" fmla="*/ 0 256 1"/>
                    <a:gd name="G6" fmla="+- -9823789 T4 T5"/>
                    <a:gd name="G7" fmla="*/ G6 2 1"/>
                    <a:gd name="G8" fmla="abs -982378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861"/>
                    <a:gd name="G18" fmla="*/ 9861 1 2"/>
                    <a:gd name="G19" fmla="+- G18 5400 0"/>
                    <a:gd name="G20" fmla="cos G19 -9823789"/>
                    <a:gd name="G21" fmla="sin G19 -9823789"/>
                    <a:gd name="G22" fmla="+- G20 10800 0"/>
                    <a:gd name="G23" fmla="+- G21 10800 0"/>
                    <a:gd name="G24" fmla="+- 10800 0 G20"/>
                    <a:gd name="G25" fmla="+- 9861 10800 0"/>
                    <a:gd name="G26" fmla="?: G9 G17 G25"/>
                    <a:gd name="G27" fmla="?: G9 0 21600"/>
                    <a:gd name="G28" fmla="cos 10800 -9823789"/>
                    <a:gd name="G29" fmla="sin 10800 -9823789"/>
                    <a:gd name="G30" fmla="sin 9861 -9823789"/>
                    <a:gd name="G31" fmla="+- G28 10800 0"/>
                    <a:gd name="G32" fmla="+- G29 10800 0"/>
                    <a:gd name="G33" fmla="+- G30 10800 0"/>
                    <a:gd name="G34" fmla="?: G4 0 G31"/>
                    <a:gd name="G35" fmla="?: -9823789 G34 0"/>
                    <a:gd name="G36" fmla="?: G6 G35 G31"/>
                    <a:gd name="G37" fmla="+- 21600 0 G36"/>
                    <a:gd name="G38" fmla="?: G4 0 G33"/>
                    <a:gd name="G39" fmla="?: -9823789 G38 G32"/>
                    <a:gd name="G40" fmla="?: G6 G39 0"/>
                    <a:gd name="G41" fmla="?: G4 G32 21600"/>
                    <a:gd name="G42" fmla="?: G6 G41 G33"/>
                    <a:gd name="T12" fmla="*/ 10800 w 21600"/>
                    <a:gd name="T13" fmla="*/ 0 h 21600"/>
                    <a:gd name="T14" fmla="*/ 1862 w 21600"/>
                    <a:gd name="T15" fmla="*/ 5618 h 21600"/>
                    <a:gd name="T16" fmla="*/ 10800 w 21600"/>
                    <a:gd name="T17" fmla="*/ 939 h 21600"/>
                    <a:gd name="T18" fmla="*/ 19738 w 21600"/>
                    <a:gd name="T19" fmla="*/ 561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268" y="5854"/>
                      </a:moveTo>
                      <a:cubicBezTo>
                        <a:pt x="4032" y="2811"/>
                        <a:pt x="7283" y="939"/>
                        <a:pt x="10800" y="939"/>
                      </a:cubicBezTo>
                      <a:cubicBezTo>
                        <a:pt x="14316" y="939"/>
                        <a:pt x="17567" y="2811"/>
                        <a:pt x="19331" y="5854"/>
                      </a:cubicBezTo>
                      <a:lnTo>
                        <a:pt x="20143" y="5383"/>
                      </a:lnTo>
                      <a:cubicBezTo>
                        <a:pt x="18211" y="2051"/>
                        <a:pt x="14651" y="0"/>
                        <a:pt x="10799" y="0"/>
                      </a:cubicBezTo>
                      <a:cubicBezTo>
                        <a:pt x="6948" y="0"/>
                        <a:pt x="3388" y="2051"/>
                        <a:pt x="1456" y="5383"/>
                      </a:cubicBezTo>
                      <a:close/>
                    </a:path>
                  </a:pathLst>
                </a:custGeom>
                <a:solidFill>
                  <a:srgbClr val="5F5F5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25622" name="正圆 1570"/>
                <p:cNvSpPr>
                  <a:spLocks noChangeArrowheads="1"/>
                </p:cNvSpPr>
                <p:nvPr/>
              </p:nvSpPr>
              <p:spPr bwMode="auto">
                <a:xfrm flipH="1" flipV="1">
                  <a:off x="1257" y="0"/>
                  <a:ext cx="285" cy="284"/>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628" tIns="35243" rIns="67628" bIns="35243" anchor="ctr"/>
                <a:lstStyle/>
                <a:p>
                  <a:endParaRPr lang="zh-CN" altLang="zh-CN">
                    <a:ea typeface="微软雅黑" panose="020B0503020204020204" pitchFamily="34" charset="-122"/>
                  </a:endParaRPr>
                </a:p>
              </p:txBody>
            </p:sp>
            <p:sp>
              <p:nvSpPr>
                <p:cNvPr id="25623" name="正圆 1570"/>
                <p:cNvSpPr>
                  <a:spLocks noChangeArrowheads="1"/>
                </p:cNvSpPr>
                <p:nvPr/>
              </p:nvSpPr>
              <p:spPr bwMode="auto">
                <a:xfrm flipH="1" flipV="1">
                  <a:off x="2534" y="2267"/>
                  <a:ext cx="285" cy="284"/>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628" tIns="35243" rIns="67628" bIns="35243" anchor="ctr"/>
                <a:lstStyle/>
                <a:p>
                  <a:endParaRPr lang="zh-CN" altLang="zh-CN">
                    <a:ea typeface="微软雅黑" panose="020B0503020204020204" pitchFamily="34" charset="-122"/>
                  </a:endParaRPr>
                </a:p>
              </p:txBody>
            </p:sp>
            <p:sp>
              <p:nvSpPr>
                <p:cNvPr id="25624" name="正圆 1570"/>
                <p:cNvSpPr>
                  <a:spLocks noChangeArrowheads="1"/>
                </p:cNvSpPr>
                <p:nvPr/>
              </p:nvSpPr>
              <p:spPr bwMode="auto">
                <a:xfrm flipH="1" flipV="1">
                  <a:off x="4234" y="922"/>
                  <a:ext cx="285" cy="284"/>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628" tIns="35243" rIns="67628" bIns="35243" anchor="ctr"/>
                <a:lstStyle/>
                <a:p>
                  <a:endParaRPr lang="zh-CN" altLang="zh-CN">
                    <a:ea typeface="微软雅黑" panose="020B0503020204020204" pitchFamily="34" charset="-122"/>
                  </a:endParaRPr>
                </a:p>
              </p:txBody>
            </p:sp>
            <p:sp>
              <p:nvSpPr>
                <p:cNvPr id="25625" name="Line 25"/>
                <p:cNvSpPr>
                  <a:spLocks noChangeShapeType="1"/>
                </p:cNvSpPr>
                <p:nvPr/>
              </p:nvSpPr>
              <p:spPr bwMode="auto">
                <a:xfrm>
                  <a:off x="2746" y="1063"/>
                  <a:ext cx="1488" cy="1"/>
                </a:xfrm>
                <a:prstGeom prst="line">
                  <a:avLst/>
                </a:prstGeom>
                <a:noFill/>
                <a:ln w="76200" cap="flat" cmpd="sng">
                  <a:solidFill>
                    <a:srgbClr val="5F5F5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5626" name="Text Box 26"/>
                <p:cNvSpPr txBox="1">
                  <a:spLocks noChangeArrowheads="1"/>
                </p:cNvSpPr>
                <p:nvPr/>
              </p:nvSpPr>
              <p:spPr bwMode="auto">
                <a:xfrm>
                  <a:off x="2762" y="480"/>
                  <a:ext cx="1756"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b="1">
                      <a:ea typeface="微软雅黑" panose="020B0503020204020204" pitchFamily="34" charset="-122"/>
                    </a:rPr>
                    <a:t>仲裁协议</a:t>
                  </a:r>
                </a:p>
              </p:txBody>
            </p:sp>
          </p:grpSp>
        </p:grpSp>
        <p:grpSp>
          <p:nvGrpSpPr>
            <p:cNvPr id="25627" name="Group 27"/>
            <p:cNvGrpSpPr/>
            <p:nvPr/>
          </p:nvGrpSpPr>
          <p:grpSpPr bwMode="auto">
            <a:xfrm>
              <a:off x="1067" y="1267"/>
              <a:ext cx="562" cy="633"/>
              <a:chOff x="0" y="0"/>
              <a:chExt cx="434" cy="422"/>
            </a:xfrm>
          </p:grpSpPr>
          <p:sp>
            <p:nvSpPr>
              <p:cNvPr id="25628" name="Line 28"/>
              <p:cNvSpPr>
                <a:spLocks noChangeShapeType="1"/>
              </p:cNvSpPr>
              <p:nvPr/>
            </p:nvSpPr>
            <p:spPr bwMode="auto">
              <a:xfrm>
                <a:off x="10" y="150"/>
                <a:ext cx="425" cy="2"/>
              </a:xfrm>
              <a:prstGeom prst="line">
                <a:avLst/>
              </a:prstGeom>
              <a:noFill/>
              <a:ln w="25400" cap="flat" cmpd="sng">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5629" name="Line 29"/>
              <p:cNvSpPr>
                <a:spLocks noChangeShapeType="1"/>
              </p:cNvSpPr>
              <p:nvPr/>
            </p:nvSpPr>
            <p:spPr bwMode="auto">
              <a:xfrm>
                <a:off x="0" y="280"/>
                <a:ext cx="425" cy="2"/>
              </a:xfrm>
              <a:prstGeom prst="line">
                <a:avLst/>
              </a:prstGeom>
              <a:noFill/>
              <a:ln w="25400" cap="flat" cmpd="sng">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5630" name="Line 30"/>
              <p:cNvSpPr>
                <a:spLocks noChangeShapeType="1"/>
              </p:cNvSpPr>
              <p:nvPr/>
            </p:nvSpPr>
            <p:spPr bwMode="auto">
              <a:xfrm>
                <a:off x="0" y="420"/>
                <a:ext cx="425" cy="2"/>
              </a:xfrm>
              <a:prstGeom prst="line">
                <a:avLst/>
              </a:prstGeom>
              <a:noFill/>
              <a:ln w="25400" cap="flat" cmpd="sng">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5631" name="Line 31"/>
              <p:cNvSpPr>
                <a:spLocks noChangeShapeType="1"/>
              </p:cNvSpPr>
              <p:nvPr/>
            </p:nvSpPr>
            <p:spPr bwMode="auto">
              <a:xfrm>
                <a:off x="0" y="0"/>
                <a:ext cx="292" cy="10"/>
              </a:xfrm>
              <a:prstGeom prst="line">
                <a:avLst/>
              </a:prstGeom>
              <a:noFill/>
              <a:ln w="25400" cap="flat" cmpd="sng">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grpSp>
      </p:grpSp>
      <p:grpSp>
        <p:nvGrpSpPr>
          <p:cNvPr id="25632" name="Group 32"/>
          <p:cNvGrpSpPr/>
          <p:nvPr/>
        </p:nvGrpSpPr>
        <p:grpSpPr bwMode="auto">
          <a:xfrm>
            <a:off x="6114097" y="1576626"/>
            <a:ext cx="2261474" cy="1479947"/>
            <a:chOff x="0" y="0"/>
            <a:chExt cx="4748" cy="3108"/>
          </a:xfrm>
        </p:grpSpPr>
        <p:sp>
          <p:nvSpPr>
            <p:cNvPr id="25633" name="正圆 1570"/>
            <p:cNvSpPr>
              <a:spLocks noChangeArrowheads="1"/>
            </p:cNvSpPr>
            <p:nvPr/>
          </p:nvSpPr>
          <p:spPr bwMode="auto">
            <a:xfrm flipH="1" flipV="1">
              <a:off x="1913" y="415"/>
              <a:ext cx="285" cy="284"/>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628" tIns="35243" rIns="67628" bIns="35243" anchor="ctr"/>
            <a:lstStyle/>
            <a:p>
              <a:endParaRPr lang="zh-CN" altLang="zh-CN">
                <a:ea typeface="微软雅黑" panose="020B0503020204020204" pitchFamily="34" charset="-122"/>
              </a:endParaRPr>
            </a:p>
          </p:txBody>
        </p:sp>
        <p:sp>
          <p:nvSpPr>
            <p:cNvPr id="25634" name="正圆 1570"/>
            <p:cNvSpPr>
              <a:spLocks noChangeArrowheads="1"/>
            </p:cNvSpPr>
            <p:nvPr/>
          </p:nvSpPr>
          <p:spPr bwMode="auto">
            <a:xfrm flipH="1" flipV="1">
              <a:off x="2906" y="2824"/>
              <a:ext cx="285" cy="284"/>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628" tIns="35243" rIns="67628" bIns="35243" anchor="ctr"/>
            <a:lstStyle/>
            <a:p>
              <a:endParaRPr lang="zh-CN" altLang="zh-CN">
                <a:ea typeface="微软雅黑" panose="020B0503020204020204" pitchFamily="34" charset="-122"/>
              </a:endParaRPr>
            </a:p>
          </p:txBody>
        </p:sp>
        <p:sp>
          <p:nvSpPr>
            <p:cNvPr id="25635" name="正圆 1570"/>
            <p:cNvSpPr>
              <a:spLocks noChangeArrowheads="1"/>
            </p:cNvSpPr>
            <p:nvPr/>
          </p:nvSpPr>
          <p:spPr bwMode="auto">
            <a:xfrm flipH="1" flipV="1">
              <a:off x="0" y="1761"/>
              <a:ext cx="285" cy="284"/>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628" tIns="35243" rIns="67628" bIns="35243" anchor="ctr"/>
            <a:lstStyle/>
            <a:p>
              <a:endParaRPr lang="zh-CN" altLang="zh-CN">
                <a:ea typeface="微软雅黑" panose="020B0503020204020204" pitchFamily="34" charset="-122"/>
              </a:endParaRPr>
            </a:p>
          </p:txBody>
        </p:sp>
        <p:sp>
          <p:nvSpPr>
            <p:cNvPr id="25636" name="Line 36"/>
            <p:cNvSpPr>
              <a:spLocks noChangeShapeType="1"/>
            </p:cNvSpPr>
            <p:nvPr/>
          </p:nvSpPr>
          <p:spPr bwMode="auto">
            <a:xfrm>
              <a:off x="285" y="1903"/>
              <a:ext cx="1488" cy="1"/>
            </a:xfrm>
            <a:prstGeom prst="line">
              <a:avLst/>
            </a:prstGeom>
            <a:noFill/>
            <a:ln w="76200" cap="flat" cmpd="sng">
              <a:solidFill>
                <a:srgbClr val="5F5F5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5637" name="Text Box 37"/>
            <p:cNvSpPr txBox="1">
              <a:spLocks noChangeArrowheads="1"/>
            </p:cNvSpPr>
            <p:nvPr/>
          </p:nvSpPr>
          <p:spPr bwMode="auto">
            <a:xfrm>
              <a:off x="139" y="1334"/>
              <a:ext cx="1756" cy="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1200" b="1">
                  <a:ea typeface="微软雅黑" panose="020B0503020204020204" pitchFamily="34" charset="-122"/>
                </a:rPr>
                <a:t>仲裁机构</a:t>
              </a:r>
            </a:p>
          </p:txBody>
        </p:sp>
        <p:grpSp>
          <p:nvGrpSpPr>
            <p:cNvPr id="25638" name="Group 38"/>
            <p:cNvGrpSpPr/>
            <p:nvPr/>
          </p:nvGrpSpPr>
          <p:grpSpPr bwMode="auto">
            <a:xfrm>
              <a:off x="1669" y="0"/>
              <a:ext cx="3079" cy="3014"/>
              <a:chOff x="0" y="0"/>
              <a:chExt cx="3079" cy="3014"/>
            </a:xfrm>
          </p:grpSpPr>
          <p:sp>
            <p:nvSpPr>
              <p:cNvPr id="25639" name="AutoShape 39"/>
              <p:cNvSpPr>
                <a:spLocks noChangeArrowheads="1"/>
              </p:cNvSpPr>
              <p:nvPr/>
            </p:nvSpPr>
            <p:spPr bwMode="auto">
              <a:xfrm rot="14820000">
                <a:off x="-69" y="69"/>
                <a:ext cx="3014" cy="2876"/>
              </a:xfrm>
              <a:custGeom>
                <a:avLst/>
                <a:gdLst>
                  <a:gd name="G0" fmla="+- 9861 0 0"/>
                  <a:gd name="G1" fmla="+- -9823789 0 0"/>
                  <a:gd name="G2" fmla="+- 0 0 -9823789"/>
                  <a:gd name="T0" fmla="*/ 0 256 1"/>
                  <a:gd name="T1" fmla="*/ 180 256 1"/>
                  <a:gd name="G3" fmla="+- -9823789 T0 T1"/>
                  <a:gd name="T2" fmla="*/ 0 256 1"/>
                  <a:gd name="T3" fmla="*/ 90 256 1"/>
                  <a:gd name="G4" fmla="+- -9823789 T2 T3"/>
                  <a:gd name="G5" fmla="*/ G4 2 1"/>
                  <a:gd name="T4" fmla="*/ 90 256 1"/>
                  <a:gd name="T5" fmla="*/ 0 256 1"/>
                  <a:gd name="G6" fmla="+- -9823789 T4 T5"/>
                  <a:gd name="G7" fmla="*/ G6 2 1"/>
                  <a:gd name="G8" fmla="abs -982378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861"/>
                  <a:gd name="G18" fmla="*/ 9861 1 2"/>
                  <a:gd name="G19" fmla="+- G18 5400 0"/>
                  <a:gd name="G20" fmla="cos G19 -9823789"/>
                  <a:gd name="G21" fmla="sin G19 -9823789"/>
                  <a:gd name="G22" fmla="+- G20 10800 0"/>
                  <a:gd name="G23" fmla="+- G21 10800 0"/>
                  <a:gd name="G24" fmla="+- 10800 0 G20"/>
                  <a:gd name="G25" fmla="+- 9861 10800 0"/>
                  <a:gd name="G26" fmla="?: G9 G17 G25"/>
                  <a:gd name="G27" fmla="?: G9 0 21600"/>
                  <a:gd name="G28" fmla="cos 10800 -9823789"/>
                  <a:gd name="G29" fmla="sin 10800 -9823789"/>
                  <a:gd name="G30" fmla="sin 9861 -9823789"/>
                  <a:gd name="G31" fmla="+- G28 10800 0"/>
                  <a:gd name="G32" fmla="+- G29 10800 0"/>
                  <a:gd name="G33" fmla="+- G30 10800 0"/>
                  <a:gd name="G34" fmla="?: G4 0 G31"/>
                  <a:gd name="G35" fmla="?: -9823789 G34 0"/>
                  <a:gd name="G36" fmla="?: G6 G35 G31"/>
                  <a:gd name="G37" fmla="+- 21600 0 G36"/>
                  <a:gd name="G38" fmla="?: G4 0 G33"/>
                  <a:gd name="G39" fmla="?: -9823789 G38 G32"/>
                  <a:gd name="G40" fmla="?: G6 G39 0"/>
                  <a:gd name="G41" fmla="?: G4 G32 21600"/>
                  <a:gd name="G42" fmla="?: G6 G41 G33"/>
                  <a:gd name="T12" fmla="*/ 10800 w 21600"/>
                  <a:gd name="T13" fmla="*/ 0 h 21600"/>
                  <a:gd name="T14" fmla="*/ 1862 w 21600"/>
                  <a:gd name="T15" fmla="*/ 5618 h 21600"/>
                  <a:gd name="T16" fmla="*/ 10800 w 21600"/>
                  <a:gd name="T17" fmla="*/ 939 h 21600"/>
                  <a:gd name="T18" fmla="*/ 19738 w 21600"/>
                  <a:gd name="T19" fmla="*/ 561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268" y="5854"/>
                    </a:moveTo>
                    <a:cubicBezTo>
                      <a:pt x="4032" y="2811"/>
                      <a:pt x="7283" y="939"/>
                      <a:pt x="10800" y="939"/>
                    </a:cubicBezTo>
                    <a:cubicBezTo>
                      <a:pt x="14316" y="939"/>
                      <a:pt x="17567" y="2811"/>
                      <a:pt x="19331" y="5854"/>
                    </a:cubicBezTo>
                    <a:lnTo>
                      <a:pt x="20143" y="5383"/>
                    </a:lnTo>
                    <a:cubicBezTo>
                      <a:pt x="18211" y="2051"/>
                      <a:pt x="14651" y="0"/>
                      <a:pt x="10799" y="0"/>
                    </a:cubicBezTo>
                    <a:cubicBezTo>
                      <a:pt x="6948" y="0"/>
                      <a:pt x="3388" y="2051"/>
                      <a:pt x="1456" y="5383"/>
                    </a:cubicBezTo>
                    <a:close/>
                  </a:path>
                </a:pathLst>
              </a:custGeom>
              <a:solidFill>
                <a:srgbClr val="5F5F5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grpSp>
            <p:nvGrpSpPr>
              <p:cNvPr id="25640" name="Group 40"/>
              <p:cNvGrpSpPr/>
              <p:nvPr/>
            </p:nvGrpSpPr>
            <p:grpSpPr bwMode="auto">
              <a:xfrm>
                <a:off x="245" y="61"/>
                <a:ext cx="2834" cy="2764"/>
                <a:chOff x="0" y="0"/>
                <a:chExt cx="2834" cy="2764"/>
              </a:xfrm>
            </p:grpSpPr>
            <p:sp>
              <p:nvSpPr>
                <p:cNvPr id="25641" name="任意多边形 67"/>
                <p:cNvSpPr>
                  <a:spLocks noChangeArrowheads="1"/>
                </p:cNvSpPr>
                <p:nvPr/>
              </p:nvSpPr>
              <p:spPr bwMode="auto">
                <a:xfrm>
                  <a:off x="0" y="0"/>
                  <a:ext cx="2834" cy="2764"/>
                </a:xfrm>
                <a:custGeom>
                  <a:avLst/>
                  <a:gdLst>
                    <a:gd name="T0" fmla="*/ 0 w 1007417"/>
                    <a:gd name="T1" fmla="*/ 503709 h 1007417"/>
                    <a:gd name="T2" fmla="*/ 503709 w 1007417"/>
                    <a:gd name="T3" fmla="*/ 0 h 1007417"/>
                    <a:gd name="T4" fmla="*/ 1007418 w 1007417"/>
                    <a:gd name="T5" fmla="*/ 503709 h 1007417"/>
                    <a:gd name="T6" fmla="*/ 503709 w 1007417"/>
                    <a:gd name="T7" fmla="*/ 1007418 h 1007417"/>
                    <a:gd name="T8" fmla="*/ 0 w 1007417"/>
                    <a:gd name="T9" fmla="*/ 503709 h 1007417"/>
                    <a:gd name="T10" fmla="*/ 0 60000 65536"/>
                    <a:gd name="T11" fmla="*/ 0 60000 65536"/>
                    <a:gd name="T12" fmla="*/ 0 60000 65536"/>
                    <a:gd name="T13" fmla="*/ 0 60000 65536"/>
                    <a:gd name="T14" fmla="*/ 0 60000 65536"/>
                    <a:gd name="T15" fmla="*/ 0 w 1007417"/>
                    <a:gd name="T16" fmla="*/ 0 h 1007417"/>
                    <a:gd name="T17" fmla="*/ 1007417 w 1007417"/>
                    <a:gd name="T18" fmla="*/ 1007417 h 1007417"/>
                  </a:gdLst>
                  <a:ahLst/>
                  <a:cxnLst>
                    <a:cxn ang="T10">
                      <a:pos x="T0" y="T1"/>
                    </a:cxn>
                    <a:cxn ang="T11">
                      <a:pos x="T2" y="T3"/>
                    </a:cxn>
                    <a:cxn ang="T12">
                      <a:pos x="T4" y="T5"/>
                    </a:cxn>
                    <a:cxn ang="T13">
                      <a:pos x="T6" y="T7"/>
                    </a:cxn>
                    <a:cxn ang="T14">
                      <a:pos x="T8" y="T9"/>
                    </a:cxn>
                  </a:cxnLst>
                  <a:rect l="T15" t="T16" r="T17" b="T18"/>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chemeClr val="accent2"/>
                </a:solidFill>
                <a:ln w="12700" cap="flat" cmpd="sng">
                  <a:solidFill>
                    <a:srgbClr val="FFFFFF"/>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32398" tIns="132398" rIns="132398" bIns="132398" anchor="ctr"/>
                <a:lstStyle/>
                <a:p>
                  <a:pPr algn="ctr">
                    <a:lnSpc>
                      <a:spcPct val="90000"/>
                    </a:lnSpc>
                    <a:spcAft>
                      <a:spcPct val="35000"/>
                    </a:spcAft>
                  </a:pPr>
                  <a:endParaRPr lang="zh-CN" altLang="en-US" sz="165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25642" name="Picture 42" descr="仲裁"/>
                <p:cNvPicPr>
                  <a:picLocks noChangeAspect="1" noChangeArrowheads="1"/>
                </p:cNvPicPr>
                <p:nvPr/>
              </p:nvPicPr>
              <p:blipFill>
                <a:blip r:embed="rId3" cstate="email"/>
                <a:srcRect/>
                <a:stretch>
                  <a:fillRect/>
                </a:stretch>
              </p:blipFill>
              <p:spPr bwMode="auto">
                <a:xfrm>
                  <a:off x="775" y="778"/>
                  <a:ext cx="1308" cy="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25643" name="Text Box 43"/>
          <p:cNvSpPr txBox="1">
            <a:spLocks noChangeArrowheads="1"/>
          </p:cNvSpPr>
          <p:nvPr/>
        </p:nvSpPr>
        <p:spPr bwMode="auto">
          <a:xfrm>
            <a:off x="5044440" y="2184400"/>
            <a:ext cx="1047750" cy="7372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zh-CN" sz="1050">
                <a:solidFill>
                  <a:schemeClr val="tx1">
                    <a:lumMod val="65000"/>
                    <a:lumOff val="35000"/>
                  </a:schemeClr>
                </a:solidFill>
                <a:ea typeface="微软雅黑" panose="020B0503020204020204" pitchFamily="34" charset="-122"/>
              </a:rPr>
              <a:t>通过仲裁方式，解决双方民事争议，作出仲裁裁决的机构。</a:t>
            </a:r>
          </a:p>
        </p:txBody>
      </p:sp>
    </p:spTree>
  </p:cSld>
  <p:clrMapOvr>
    <a:masterClrMapping/>
  </p:clrMapOvr>
  <p:transition spd="slow" advClick="0" advTm="5000">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1021080" y="379413"/>
            <a:ext cx="3401616"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a:solidFill>
                  <a:schemeClr val="accent3"/>
                </a:solidFill>
                <a:latin typeface="Tahoma" panose="020B0604030504040204" pitchFamily="34" charset="0"/>
                <a:ea typeface="微软雅黑" panose="020B0503020204020204" pitchFamily="34" charset="-122"/>
                <a:sym typeface="Arial" panose="020B0604020202020204" pitchFamily="34" charset="0"/>
              </a:rPr>
              <a:t>4.</a:t>
            </a:r>
            <a:r>
              <a:rPr lang="en-US" altLang="zh-CN" sz="2400" b="1">
                <a:solidFill>
                  <a:schemeClr val="accent3"/>
                </a:solidFill>
                <a:latin typeface="Tahoma" panose="020B0604030504040204" pitchFamily="34" charset="0"/>
                <a:ea typeface="微软雅黑" panose="020B0503020204020204" pitchFamily="34" charset="-122"/>
                <a:sym typeface="Arial" panose="020B0604020202020204" pitchFamily="34" charset="0"/>
              </a:rPr>
              <a:t>3</a:t>
            </a:r>
            <a:r>
              <a:rPr lang="zh-CN" altLang="en-US" sz="2400" b="1">
                <a:solidFill>
                  <a:srgbClr val="E63219"/>
                </a:solidFill>
                <a:latin typeface="Tahoma" panose="020B0604030504040204" pitchFamily="34" charset="0"/>
                <a:ea typeface="微软雅黑" panose="020B0503020204020204" pitchFamily="34" charset="-122"/>
                <a:sym typeface="Arial" panose="020B0604020202020204" pitchFamily="34" charset="0"/>
              </a:rPr>
              <a:t> </a:t>
            </a:r>
            <a:r>
              <a:rPr lang="zh-CN" altLang="en-US" sz="2400" b="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消费者的维权方式</a:t>
            </a:r>
          </a:p>
        </p:txBody>
      </p:sp>
      <p:grpSp>
        <p:nvGrpSpPr>
          <p:cNvPr id="21545" name="Group 41"/>
          <p:cNvGrpSpPr/>
          <p:nvPr/>
        </p:nvGrpSpPr>
        <p:grpSpPr bwMode="auto">
          <a:xfrm>
            <a:off x="1364297" y="1071031"/>
            <a:ext cx="2868930" cy="537978"/>
            <a:chOff x="0" y="399"/>
            <a:chExt cx="6024" cy="1129"/>
          </a:xfrm>
        </p:grpSpPr>
        <p:sp>
          <p:nvSpPr>
            <p:cNvPr id="21546" name="AutoShape 42"/>
            <p:cNvSpPr>
              <a:spLocks noChangeArrowheads="1"/>
            </p:cNvSpPr>
            <p:nvPr/>
          </p:nvSpPr>
          <p:spPr bwMode="auto">
            <a:xfrm flipH="1" flipV="1">
              <a:off x="0" y="399"/>
              <a:ext cx="6024" cy="1129"/>
            </a:xfrm>
            <a:prstGeom prst="flowChartAlternateProcess">
              <a:avLst/>
            </a:prstGeom>
            <a:solidFill>
              <a:srgbClr val="FFFFFF"/>
            </a:solidFill>
            <a:ln w="63500" cap="flat" cmpd="sng">
              <a:solidFill>
                <a:schemeClr val="accent2"/>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628" tIns="35243" rIns="67628" bIns="35243" anchor="ctr"/>
            <a:lstStyle/>
            <a:p>
              <a:endParaRPr lang="zh-CN" altLang="zh-CN">
                <a:ea typeface="微软雅黑" panose="020B0503020204020204" pitchFamily="34" charset="-122"/>
              </a:endParaRPr>
            </a:p>
          </p:txBody>
        </p:sp>
        <p:sp>
          <p:nvSpPr>
            <p:cNvPr id="21552" name="Text Box 48"/>
            <p:cNvSpPr txBox="1">
              <a:spLocks noChangeArrowheads="1"/>
            </p:cNvSpPr>
            <p:nvPr/>
          </p:nvSpPr>
          <p:spPr bwMode="auto">
            <a:xfrm>
              <a:off x="869" y="429"/>
              <a:ext cx="539" cy="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a:solidFill>
                    <a:schemeClr val="bg1"/>
                  </a:solidFill>
                  <a:latin typeface="Tahoma" panose="020B0604030504040204" pitchFamily="34" charset="0"/>
                  <a:ea typeface="微软雅黑" panose="020B0503020204020204" pitchFamily="34" charset="-122"/>
                </a:rPr>
                <a:t>5</a:t>
              </a:r>
              <a:endParaRPr lang="zh-CN" altLang="en-US">
                <a:ea typeface="微软雅黑" panose="020B0503020204020204" pitchFamily="34" charset="-122"/>
              </a:endParaRPr>
            </a:p>
          </p:txBody>
        </p:sp>
        <p:sp>
          <p:nvSpPr>
            <p:cNvPr id="21553" name="Text Box 49"/>
            <p:cNvSpPr txBox="1">
              <a:spLocks noChangeArrowheads="1"/>
            </p:cNvSpPr>
            <p:nvPr/>
          </p:nvSpPr>
          <p:spPr bwMode="auto">
            <a:xfrm>
              <a:off x="868" y="625"/>
              <a:ext cx="4864" cy="6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500" b="1">
                  <a:solidFill>
                    <a:schemeClr val="tx1">
                      <a:lumMod val="65000"/>
                      <a:lumOff val="35000"/>
                    </a:schemeClr>
                  </a:solidFill>
                  <a:ea typeface="微软雅黑" panose="020B0503020204020204" pitchFamily="34" charset="-122"/>
                </a:rPr>
                <a:t>向人民法院提起诉讼</a:t>
              </a:r>
            </a:p>
          </p:txBody>
        </p:sp>
      </p:grpSp>
      <p:sp>
        <p:nvSpPr>
          <p:cNvPr id="26638" name="AutoShape 14"/>
          <p:cNvSpPr>
            <a:spLocks noChangeArrowheads="1"/>
          </p:cNvSpPr>
          <p:nvPr/>
        </p:nvSpPr>
        <p:spPr bwMode="auto">
          <a:xfrm>
            <a:off x="2726690" y="2070735"/>
            <a:ext cx="4478020" cy="748665"/>
          </a:xfrm>
          <a:prstGeom prst="roundRect">
            <a:avLst>
              <a:gd name="adj" fmla="val 16667"/>
            </a:avLst>
          </a:prstGeom>
          <a:solidFill>
            <a:schemeClr val="accent3"/>
          </a:solidFill>
          <a:ln w="28575" cap="flat" cmpd="sng">
            <a:solidFill>
              <a:srgbClr val="FCFCFC"/>
            </a:solidFill>
            <a:round/>
          </a:ln>
          <a:effectLst>
            <a:outerShdw dist="85194" dir="9206097" algn="ctr" rotWithShape="0">
              <a:srgbClr val="001D3A">
                <a:alpha val="50000"/>
              </a:srgbClr>
            </a:outerShdw>
          </a:effectLst>
        </p:spPr>
        <p:txBody>
          <a:bodyPr wrap="none" anchor="ctr"/>
          <a:lstStyle/>
          <a:p>
            <a:pPr algn="ctr"/>
            <a:r>
              <a:rPr lang="zh-CN" altLang="zh-CN" sz="1500">
                <a:solidFill>
                  <a:schemeClr val="bg1"/>
                </a:solidFill>
                <a:ea typeface="微软雅黑" panose="020B0503020204020204" pitchFamily="34" charset="-122"/>
              </a:rPr>
              <a:t>保留交易事实、受到损失等证据</a:t>
            </a:r>
          </a:p>
        </p:txBody>
      </p:sp>
      <p:sp>
        <p:nvSpPr>
          <p:cNvPr id="26639" name="AutoShape 15"/>
          <p:cNvSpPr>
            <a:spLocks noChangeArrowheads="1"/>
          </p:cNvSpPr>
          <p:nvPr/>
        </p:nvSpPr>
        <p:spPr bwMode="auto">
          <a:xfrm>
            <a:off x="2726690" y="2819400"/>
            <a:ext cx="4478020" cy="673735"/>
          </a:xfrm>
          <a:prstGeom prst="roundRect">
            <a:avLst>
              <a:gd name="adj" fmla="val 16667"/>
            </a:avLst>
          </a:prstGeom>
          <a:solidFill>
            <a:schemeClr val="accent4">
              <a:lumMod val="60000"/>
              <a:lumOff val="40000"/>
            </a:schemeClr>
          </a:solidFill>
          <a:ln w="28575" cap="flat" cmpd="sng">
            <a:solidFill>
              <a:srgbClr val="FCFCFC"/>
            </a:solidFill>
            <a:round/>
          </a:ln>
          <a:effectLst>
            <a:outerShdw dist="85194" dir="9206097" algn="ctr" rotWithShape="0">
              <a:srgbClr val="001D3A">
                <a:alpha val="50000"/>
              </a:srgbClr>
            </a:outerShdw>
          </a:effectLst>
        </p:spPr>
        <p:txBody>
          <a:bodyPr wrap="none" anchor="ctr"/>
          <a:lstStyle/>
          <a:p>
            <a:pPr algn="ctr"/>
            <a:r>
              <a:rPr lang="zh-CN" altLang="en-US" sz="1500">
                <a:solidFill>
                  <a:schemeClr val="bg1"/>
                </a:solidFill>
                <a:ea typeface="微软雅黑" panose="020B0503020204020204" pitchFamily="34" charset="-122"/>
              </a:rPr>
              <a:t>符合民事诉讼起诉的条件</a:t>
            </a:r>
          </a:p>
        </p:txBody>
      </p:sp>
      <p:sp>
        <p:nvSpPr>
          <p:cNvPr id="26640" name="AutoShape 16"/>
          <p:cNvSpPr>
            <a:spLocks noChangeArrowheads="1"/>
          </p:cNvSpPr>
          <p:nvPr/>
        </p:nvSpPr>
        <p:spPr bwMode="auto">
          <a:xfrm>
            <a:off x="2715260" y="3493135"/>
            <a:ext cx="4500245" cy="708660"/>
          </a:xfrm>
          <a:prstGeom prst="roundRect">
            <a:avLst>
              <a:gd name="adj" fmla="val 16667"/>
            </a:avLst>
          </a:prstGeom>
          <a:solidFill>
            <a:schemeClr val="accent2"/>
          </a:solidFill>
          <a:ln w="28575" cap="flat" cmpd="sng">
            <a:solidFill>
              <a:srgbClr val="FCFCFC"/>
            </a:solidFill>
            <a:round/>
          </a:ln>
          <a:effectLst>
            <a:outerShdw dist="91581" dir="8778596" algn="ctr" rotWithShape="0">
              <a:srgbClr val="001D3A">
                <a:alpha val="50000"/>
              </a:srgbClr>
            </a:outerShdw>
          </a:effectLst>
        </p:spPr>
        <p:txBody>
          <a:bodyPr wrap="none" anchor="ctr"/>
          <a:lstStyle/>
          <a:p>
            <a:pPr algn="ctr"/>
            <a:r>
              <a:rPr lang="zh-CN" altLang="zh-CN" sz="1500">
                <a:solidFill>
                  <a:schemeClr val="bg1"/>
                </a:solidFill>
                <a:ea typeface="微软雅黑" panose="020B0503020204020204" pitchFamily="34" charset="-122"/>
              </a:rPr>
              <a:t>向有管辖权的法院提起诉讼</a:t>
            </a:r>
          </a:p>
        </p:txBody>
      </p:sp>
    </p:spTree>
  </p:cSld>
  <p:clrMapOvr>
    <a:masterClrMapping/>
  </p:clrMapOvr>
  <p:transition spd="slow" advClick="0" advTm="5000">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 219"/>
          <p:cNvSpPr/>
          <p:nvPr/>
        </p:nvSpPr>
        <p:spPr>
          <a:xfrm>
            <a:off x="3513455" y="2044700"/>
            <a:ext cx="5287645" cy="1491615"/>
          </a:xfrm>
          <a:prstGeom prst="roundRect">
            <a:avLst>
              <a:gd name="adj" fmla="val 50000"/>
            </a:avLst>
          </a:prstGeom>
          <a:solidFill>
            <a:schemeClr val="accent3"/>
          </a:solidFill>
          <a:ln w="1016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pic>
        <p:nvPicPr>
          <p:cNvPr id="5" name="图片 4" descr="56d508eeb951b"/>
          <p:cNvPicPr>
            <a:picLocks noChangeAspect="1"/>
          </p:cNvPicPr>
          <p:nvPr/>
        </p:nvPicPr>
        <p:blipFill>
          <a:blip r:embed="rId3" cstate="email"/>
          <a:srcRect/>
          <a:stretch>
            <a:fillRect/>
          </a:stretch>
        </p:blipFill>
        <p:spPr>
          <a:xfrm>
            <a:off x="215265" y="636270"/>
            <a:ext cx="4114165" cy="4968240"/>
          </a:xfrm>
          <a:prstGeom prst="rect">
            <a:avLst/>
          </a:prstGeom>
        </p:spPr>
      </p:pic>
      <p:sp>
        <p:nvSpPr>
          <p:cNvPr id="2" name="标题 1"/>
          <p:cNvSpPr>
            <a:spLocks noGrp="1"/>
          </p:cNvSpPr>
          <p:nvPr>
            <p:ph type="ctrTitle" idx="4294967295"/>
          </p:nvPr>
        </p:nvSpPr>
        <p:spPr>
          <a:xfrm>
            <a:off x="3589020" y="2341880"/>
            <a:ext cx="5136515" cy="897255"/>
          </a:xfrm>
        </p:spPr>
        <p:txBody>
          <a:bodyPr/>
          <a:lstStyle/>
          <a:p>
            <a:pPr lvl="0" algn="ctr"/>
            <a:r>
              <a:rPr lang="zh-CN" altLang="en-US" sz="3600" b="1" dirty="0">
                <a:solidFill>
                  <a:schemeClr val="bg1"/>
                </a:solidFill>
                <a:latin typeface="微软雅黑" panose="020B0503020204020204" pitchFamily="34" charset="-122"/>
                <a:cs typeface="+mn-cs"/>
                <a:sym typeface="Arial" panose="020B0604020202020204" pitchFamily="34" charset="0"/>
              </a:rPr>
              <a:t>五、新《消费者权益保护法》</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219"/>
                                        </p:tgtEl>
                                        <p:attrNameLst>
                                          <p:attrName>style.visibility</p:attrName>
                                        </p:attrNameLst>
                                      </p:cBhvr>
                                      <p:to>
                                        <p:strVal val="visible"/>
                                      </p:to>
                                    </p:set>
                                    <p:anim calcmode="lin" valueType="num">
                                      <p:cBhvr>
                                        <p:cTn id="13" dur="1000" fill="hold"/>
                                        <p:tgtEl>
                                          <p:spTgt spid="219"/>
                                        </p:tgtEl>
                                        <p:attrNameLst>
                                          <p:attrName>ppt_x</p:attrName>
                                        </p:attrNameLst>
                                      </p:cBhvr>
                                      <p:tavLst>
                                        <p:tav tm="0">
                                          <p:val>
                                            <p:strVal val="#ppt_x-.2"/>
                                          </p:val>
                                        </p:tav>
                                        <p:tav tm="100000">
                                          <p:val>
                                            <p:strVal val="#ppt_x"/>
                                          </p:val>
                                        </p:tav>
                                      </p:tavLst>
                                    </p:anim>
                                    <p:anim calcmode="lin" valueType="num">
                                      <p:cBhvr>
                                        <p:cTn id="14" dur="1000" fill="hold"/>
                                        <p:tgtEl>
                                          <p:spTgt spid="219"/>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19"/>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
                                        </p:tgtEl>
                                        <p:attrNameLst>
                                          <p:attrName>ppt_y</p:attrName>
                                        </p:attrNameLst>
                                      </p:cBhvr>
                                      <p:tavLst>
                                        <p:tav tm="0">
                                          <p:val>
                                            <p:strVal val="#ppt_y"/>
                                          </p:val>
                                        </p:tav>
                                        <p:tav tm="100000">
                                          <p:val>
                                            <p:strVal val="#ppt_y"/>
                                          </p:val>
                                        </p:tav>
                                      </p:tavLst>
                                    </p:anim>
                                    <p:anim calcmode="lin" valueType="num">
                                      <p:cBhvr>
                                        <p:cTn id="2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bldLvl="0" animBg="1"/>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892969" y="355521"/>
            <a:ext cx="4110038"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a:solidFill>
                  <a:schemeClr val="accent3"/>
                </a:solidFill>
                <a:latin typeface="Tahoma" panose="020B0604030504040204" pitchFamily="34" charset="0"/>
                <a:ea typeface="微软雅黑" panose="020B0503020204020204" pitchFamily="34" charset="-122"/>
                <a:sym typeface="Arial" panose="020B0604020202020204" pitchFamily="34" charset="0"/>
              </a:rPr>
              <a:t>5.</a:t>
            </a:r>
            <a:r>
              <a:rPr lang="zh-CN" altLang="en-US" sz="2400" b="1">
                <a:solidFill>
                  <a:srgbClr val="E63219"/>
                </a:solidFill>
                <a:latin typeface="Tahoma" panose="020B0604030504040204" pitchFamily="34" charset="0"/>
                <a:ea typeface="微软雅黑" panose="020B0503020204020204" pitchFamily="34" charset="-122"/>
                <a:sym typeface="Arial" panose="020B0604020202020204" pitchFamily="34" charset="0"/>
              </a:rPr>
              <a:t> </a:t>
            </a:r>
            <a:r>
              <a:rPr lang="zh-CN" altLang="en-US" sz="2400" b="1">
                <a:solidFill>
                  <a:schemeClr val="tx1">
                    <a:lumMod val="65000"/>
                    <a:lumOff val="35000"/>
                  </a:schemeClr>
                </a:solidFill>
                <a:latin typeface="Tahoma" panose="020B0604030504040204" pitchFamily="34" charset="0"/>
                <a:ea typeface="微软雅黑" panose="020B0503020204020204" pitchFamily="34" charset="-122"/>
                <a:sym typeface="Arial" panose="020B0604020202020204" pitchFamily="34" charset="0"/>
              </a:rPr>
              <a:t>《</a:t>
            </a:r>
            <a:r>
              <a:rPr lang="zh-CN" altLang="en-US" sz="24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消费者权益保护法》</a:t>
            </a:r>
          </a:p>
        </p:txBody>
      </p:sp>
      <p:pic>
        <p:nvPicPr>
          <p:cNvPr id="28677" name="Picture 5" descr="H:\2015年3.15工作\20131126164241-682513137.jpg20131126164241-682513137"/>
          <p:cNvPicPr>
            <a:picLocks noChangeAspect="1" noChangeArrowheads="1"/>
          </p:cNvPicPr>
          <p:nvPr/>
        </p:nvPicPr>
        <p:blipFill>
          <a:blip r:embed="rId3" cstate="email"/>
          <a:srcRect/>
          <a:stretch>
            <a:fillRect/>
          </a:stretch>
        </p:blipFill>
        <p:spPr bwMode="auto">
          <a:xfrm>
            <a:off x="1326595" y="1474947"/>
            <a:ext cx="1982390" cy="276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6"/>
          <p:cNvSpPr>
            <a:spLocks noChangeArrowheads="1"/>
          </p:cNvSpPr>
          <p:nvPr/>
        </p:nvSpPr>
        <p:spPr bwMode="auto">
          <a:xfrm flipH="1" flipV="1">
            <a:off x="3729038" y="2672954"/>
            <a:ext cx="1889522" cy="371475"/>
          </a:xfrm>
          <a:prstGeom prst="rect">
            <a:avLst/>
          </a:prstGeom>
          <a:solidFill>
            <a:schemeClr val="bg1"/>
          </a:solidFill>
          <a:ln w="50800" cap="flat" cmpd="sng">
            <a:solidFill>
              <a:schemeClr val="accent3"/>
            </a:solidFill>
            <a:prstDash val="solid"/>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67628" tIns="35243" rIns="67628" bIns="35243" anchor="ctr"/>
          <a:lstStyle/>
          <a:p>
            <a:pPr algn="ctr"/>
            <a:r>
              <a:rPr lang="zh-CN" altLang="en-US" sz="1050" b="1">
                <a:latin typeface="微软雅黑" panose="020B0503020204020204" pitchFamily="34" charset="-122"/>
                <a:ea typeface="微软雅黑" panose="020B0503020204020204" pitchFamily="34" charset="-122"/>
              </a:rPr>
              <a:t>共8章、63个法条</a:t>
            </a:r>
          </a:p>
        </p:txBody>
      </p:sp>
      <p:grpSp>
        <p:nvGrpSpPr>
          <p:cNvPr id="28679" name="Group 7"/>
          <p:cNvGrpSpPr/>
          <p:nvPr/>
        </p:nvGrpSpPr>
        <p:grpSpPr bwMode="auto">
          <a:xfrm>
            <a:off x="3726657" y="3077766"/>
            <a:ext cx="3646885" cy="1213723"/>
            <a:chOff x="0" y="0"/>
            <a:chExt cx="7656" cy="2549"/>
          </a:xfrm>
        </p:grpSpPr>
        <p:sp>
          <p:nvSpPr>
            <p:cNvPr id="28680" name="Rectangle 8"/>
            <p:cNvSpPr>
              <a:spLocks noChangeArrowheads="1"/>
            </p:cNvSpPr>
            <p:nvPr/>
          </p:nvSpPr>
          <p:spPr bwMode="auto">
            <a:xfrm flipH="1" flipV="1">
              <a:off x="0" y="0"/>
              <a:ext cx="7656" cy="2549"/>
            </a:xfrm>
            <a:prstGeom prst="rect">
              <a:avLst/>
            </a:prstGeom>
            <a:solidFill>
              <a:schemeClr val="accent4">
                <a:lumMod val="60000"/>
                <a:lumOff val="4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67628" tIns="35243" rIns="67628" bIns="35243"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28681" name="Text Box 9"/>
            <p:cNvSpPr txBox="1">
              <a:spLocks noChangeArrowheads="1"/>
            </p:cNvSpPr>
            <p:nvPr/>
          </p:nvSpPr>
          <p:spPr bwMode="auto">
            <a:xfrm>
              <a:off x="216" y="500"/>
              <a:ext cx="7157" cy="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dirty="0">
                  <a:solidFill>
                    <a:schemeClr val="bg1"/>
                  </a:solidFill>
                  <a:ea typeface="微软雅黑" panose="020B0503020204020204" pitchFamily="34" charset="-122"/>
                </a:rPr>
                <a:t>       明确规定了消费者的权利、经营者的义务、国家对消费者合法权益的保护、消费者组织、争议的解决、法律责任等</a:t>
              </a:r>
            </a:p>
          </p:txBody>
        </p:sp>
      </p:grpSp>
      <p:sp>
        <p:nvSpPr>
          <p:cNvPr id="28683" name="Rectangle 11"/>
          <p:cNvSpPr>
            <a:spLocks noChangeArrowheads="1"/>
          </p:cNvSpPr>
          <p:nvPr/>
        </p:nvSpPr>
        <p:spPr bwMode="auto">
          <a:xfrm flipH="1" flipV="1">
            <a:off x="5652135" y="1526540"/>
            <a:ext cx="1722120" cy="1518285"/>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67628" tIns="35243" rIns="67628" bIns="35243" anchor="ctr"/>
          <a:lstStyle/>
          <a:p>
            <a:pPr algn="l"/>
            <a:r>
              <a:rPr lang="zh-CN" altLang="zh-CN" sz="1400" dirty="0">
                <a:solidFill>
                  <a:schemeClr val="bg1"/>
                </a:solidFill>
                <a:ea typeface="微软雅黑" panose="020B0503020204020204" pitchFamily="34" charset="-122"/>
                <a:sym typeface="+mn-ea"/>
              </a:rPr>
              <a:t>是维权的有力武器，</a:t>
            </a:r>
            <a:endParaRPr lang="zh-CN" altLang="zh-CN" sz="1400" dirty="0">
              <a:solidFill>
                <a:schemeClr val="bg1"/>
              </a:solidFill>
              <a:ea typeface="微软雅黑" panose="020B0503020204020204" pitchFamily="34" charset="-122"/>
            </a:endParaRPr>
          </a:p>
          <a:p>
            <a:pPr algn="l"/>
            <a:r>
              <a:rPr lang="zh-CN" altLang="zh-CN" sz="1400" dirty="0">
                <a:solidFill>
                  <a:schemeClr val="bg1"/>
                </a:solidFill>
                <a:ea typeface="微软雅黑" panose="020B0503020204020204" pitchFamily="34" charset="-122"/>
                <a:sym typeface="+mn-ea"/>
              </a:rPr>
              <a:t>催生和强化了消费</a:t>
            </a:r>
          </a:p>
          <a:p>
            <a:pPr algn="l"/>
            <a:r>
              <a:rPr lang="zh-CN" altLang="zh-CN" sz="1400" dirty="0">
                <a:solidFill>
                  <a:schemeClr val="bg1"/>
                </a:solidFill>
                <a:ea typeface="微软雅黑" panose="020B0503020204020204" pitchFamily="34" charset="-122"/>
                <a:sym typeface="+mn-ea"/>
              </a:rPr>
              <a:t>者的权利意识和自</a:t>
            </a:r>
          </a:p>
          <a:p>
            <a:pPr algn="l"/>
            <a:r>
              <a:rPr lang="zh-CN" altLang="zh-CN" sz="1400" dirty="0">
                <a:solidFill>
                  <a:schemeClr val="bg1"/>
                </a:solidFill>
                <a:ea typeface="微软雅黑" panose="020B0503020204020204" pitchFamily="34" charset="-122"/>
                <a:sym typeface="+mn-ea"/>
              </a:rPr>
              <a:t>我保护意识。</a:t>
            </a:r>
            <a:endParaRPr lang="zh-CN" altLang="en-US" sz="1400">
              <a:latin typeface="微软雅黑" panose="020B0503020204020204" pitchFamily="34" charset="-122"/>
              <a:ea typeface="微软雅黑" panose="020B0503020204020204" pitchFamily="34" charset="-122"/>
            </a:endParaRPr>
          </a:p>
        </p:txBody>
      </p:sp>
      <p:grpSp>
        <p:nvGrpSpPr>
          <p:cNvPr id="28685" name="Group 13"/>
          <p:cNvGrpSpPr/>
          <p:nvPr/>
        </p:nvGrpSpPr>
        <p:grpSpPr bwMode="auto">
          <a:xfrm>
            <a:off x="3729038" y="1526461"/>
            <a:ext cx="1889522" cy="1146089"/>
            <a:chOff x="0" y="0"/>
            <a:chExt cx="3968" cy="2407"/>
          </a:xfrm>
        </p:grpSpPr>
        <p:sp>
          <p:nvSpPr>
            <p:cNvPr id="28686" name="Rectangle 14"/>
            <p:cNvSpPr>
              <a:spLocks noChangeArrowheads="1"/>
            </p:cNvSpPr>
            <p:nvPr/>
          </p:nvSpPr>
          <p:spPr bwMode="auto">
            <a:xfrm flipH="1" flipV="1">
              <a:off x="0" y="0"/>
              <a:ext cx="3968" cy="2339"/>
            </a:xfrm>
            <a:prstGeom prst="rect">
              <a:avLst/>
            </a:prstGeom>
            <a:solidFill>
              <a:schemeClr val="accent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zh-CN" altLang="en-US" sz="1050">
                <a:latin typeface="微软雅黑" panose="020B0503020204020204" pitchFamily="34" charset="-122"/>
                <a:ea typeface="微软雅黑" panose="020B0503020204020204" pitchFamily="34" charset="-122"/>
              </a:endParaRPr>
            </a:p>
            <a:p>
              <a:pPr algn="ctr"/>
              <a:endParaRPr lang="zh-CN" altLang="en-US" sz="1050">
                <a:latin typeface="微软雅黑" panose="020B0503020204020204" pitchFamily="34" charset="-122"/>
                <a:ea typeface="微软雅黑" panose="020B0503020204020204" pitchFamily="34" charset="-122"/>
              </a:endParaRPr>
            </a:p>
          </p:txBody>
        </p:sp>
        <p:sp>
          <p:nvSpPr>
            <p:cNvPr id="28687" name="Text Box 15"/>
            <p:cNvSpPr txBox="1">
              <a:spLocks noChangeArrowheads="1"/>
            </p:cNvSpPr>
            <p:nvPr/>
          </p:nvSpPr>
          <p:spPr bwMode="auto">
            <a:xfrm>
              <a:off x="211" y="147"/>
              <a:ext cx="3739" cy="2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1600">
                  <a:solidFill>
                    <a:schemeClr val="bg1"/>
                  </a:solidFill>
                  <a:ea typeface="微软雅黑" panose="020B0503020204020204" pitchFamily="34" charset="-122"/>
                </a:rPr>
                <a:t>标志着我国市场经济向法制化、民主化迈出了一大步。</a:t>
              </a:r>
            </a:p>
          </p:txBody>
        </p:sp>
      </p:grpSp>
    </p:spTree>
  </p:cSld>
  <p:clrMapOvr>
    <a:masterClrMapping/>
  </p:clrMapOvr>
  <p:transition spd="slow" advClick="0" advTm="5000">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4"/>
          <p:cNvSpPr txBox="1">
            <a:spLocks noChangeArrowheads="1"/>
          </p:cNvSpPr>
          <p:nvPr/>
        </p:nvSpPr>
        <p:spPr bwMode="auto">
          <a:xfrm>
            <a:off x="847725" y="379413"/>
            <a:ext cx="569595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a:solidFill>
                  <a:schemeClr val="accent3"/>
                </a:solidFill>
                <a:latin typeface="Tahoma" panose="020B0604030504040204" pitchFamily="34" charset="0"/>
                <a:ea typeface="微软雅黑" panose="020B0503020204020204" pitchFamily="34" charset="-122"/>
                <a:sym typeface="Arial" panose="020B0604020202020204" pitchFamily="34" charset="0"/>
              </a:rPr>
              <a:t>5.1</a:t>
            </a:r>
            <a:r>
              <a:rPr lang="zh-CN" altLang="en-US" sz="2400" b="1">
                <a:solidFill>
                  <a:srgbClr val="E63219"/>
                </a:solidFill>
                <a:latin typeface="Tahoma" panose="020B0604030504040204" pitchFamily="34" charset="0"/>
                <a:ea typeface="微软雅黑" panose="020B0503020204020204" pitchFamily="34" charset="-122"/>
                <a:sym typeface="Arial" panose="020B0604020202020204" pitchFamily="34" charset="0"/>
              </a:rPr>
              <a:t> </a:t>
            </a:r>
            <a:r>
              <a:rPr lang="zh-CN" altLang="en-US" sz="2400" b="1">
                <a:solidFill>
                  <a:schemeClr val="tx1">
                    <a:lumMod val="65000"/>
                    <a:lumOff val="35000"/>
                  </a:schemeClr>
                </a:solidFill>
                <a:latin typeface="Tahoma" panose="020B0604030504040204" pitchFamily="34" charset="0"/>
                <a:ea typeface="微软雅黑" panose="020B0503020204020204" pitchFamily="34" charset="-122"/>
                <a:sym typeface="Arial" panose="020B0604020202020204" pitchFamily="34" charset="0"/>
              </a:rPr>
              <a:t>新《</a:t>
            </a:r>
            <a:r>
              <a:rPr lang="zh-CN" altLang="en-US" sz="24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消费者权益保护法》亮点</a:t>
            </a:r>
          </a:p>
        </p:txBody>
      </p:sp>
      <p:sp>
        <p:nvSpPr>
          <p:cNvPr id="36869" name="AutoShape 5"/>
          <p:cNvSpPr>
            <a:spLocks noChangeArrowheads="1"/>
          </p:cNvSpPr>
          <p:nvPr/>
        </p:nvSpPr>
        <p:spPr bwMode="auto">
          <a:xfrm>
            <a:off x="561975" y="1259205"/>
            <a:ext cx="3495040" cy="502285"/>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628" tIns="35243" rIns="67628" bIns="35243" anchor="ctr"/>
          <a:lstStyle/>
          <a:p>
            <a:pPr algn="ctr"/>
            <a:r>
              <a:rPr lang="zh-CN" altLang="zh-CN" b="1" dirty="0">
                <a:solidFill>
                  <a:schemeClr val="bg1"/>
                </a:solidFill>
                <a:ea typeface="微软雅黑" panose="020B0503020204020204" pitchFamily="34" charset="-122"/>
              </a:rPr>
              <a:t>七日无理由退货制度</a:t>
            </a:r>
          </a:p>
        </p:txBody>
      </p:sp>
      <p:sp>
        <p:nvSpPr>
          <p:cNvPr id="2" name="AutoShape 5"/>
          <p:cNvSpPr>
            <a:spLocks noChangeArrowheads="1"/>
          </p:cNvSpPr>
          <p:nvPr/>
        </p:nvSpPr>
        <p:spPr bwMode="auto">
          <a:xfrm>
            <a:off x="561975" y="1761490"/>
            <a:ext cx="3495040" cy="502285"/>
          </a:xfrm>
          <a:prstGeom prst="roundRect">
            <a:avLst>
              <a:gd name="adj" fmla="val 16667"/>
            </a:avLst>
          </a:prstGeom>
          <a:solidFill>
            <a:schemeClr val="accent4">
              <a:lumMod val="60000"/>
              <a:lumOff val="40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628" tIns="35243" rIns="67628" bIns="35243" anchor="ctr"/>
          <a:lstStyle/>
          <a:p>
            <a:pPr algn="ctr"/>
            <a:r>
              <a:rPr lang="zh-CN" altLang="zh-CN" b="1" dirty="0">
                <a:solidFill>
                  <a:schemeClr val="bg1"/>
                </a:solidFill>
                <a:ea typeface="微软雅黑" panose="020B0503020204020204" pitchFamily="34" charset="-122"/>
              </a:rPr>
              <a:t>网购平台承担先行赔付责任</a:t>
            </a:r>
          </a:p>
        </p:txBody>
      </p:sp>
      <p:sp>
        <p:nvSpPr>
          <p:cNvPr id="3" name="AutoShape 5"/>
          <p:cNvSpPr>
            <a:spLocks noChangeArrowheads="1"/>
          </p:cNvSpPr>
          <p:nvPr/>
        </p:nvSpPr>
        <p:spPr bwMode="auto">
          <a:xfrm>
            <a:off x="561975" y="4272915"/>
            <a:ext cx="2748915" cy="502285"/>
          </a:xfrm>
          <a:prstGeom prst="roundRect">
            <a:avLst>
              <a:gd name="adj" fmla="val 16667"/>
            </a:avLst>
          </a:prstGeom>
          <a:solidFill>
            <a:schemeClr val="accent4">
              <a:lumMod val="60000"/>
              <a:lumOff val="40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628" tIns="35243" rIns="67628" bIns="35243" anchor="ctr"/>
          <a:lstStyle/>
          <a:p>
            <a:pPr algn="ctr"/>
            <a:r>
              <a:rPr lang="zh-CN" altLang="zh-CN" b="1" dirty="0">
                <a:solidFill>
                  <a:schemeClr val="bg1"/>
                </a:solidFill>
                <a:ea typeface="微软雅黑" panose="020B0503020204020204" pitchFamily="34" charset="-122"/>
              </a:rPr>
              <a:t>加大消费欺诈赔偿</a:t>
            </a:r>
          </a:p>
        </p:txBody>
      </p:sp>
      <p:sp>
        <p:nvSpPr>
          <p:cNvPr id="4" name="AutoShape 5"/>
          <p:cNvSpPr>
            <a:spLocks noChangeArrowheads="1"/>
          </p:cNvSpPr>
          <p:nvPr/>
        </p:nvSpPr>
        <p:spPr bwMode="auto">
          <a:xfrm>
            <a:off x="4502150" y="1259205"/>
            <a:ext cx="4104005" cy="502285"/>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628" tIns="35243" rIns="67628" bIns="35243" anchor="ctr"/>
          <a:lstStyle/>
          <a:p>
            <a:pPr algn="ctr"/>
            <a:r>
              <a:rPr lang="zh-CN" altLang="zh-CN" b="1" dirty="0">
                <a:solidFill>
                  <a:schemeClr val="bg1"/>
                </a:solidFill>
                <a:ea typeface="微软雅黑" panose="020B0503020204020204" pitchFamily="34" charset="-122"/>
              </a:rPr>
              <a:t>侵犯消费者权益的霸王格式条款无效</a:t>
            </a:r>
          </a:p>
        </p:txBody>
      </p:sp>
      <p:sp>
        <p:nvSpPr>
          <p:cNvPr id="5" name="AutoShape 5"/>
          <p:cNvSpPr>
            <a:spLocks noChangeArrowheads="1"/>
          </p:cNvSpPr>
          <p:nvPr/>
        </p:nvSpPr>
        <p:spPr bwMode="auto">
          <a:xfrm>
            <a:off x="561975" y="3268345"/>
            <a:ext cx="4452620" cy="502285"/>
          </a:xfrm>
          <a:prstGeom prst="roundRect">
            <a:avLst>
              <a:gd name="adj" fmla="val 16667"/>
            </a:avLst>
          </a:prstGeom>
          <a:solidFill>
            <a:schemeClr val="accent3"/>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628" tIns="35243" rIns="67628" bIns="35243" anchor="ctr"/>
          <a:lstStyle/>
          <a:p>
            <a:pPr algn="ctr"/>
            <a:r>
              <a:rPr lang="zh-CN" altLang="zh-CN" b="1" dirty="0">
                <a:solidFill>
                  <a:schemeClr val="bg1"/>
                </a:solidFill>
                <a:ea typeface="微软雅黑" panose="020B0503020204020204" pitchFamily="34" charset="-122"/>
              </a:rPr>
              <a:t>侵犯消费者权益的霸王格式条款无效</a:t>
            </a:r>
          </a:p>
        </p:txBody>
      </p:sp>
      <p:sp>
        <p:nvSpPr>
          <p:cNvPr id="6" name="AutoShape 5"/>
          <p:cNvSpPr>
            <a:spLocks noChangeArrowheads="1"/>
          </p:cNvSpPr>
          <p:nvPr/>
        </p:nvSpPr>
        <p:spPr bwMode="auto">
          <a:xfrm>
            <a:off x="561975" y="2263775"/>
            <a:ext cx="5396230" cy="502285"/>
          </a:xfrm>
          <a:prstGeom prst="roundRect">
            <a:avLst>
              <a:gd name="adj" fmla="val 16667"/>
            </a:avLst>
          </a:prstGeom>
          <a:solidFill>
            <a:schemeClr val="accent3"/>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628" tIns="35243" rIns="67628" bIns="35243" anchor="ctr"/>
          <a:lstStyle/>
          <a:p>
            <a:pPr algn="ctr"/>
            <a:r>
              <a:rPr lang="zh-CN" altLang="zh-CN" b="1" dirty="0">
                <a:solidFill>
                  <a:schemeClr val="bg1"/>
                </a:solidFill>
                <a:ea typeface="微软雅黑" panose="020B0503020204020204" pitchFamily="34" charset="-122"/>
              </a:rPr>
              <a:t>耐用商品或者装饰装修维权实行举证责任倒置</a:t>
            </a:r>
          </a:p>
        </p:txBody>
      </p:sp>
      <p:sp>
        <p:nvSpPr>
          <p:cNvPr id="7" name="AutoShape 5"/>
          <p:cNvSpPr>
            <a:spLocks noChangeArrowheads="1"/>
          </p:cNvSpPr>
          <p:nvPr/>
        </p:nvSpPr>
        <p:spPr bwMode="auto">
          <a:xfrm>
            <a:off x="561975" y="2766060"/>
            <a:ext cx="3940175" cy="502285"/>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628" tIns="35243" rIns="67628" bIns="35243" anchor="ctr"/>
          <a:lstStyle/>
          <a:p>
            <a:pPr algn="ctr"/>
            <a:r>
              <a:rPr lang="zh-CN" altLang="zh-CN" b="1" dirty="0">
                <a:solidFill>
                  <a:schemeClr val="bg1"/>
                </a:solidFill>
                <a:ea typeface="微软雅黑" panose="020B0503020204020204" pitchFamily="34" charset="-122"/>
              </a:rPr>
              <a:t>虚假广告代言人承担连带赔偿责任</a:t>
            </a:r>
          </a:p>
        </p:txBody>
      </p:sp>
      <p:sp>
        <p:nvSpPr>
          <p:cNvPr id="8" name="AutoShape 5"/>
          <p:cNvSpPr>
            <a:spLocks noChangeArrowheads="1"/>
          </p:cNvSpPr>
          <p:nvPr/>
        </p:nvSpPr>
        <p:spPr bwMode="auto">
          <a:xfrm>
            <a:off x="4502150" y="1761490"/>
            <a:ext cx="3181985" cy="502285"/>
          </a:xfrm>
          <a:prstGeom prst="roundRect">
            <a:avLst>
              <a:gd name="adj" fmla="val 16667"/>
            </a:avLst>
          </a:prstGeom>
          <a:solidFill>
            <a:schemeClr val="accent3"/>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628" tIns="35243" rIns="67628" bIns="35243" anchor="ctr"/>
          <a:lstStyle/>
          <a:p>
            <a:pPr algn="ctr"/>
            <a:r>
              <a:rPr lang="zh-CN" altLang="zh-CN" b="1" dirty="0">
                <a:solidFill>
                  <a:schemeClr val="bg1"/>
                </a:solidFill>
                <a:ea typeface="微软雅黑" panose="020B0503020204020204" pitchFamily="34" charset="-122"/>
              </a:rPr>
              <a:t>受害人可以要求精神损害赔偿</a:t>
            </a:r>
          </a:p>
        </p:txBody>
      </p:sp>
      <p:sp>
        <p:nvSpPr>
          <p:cNvPr id="9" name="AutoShape 5"/>
          <p:cNvSpPr>
            <a:spLocks noChangeArrowheads="1"/>
          </p:cNvSpPr>
          <p:nvPr/>
        </p:nvSpPr>
        <p:spPr bwMode="auto">
          <a:xfrm>
            <a:off x="561975" y="3770630"/>
            <a:ext cx="3181985" cy="502285"/>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628" tIns="35243" rIns="67628" bIns="35243" anchor="ctr"/>
          <a:lstStyle/>
          <a:p>
            <a:pPr algn="ctr"/>
            <a:r>
              <a:rPr lang="zh-CN" altLang="zh-CN" b="1" dirty="0">
                <a:solidFill>
                  <a:schemeClr val="bg1"/>
                </a:solidFill>
                <a:ea typeface="微软雅黑" panose="020B0503020204020204" pitchFamily="34" charset="-122"/>
              </a:rPr>
              <a:t>加强对消费者个人信息保护</a:t>
            </a:r>
          </a:p>
        </p:txBody>
      </p:sp>
      <p:sp>
        <p:nvSpPr>
          <p:cNvPr id="10" name="AutoShape 5"/>
          <p:cNvSpPr>
            <a:spLocks noChangeArrowheads="1"/>
          </p:cNvSpPr>
          <p:nvPr/>
        </p:nvSpPr>
        <p:spPr bwMode="auto">
          <a:xfrm>
            <a:off x="4620260" y="2766060"/>
            <a:ext cx="3181985" cy="502285"/>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628" tIns="35243" rIns="67628" bIns="35243" anchor="ctr"/>
          <a:lstStyle/>
          <a:p>
            <a:pPr algn="ctr"/>
            <a:r>
              <a:rPr lang="zh-CN" altLang="zh-CN" b="1" dirty="0">
                <a:solidFill>
                  <a:schemeClr val="bg1"/>
                </a:solidFill>
                <a:ea typeface="微软雅黑" panose="020B0503020204020204" pitchFamily="34" charset="-122"/>
              </a:rPr>
              <a:t>消协可以提起公益诉讼</a:t>
            </a:r>
          </a:p>
        </p:txBody>
      </p:sp>
    </p:spTree>
  </p:cSld>
  <p:clrMapOvr>
    <a:masterClrMapping/>
  </p:clrMapOvr>
  <p:transition spd="slow" advClick="0" advTm="5000">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4"/>
          <p:cNvSpPr txBox="1">
            <a:spLocks noChangeArrowheads="1"/>
          </p:cNvSpPr>
          <p:nvPr/>
        </p:nvSpPr>
        <p:spPr bwMode="auto">
          <a:xfrm>
            <a:off x="922655" y="313373"/>
            <a:ext cx="5122069"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a:solidFill>
                  <a:schemeClr val="accent3"/>
                </a:solidFill>
                <a:latin typeface="Tahoma" panose="020B0604030504040204" pitchFamily="34" charset="0"/>
                <a:ea typeface="微软雅黑" panose="020B0503020204020204" pitchFamily="34" charset="-122"/>
                <a:sym typeface="Arial" panose="020B0604020202020204" pitchFamily="34" charset="0"/>
              </a:rPr>
              <a:t>5.2</a:t>
            </a:r>
            <a:r>
              <a:rPr lang="zh-CN" altLang="en-US" sz="2400" b="1">
                <a:solidFill>
                  <a:srgbClr val="E63219"/>
                </a:solidFill>
                <a:latin typeface="Tahoma" panose="020B0604030504040204" pitchFamily="34" charset="0"/>
                <a:ea typeface="微软雅黑" panose="020B0503020204020204" pitchFamily="34" charset="-122"/>
                <a:sym typeface="Arial" panose="020B0604020202020204" pitchFamily="34" charset="0"/>
              </a:rPr>
              <a:t> </a:t>
            </a:r>
            <a:r>
              <a:rPr lang="zh-CN" altLang="en-US" sz="2400" b="1">
                <a:solidFill>
                  <a:schemeClr val="tx1">
                    <a:lumMod val="65000"/>
                    <a:lumOff val="35000"/>
                  </a:schemeClr>
                </a:solidFill>
                <a:latin typeface="Tahoma" panose="020B0604030504040204" pitchFamily="34" charset="0"/>
                <a:ea typeface="微软雅黑" panose="020B0503020204020204" pitchFamily="34" charset="-122"/>
                <a:sym typeface="Arial" panose="020B0604020202020204" pitchFamily="34" charset="0"/>
              </a:rPr>
              <a:t>新《</a:t>
            </a:r>
            <a:r>
              <a:rPr lang="zh-CN" altLang="en-US" sz="24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消费者权益保护法》亮点一</a:t>
            </a:r>
          </a:p>
        </p:txBody>
      </p:sp>
      <p:sp>
        <p:nvSpPr>
          <p:cNvPr id="30726" name="AutoShape 6"/>
          <p:cNvSpPr>
            <a:spLocks noChangeArrowheads="1"/>
          </p:cNvSpPr>
          <p:nvPr/>
        </p:nvSpPr>
        <p:spPr bwMode="auto">
          <a:xfrm>
            <a:off x="589280" y="2266950"/>
            <a:ext cx="5969000" cy="2159635"/>
          </a:xfrm>
          <a:prstGeom prst="roundRect">
            <a:avLst>
              <a:gd name="adj" fmla="val 16667"/>
            </a:avLst>
          </a:prstGeom>
          <a:solidFill>
            <a:schemeClr val="bg1"/>
          </a:solidFill>
          <a:ln w="3175" cap="rnd" cmpd="sng">
            <a:solidFill>
              <a:schemeClr val="tx1"/>
            </a:solidFill>
            <a:prstDash val="sysDot"/>
            <a:round/>
          </a:ln>
          <a:effectLst>
            <a:outerShdw dist="107763" dir="2700000" algn="ctr" rotWithShape="0">
              <a:schemeClr val="tx2">
                <a:alpha val="50000"/>
              </a:schemeClr>
            </a:outerShdw>
          </a:effectLst>
        </p:spPr>
        <p:txBody>
          <a:bodyPr wrap="none" anchor="ctr"/>
          <a:lstStyle/>
          <a:p>
            <a:pPr algn="ctr"/>
            <a:endParaRPr lang="zh-CN" altLang="zh-CN">
              <a:ea typeface="微软雅黑" panose="020B0503020204020204" pitchFamily="34" charset="-122"/>
            </a:endParaRPr>
          </a:p>
        </p:txBody>
      </p:sp>
      <p:sp>
        <p:nvSpPr>
          <p:cNvPr id="30727" name="AutoShape 7"/>
          <p:cNvSpPr>
            <a:spLocks noChangeArrowheads="1"/>
          </p:cNvSpPr>
          <p:nvPr/>
        </p:nvSpPr>
        <p:spPr bwMode="auto">
          <a:xfrm>
            <a:off x="640954" y="1703387"/>
            <a:ext cx="2158603" cy="404813"/>
          </a:xfrm>
          <a:prstGeom prst="downArrowCallout">
            <a:avLst>
              <a:gd name="adj1" fmla="val 0"/>
              <a:gd name="adj2" fmla="val 87144"/>
              <a:gd name="adj3" fmla="val 33333"/>
              <a:gd name="adj4" fmla="val 66667"/>
            </a:avLst>
          </a:prstGeom>
          <a:solidFill>
            <a:schemeClr val="accent2"/>
          </a:solidFill>
          <a:ln>
            <a:noFill/>
          </a:ln>
          <a:effectLst>
            <a:outerShdw dist="81320" dir="2319588" algn="ctr" rotWithShape="0">
              <a:schemeClr val="tx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zh-CN" altLang="zh-CN" sz="1200" b="1">
                <a:solidFill>
                  <a:schemeClr val="bg1"/>
                </a:solidFill>
                <a:latin typeface="微软雅黑" panose="020B0503020204020204" pitchFamily="34" charset="-122"/>
                <a:ea typeface="微软雅黑" panose="020B0503020204020204" pitchFamily="34" charset="-122"/>
              </a:rPr>
              <a:t>《消费者权益保护法》第25条</a:t>
            </a:r>
          </a:p>
        </p:txBody>
      </p:sp>
      <p:sp>
        <p:nvSpPr>
          <p:cNvPr id="30728" name="Text Box 8"/>
          <p:cNvSpPr txBox="1">
            <a:spLocks noChangeArrowheads="1"/>
          </p:cNvSpPr>
          <p:nvPr/>
        </p:nvSpPr>
        <p:spPr bwMode="auto">
          <a:xfrm>
            <a:off x="640715" y="2365375"/>
            <a:ext cx="5788660" cy="206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经营者采用网络、电视、电话、邮购等方式销售商品，消费者有权自收到商品之日起七日内退货，且无需说明理由，但下列商品除外：</a:t>
            </a:r>
          </a:p>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    （一）消费者定作的；</a:t>
            </a:r>
          </a:p>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    （二）鲜活易腐的；</a:t>
            </a:r>
          </a:p>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    （三）在线下载或者消费者拆封的音像制品、计算机软件等数字化商品；</a:t>
            </a:r>
          </a:p>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    （四）交付的报纸、期刊。</a:t>
            </a:r>
          </a:p>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    除前款所列商品外，其他根据商品性质并经消费者在购买时确认不宜退货的商品，不适用无理由退货。</a:t>
            </a:r>
          </a:p>
        </p:txBody>
      </p:sp>
      <p:sp>
        <p:nvSpPr>
          <p:cNvPr id="30731" name="Text Box 11"/>
          <p:cNvSpPr txBox="1">
            <a:spLocks noChangeArrowheads="1"/>
          </p:cNvSpPr>
          <p:nvPr/>
        </p:nvSpPr>
        <p:spPr bwMode="auto">
          <a:xfrm>
            <a:off x="6685280" y="2232025"/>
            <a:ext cx="1931670" cy="2230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1000">
                <a:latin typeface="微软雅黑" panose="020B0503020204020204" pitchFamily="34" charset="-122"/>
                <a:ea typeface="微软雅黑" panose="020B0503020204020204" pitchFamily="34" charset="-122"/>
              </a:rPr>
              <a:t>    注意：</a:t>
            </a:r>
          </a:p>
          <a:p>
            <a:r>
              <a:rPr lang="zh-CN" altLang="en-US" sz="1000">
                <a:latin typeface="微软雅黑" panose="020B0503020204020204" pitchFamily="34" charset="-122"/>
                <a:ea typeface="微软雅黑" panose="020B0503020204020204" pitchFamily="34" charset="-122"/>
              </a:rPr>
              <a:t>    一是反悔权仅适用于网络等非现场购物方式，消费者直接到商店购买的物品，不适用该条规定；</a:t>
            </a:r>
          </a:p>
          <a:p>
            <a:r>
              <a:rPr lang="zh-CN" altLang="en-US" sz="1000">
                <a:latin typeface="微软雅黑" panose="020B0503020204020204" pitchFamily="34" charset="-122"/>
                <a:ea typeface="微软雅黑" panose="020B0503020204020204" pitchFamily="34" charset="-122"/>
              </a:rPr>
              <a:t>    二是反悔权的期限是七日内，且根据商品性质不宜退货的商品，不在此列；</a:t>
            </a:r>
          </a:p>
          <a:p>
            <a:r>
              <a:rPr lang="zh-CN" altLang="en-US" sz="1000">
                <a:latin typeface="微软雅黑" panose="020B0503020204020204" pitchFamily="34" charset="-122"/>
                <a:ea typeface="微软雅黑" panose="020B0503020204020204" pitchFamily="34" charset="-122"/>
              </a:rPr>
              <a:t>    三是消费者退货的商品应当完好，退回商品的运费由消费者承担。</a:t>
            </a:r>
          </a:p>
          <a:p>
            <a:r>
              <a:rPr lang="zh-CN" altLang="en-US" sz="1000">
                <a:latin typeface="微软雅黑" panose="020B0503020204020204" pitchFamily="34" charset="-122"/>
                <a:ea typeface="微软雅黑" panose="020B0503020204020204" pitchFamily="34" charset="-122"/>
              </a:rPr>
              <a:t>    经营者和消费者另有约定的，按照约定。</a:t>
            </a:r>
          </a:p>
          <a:p>
            <a:endParaRPr lang="zh-CN" altLang="en-US" sz="900">
              <a:latin typeface="微软雅黑" panose="020B0503020204020204" pitchFamily="34" charset="-122"/>
              <a:ea typeface="微软雅黑" panose="020B0503020204020204" pitchFamily="34" charset="-122"/>
            </a:endParaRPr>
          </a:p>
        </p:txBody>
      </p:sp>
      <p:sp>
        <p:nvSpPr>
          <p:cNvPr id="36869" name="AutoShape 5"/>
          <p:cNvSpPr>
            <a:spLocks noChangeArrowheads="1"/>
          </p:cNvSpPr>
          <p:nvPr/>
        </p:nvSpPr>
        <p:spPr bwMode="auto">
          <a:xfrm>
            <a:off x="1013460" y="1005205"/>
            <a:ext cx="3495040" cy="502285"/>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628" tIns="35243" rIns="67628" bIns="35243" anchor="ctr"/>
          <a:lstStyle/>
          <a:p>
            <a:pPr algn="ctr"/>
            <a:r>
              <a:rPr lang="zh-CN" altLang="zh-CN" b="1" dirty="0">
                <a:solidFill>
                  <a:schemeClr val="bg1"/>
                </a:solidFill>
                <a:ea typeface="微软雅黑" panose="020B0503020204020204" pitchFamily="34" charset="-122"/>
              </a:rPr>
              <a:t>七日无理由退货制度</a:t>
            </a:r>
          </a:p>
        </p:txBody>
      </p:sp>
    </p:spTree>
  </p:cSld>
  <p:clrMapOvr>
    <a:masterClrMapping/>
  </p:clrMapOvr>
  <p:transition spd="slow" advClick="0" advTm="5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 219"/>
          <p:cNvSpPr/>
          <p:nvPr/>
        </p:nvSpPr>
        <p:spPr>
          <a:xfrm>
            <a:off x="3513455" y="2044700"/>
            <a:ext cx="5287645" cy="1491615"/>
          </a:xfrm>
          <a:prstGeom prst="roundRect">
            <a:avLst>
              <a:gd name="adj" fmla="val 50000"/>
            </a:avLst>
          </a:prstGeom>
          <a:solidFill>
            <a:schemeClr val="accent3"/>
          </a:solidFill>
          <a:ln w="1016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pic>
        <p:nvPicPr>
          <p:cNvPr id="5" name="图片 4" descr="56d508eeb951b"/>
          <p:cNvPicPr>
            <a:picLocks noChangeAspect="1"/>
          </p:cNvPicPr>
          <p:nvPr/>
        </p:nvPicPr>
        <p:blipFill>
          <a:blip r:embed="rId3" cstate="email"/>
          <a:srcRect/>
          <a:stretch>
            <a:fillRect/>
          </a:stretch>
        </p:blipFill>
        <p:spPr>
          <a:xfrm>
            <a:off x="215265" y="636270"/>
            <a:ext cx="4114165" cy="4968240"/>
          </a:xfrm>
          <a:prstGeom prst="rect">
            <a:avLst/>
          </a:prstGeom>
        </p:spPr>
      </p:pic>
      <p:sp>
        <p:nvSpPr>
          <p:cNvPr id="2" name="标题 1"/>
          <p:cNvSpPr>
            <a:spLocks noGrp="1"/>
          </p:cNvSpPr>
          <p:nvPr>
            <p:ph type="ctrTitle" idx="4294967295"/>
          </p:nvPr>
        </p:nvSpPr>
        <p:spPr>
          <a:xfrm>
            <a:off x="3589020" y="2165985"/>
            <a:ext cx="5136515" cy="897255"/>
          </a:xfrm>
        </p:spPr>
        <p:txBody>
          <a:bodyPr/>
          <a:lstStyle/>
          <a:p>
            <a:pPr lvl="0" algn="ctr"/>
            <a:r>
              <a:rPr lang="zh-CN" altLang="en-US" sz="3600" b="1" dirty="0">
                <a:solidFill>
                  <a:schemeClr val="bg1"/>
                </a:solidFill>
                <a:latin typeface="微软雅黑" panose="020B0503020204020204" pitchFamily="34" charset="-122"/>
                <a:cs typeface="+mn-cs"/>
                <a:sym typeface="Arial" panose="020B0604020202020204" pitchFamily="34" charset="0"/>
              </a:rPr>
              <a:t>一、国际消费者权益日简介</a:t>
            </a:r>
            <a:r>
              <a:rPr lang="zh-CN" altLang="en-US" sz="2400" b="1" dirty="0">
                <a:solidFill>
                  <a:schemeClr val="bg1"/>
                </a:solidFill>
                <a:latin typeface="微软雅黑" panose="020B0503020204020204" pitchFamily="34" charset="-122"/>
                <a:cs typeface="+mn-cs"/>
                <a:sym typeface="Arial" panose="020B0604020202020204" pitchFamily="34" charset="0"/>
              </a:rPr>
              <a:t/>
            </a:r>
            <a:br>
              <a:rPr lang="zh-CN" altLang="en-US" sz="2400" b="1" dirty="0">
                <a:solidFill>
                  <a:schemeClr val="bg1"/>
                </a:solidFill>
                <a:latin typeface="微软雅黑" panose="020B0503020204020204" pitchFamily="34" charset="-122"/>
                <a:cs typeface="+mn-cs"/>
                <a:sym typeface="Arial" panose="020B0604020202020204" pitchFamily="34" charset="0"/>
              </a:rPr>
            </a:br>
            <a:endParaRPr lang="zh-CN" altLang="en-US" sz="2400" b="1" dirty="0">
              <a:solidFill>
                <a:schemeClr val="bg1"/>
              </a:solidFill>
              <a:latin typeface="微软雅黑" panose="020B0503020204020204" pitchFamily="34" charset="-122"/>
              <a:cs typeface="+mn-cs"/>
              <a:sym typeface="Arial" panose="020B0604020202020204" pitchFamily="34" charset="0"/>
            </a:endParaRP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219"/>
                                        </p:tgtEl>
                                        <p:attrNameLst>
                                          <p:attrName>style.visibility</p:attrName>
                                        </p:attrNameLst>
                                      </p:cBhvr>
                                      <p:to>
                                        <p:strVal val="visible"/>
                                      </p:to>
                                    </p:set>
                                    <p:anim calcmode="lin" valueType="num">
                                      <p:cBhvr>
                                        <p:cTn id="13" dur="1000" fill="hold"/>
                                        <p:tgtEl>
                                          <p:spTgt spid="219"/>
                                        </p:tgtEl>
                                        <p:attrNameLst>
                                          <p:attrName>ppt_x</p:attrName>
                                        </p:attrNameLst>
                                      </p:cBhvr>
                                      <p:tavLst>
                                        <p:tav tm="0">
                                          <p:val>
                                            <p:strVal val="#ppt_x-.2"/>
                                          </p:val>
                                        </p:tav>
                                        <p:tav tm="100000">
                                          <p:val>
                                            <p:strVal val="#ppt_x"/>
                                          </p:val>
                                        </p:tav>
                                      </p:tavLst>
                                    </p:anim>
                                    <p:anim calcmode="lin" valueType="num">
                                      <p:cBhvr>
                                        <p:cTn id="14" dur="1000" fill="hold"/>
                                        <p:tgtEl>
                                          <p:spTgt spid="219"/>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19"/>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
                                        </p:tgtEl>
                                        <p:attrNameLst>
                                          <p:attrName>ppt_y</p:attrName>
                                        </p:attrNameLst>
                                      </p:cBhvr>
                                      <p:tavLst>
                                        <p:tav tm="0">
                                          <p:val>
                                            <p:strVal val="#ppt_y"/>
                                          </p:val>
                                        </p:tav>
                                        <p:tav tm="100000">
                                          <p:val>
                                            <p:strVal val="#ppt_y"/>
                                          </p:val>
                                        </p:tav>
                                      </p:tavLst>
                                    </p:anim>
                                    <p:anim calcmode="lin" valueType="num">
                                      <p:cBhvr>
                                        <p:cTn id="2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animBg="1"/>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932180" y="357188"/>
            <a:ext cx="5122069"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a:solidFill>
                  <a:schemeClr val="accent3"/>
                </a:solidFill>
                <a:latin typeface="Tahoma" panose="020B0604030504040204" pitchFamily="34" charset="0"/>
                <a:ea typeface="微软雅黑" panose="020B0503020204020204" pitchFamily="34" charset="-122"/>
                <a:sym typeface="Arial" panose="020B0604020202020204" pitchFamily="34" charset="0"/>
              </a:rPr>
              <a:t>5.3</a:t>
            </a:r>
            <a:r>
              <a:rPr lang="zh-CN" altLang="en-US" sz="2400" b="1">
                <a:solidFill>
                  <a:srgbClr val="E63219"/>
                </a:solidFill>
                <a:latin typeface="Tahoma" panose="020B0604030504040204" pitchFamily="34" charset="0"/>
                <a:ea typeface="微软雅黑" panose="020B0503020204020204" pitchFamily="34" charset="-122"/>
                <a:sym typeface="Arial" panose="020B0604020202020204" pitchFamily="34" charset="0"/>
              </a:rPr>
              <a:t> </a:t>
            </a:r>
            <a:r>
              <a:rPr lang="zh-CN" altLang="en-US" sz="2400" b="1">
                <a:solidFill>
                  <a:schemeClr val="tx1">
                    <a:lumMod val="65000"/>
                    <a:lumOff val="35000"/>
                  </a:schemeClr>
                </a:solidFill>
                <a:latin typeface="Tahoma" panose="020B0604030504040204" pitchFamily="34" charset="0"/>
                <a:ea typeface="微软雅黑" panose="020B0503020204020204" pitchFamily="34" charset="-122"/>
                <a:sym typeface="Arial" panose="020B0604020202020204" pitchFamily="34" charset="0"/>
              </a:rPr>
              <a:t>新《</a:t>
            </a:r>
            <a:r>
              <a:rPr lang="zh-CN" altLang="en-US" sz="24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消费者权益保护法》亮点二</a:t>
            </a:r>
          </a:p>
        </p:txBody>
      </p:sp>
      <p:sp>
        <p:nvSpPr>
          <p:cNvPr id="31753" name="Text Box 9"/>
          <p:cNvSpPr txBox="1">
            <a:spLocks noChangeArrowheads="1"/>
          </p:cNvSpPr>
          <p:nvPr/>
        </p:nvSpPr>
        <p:spPr bwMode="auto">
          <a:xfrm>
            <a:off x="3968750" y="1934210"/>
            <a:ext cx="422656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a:solidFill>
                  <a:schemeClr val="tx1">
                    <a:lumMod val="65000"/>
                    <a:lumOff val="35000"/>
                  </a:schemeClr>
                </a:solidFill>
                <a:ea typeface="微软雅黑" panose="020B0503020204020204" pitchFamily="34" charset="-122"/>
              </a:rPr>
              <a:t>    【解读】</a:t>
            </a:r>
          </a:p>
          <a:p>
            <a:r>
              <a:rPr lang="zh-CN" altLang="en-US" sz="1400">
                <a:solidFill>
                  <a:schemeClr val="tx1">
                    <a:lumMod val="65000"/>
                    <a:lumOff val="35000"/>
                  </a:schemeClr>
                </a:solidFill>
                <a:ea typeface="微软雅黑" panose="020B0503020204020204" pitchFamily="34" charset="-122"/>
              </a:rPr>
              <a:t>    《消法》对网购平台的责任进行了清晰定位：</a:t>
            </a:r>
          </a:p>
          <a:p>
            <a:r>
              <a:rPr lang="zh-CN" altLang="en-US" sz="1400">
                <a:solidFill>
                  <a:schemeClr val="tx1">
                    <a:lumMod val="65000"/>
                    <a:lumOff val="35000"/>
                  </a:schemeClr>
                </a:solidFill>
                <a:ea typeface="微软雅黑" panose="020B0503020204020204" pitchFamily="34" charset="-122"/>
              </a:rPr>
              <a:t>       网购平台不能提供销售者或者服务者的真实名称、地址和有效联系方式的，承担先行赔偿责任</a:t>
            </a:r>
            <a:r>
              <a:rPr lang="zh-CN" altLang="en-US" sz="1050">
                <a:solidFill>
                  <a:schemeClr val="bg1"/>
                </a:solidFill>
                <a:ea typeface="微软雅黑" panose="020B0503020204020204" pitchFamily="34" charset="-122"/>
              </a:rPr>
              <a:t>；</a:t>
            </a:r>
          </a:p>
        </p:txBody>
      </p:sp>
      <p:sp>
        <p:nvSpPr>
          <p:cNvPr id="31756" name="Text Box 12"/>
          <p:cNvSpPr txBox="1">
            <a:spLocks noChangeArrowheads="1"/>
          </p:cNvSpPr>
          <p:nvPr/>
        </p:nvSpPr>
        <p:spPr bwMode="auto">
          <a:xfrm>
            <a:off x="3968750" y="2887345"/>
            <a:ext cx="4272915" cy="953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    对于销售者或服务者利用其平台侵害消费者合法权益的行为具有主观过错，未采取必要措施的，依法与销售者或服务者承担连带责任</a:t>
            </a:r>
          </a:p>
        </p:txBody>
      </p:sp>
      <p:sp>
        <p:nvSpPr>
          <p:cNvPr id="36869" name="AutoShape 5"/>
          <p:cNvSpPr>
            <a:spLocks noChangeArrowheads="1"/>
          </p:cNvSpPr>
          <p:nvPr/>
        </p:nvSpPr>
        <p:spPr bwMode="auto">
          <a:xfrm>
            <a:off x="1013460" y="1005205"/>
            <a:ext cx="3495040" cy="502285"/>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628" tIns="35243" rIns="67628" bIns="35243" anchor="ctr"/>
          <a:lstStyle/>
          <a:p>
            <a:pPr algn="ctr"/>
            <a:r>
              <a:rPr lang="zh-CN" altLang="zh-CN" b="1" dirty="0">
                <a:solidFill>
                  <a:schemeClr val="bg1"/>
                </a:solidFill>
                <a:ea typeface="微软雅黑" panose="020B0503020204020204" pitchFamily="34" charset="-122"/>
              </a:rPr>
              <a:t>网购平台承担先行赔付责任</a:t>
            </a:r>
          </a:p>
        </p:txBody>
      </p:sp>
      <p:sp>
        <p:nvSpPr>
          <p:cNvPr id="30726" name="AutoShape 6"/>
          <p:cNvSpPr>
            <a:spLocks noChangeArrowheads="1"/>
          </p:cNvSpPr>
          <p:nvPr/>
        </p:nvSpPr>
        <p:spPr bwMode="auto">
          <a:xfrm>
            <a:off x="1411844" y="1811418"/>
            <a:ext cx="2159794" cy="2159794"/>
          </a:xfrm>
          <a:prstGeom prst="roundRect">
            <a:avLst>
              <a:gd name="adj" fmla="val 16667"/>
            </a:avLst>
          </a:prstGeom>
          <a:solidFill>
            <a:schemeClr val="accent3"/>
          </a:solidFill>
          <a:ln w="63500" cap="rnd" cmpd="sng">
            <a:solidFill>
              <a:schemeClr val="accent2"/>
            </a:solidFill>
            <a:prstDash val="sysDot"/>
            <a:round/>
          </a:ln>
          <a:effectLst>
            <a:outerShdw dist="107763" dir="2700000" algn="ctr" rotWithShape="0">
              <a:schemeClr val="tx2">
                <a:alpha val="50000"/>
              </a:schemeClr>
            </a:outerShdw>
          </a:effectLst>
        </p:spPr>
        <p:txBody>
          <a:bodyPr wrap="none" anchor="ctr"/>
          <a:lstStyle/>
          <a:p>
            <a:pPr algn="ctr"/>
            <a:r>
              <a:rPr lang="zh-CN" altLang="en-US">
                <a:solidFill>
                  <a:schemeClr val="bg1"/>
                </a:solidFill>
                <a:latin typeface="微软雅黑" panose="020B0503020204020204" pitchFamily="34" charset="-122"/>
                <a:ea typeface="微软雅黑" panose="020B0503020204020204" pitchFamily="34" charset="-122"/>
                <a:sym typeface="+mn-ea"/>
              </a:rPr>
              <a:t>【法条】</a:t>
            </a:r>
          </a:p>
          <a:p>
            <a:pPr algn="ctr"/>
            <a:r>
              <a:rPr lang="zh-CN" altLang="en-US">
                <a:solidFill>
                  <a:schemeClr val="bg1"/>
                </a:solidFill>
                <a:latin typeface="微软雅黑" panose="020B0503020204020204" pitchFamily="34" charset="-122"/>
                <a:ea typeface="微软雅黑" panose="020B0503020204020204" pitchFamily="34" charset="-122"/>
                <a:sym typeface="+mn-ea"/>
              </a:rPr>
              <a:t>《消费者权益</a:t>
            </a:r>
          </a:p>
          <a:p>
            <a:pPr algn="ctr"/>
            <a:r>
              <a:rPr lang="zh-CN" altLang="en-US">
                <a:solidFill>
                  <a:schemeClr val="bg1"/>
                </a:solidFill>
                <a:latin typeface="微软雅黑" panose="020B0503020204020204" pitchFamily="34" charset="-122"/>
                <a:ea typeface="微软雅黑" panose="020B0503020204020204" pitchFamily="34" charset="-122"/>
                <a:sym typeface="+mn-ea"/>
              </a:rPr>
              <a:t>保护法》第25条</a:t>
            </a:r>
          </a:p>
        </p:txBody>
      </p:sp>
    </p:spTree>
  </p:cSld>
  <p:clrMapOvr>
    <a:masterClrMapping/>
  </p:clrMapOvr>
  <p:transition spd="slow" advClick="0" advTm="5000">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p:nvPr/>
        </p:nvSpPr>
        <p:spPr>
          <a:xfrm>
            <a:off x="3385820" y="2196465"/>
            <a:ext cx="5454650" cy="2167255"/>
          </a:xfrm>
          <a:prstGeom prst="rect">
            <a:avLst/>
          </a:prstGeom>
          <a:gradFill>
            <a:gsLst>
              <a:gs pos="0">
                <a:srgbClr val="3398E6"/>
              </a:gs>
              <a:gs pos="100000">
                <a:srgbClr val="B0D00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772" name="Text Box 4"/>
          <p:cNvSpPr txBox="1">
            <a:spLocks noChangeArrowheads="1"/>
          </p:cNvSpPr>
          <p:nvPr/>
        </p:nvSpPr>
        <p:spPr bwMode="auto">
          <a:xfrm>
            <a:off x="889000" y="345758"/>
            <a:ext cx="5122069"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a:solidFill>
                  <a:schemeClr val="accent3"/>
                </a:solidFill>
                <a:latin typeface="Tahoma" panose="020B0604030504040204" pitchFamily="34" charset="0"/>
                <a:ea typeface="微软雅黑" panose="020B0503020204020204" pitchFamily="34" charset="-122"/>
                <a:sym typeface="Arial" panose="020B0604020202020204" pitchFamily="34" charset="0"/>
              </a:rPr>
              <a:t>5.4</a:t>
            </a:r>
            <a:r>
              <a:rPr lang="zh-CN" altLang="en-US" sz="2400" b="1">
                <a:solidFill>
                  <a:srgbClr val="E63219"/>
                </a:solidFill>
                <a:latin typeface="Tahoma" panose="020B0604030504040204" pitchFamily="34" charset="0"/>
                <a:ea typeface="微软雅黑" panose="020B0503020204020204" pitchFamily="34" charset="-122"/>
                <a:sym typeface="Arial" panose="020B0604020202020204" pitchFamily="34" charset="0"/>
              </a:rPr>
              <a:t> </a:t>
            </a:r>
            <a:r>
              <a:rPr lang="zh-CN" altLang="en-US" sz="2400" b="1">
                <a:solidFill>
                  <a:schemeClr val="tx1">
                    <a:lumMod val="65000"/>
                    <a:lumOff val="35000"/>
                  </a:schemeClr>
                </a:solidFill>
                <a:latin typeface="Tahoma" panose="020B0604030504040204" pitchFamily="34" charset="0"/>
                <a:ea typeface="微软雅黑" panose="020B0503020204020204" pitchFamily="34" charset="-122"/>
                <a:sym typeface="Arial" panose="020B0604020202020204" pitchFamily="34" charset="0"/>
              </a:rPr>
              <a:t>新《</a:t>
            </a:r>
            <a:r>
              <a:rPr lang="zh-CN" altLang="en-US" sz="24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消费者权益保护法》亮点三</a:t>
            </a:r>
          </a:p>
        </p:txBody>
      </p:sp>
      <p:sp>
        <p:nvSpPr>
          <p:cNvPr id="32774" name="Rectangle 6"/>
          <p:cNvSpPr>
            <a:spLocks noChangeArrowheads="1"/>
          </p:cNvSpPr>
          <p:nvPr/>
        </p:nvSpPr>
        <p:spPr bwMode="auto">
          <a:xfrm>
            <a:off x="1316990" y="1491615"/>
            <a:ext cx="2174875" cy="2905760"/>
          </a:xfrm>
          <a:prstGeom prst="rect">
            <a:avLst/>
          </a:prstGeom>
          <a:solidFill>
            <a:schemeClr val="accent3"/>
          </a:solidFill>
          <a:ln w="9525" cap="flat" cmpd="sng">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chemeClr val="bg1"/>
              </a:solidFill>
              <a:ea typeface="微软雅黑" panose="020B0503020204020204" pitchFamily="34" charset="-122"/>
            </a:endParaRPr>
          </a:p>
          <a:p>
            <a:pPr algn="ctr"/>
            <a:endParaRPr lang="zh-CN" altLang="en-US">
              <a:ea typeface="微软雅黑" panose="020B0503020204020204" pitchFamily="34" charset="-122"/>
            </a:endParaRPr>
          </a:p>
        </p:txBody>
      </p:sp>
      <p:sp>
        <p:nvSpPr>
          <p:cNvPr id="32777" name="Text Box 9"/>
          <p:cNvSpPr txBox="1">
            <a:spLocks noChangeArrowheads="1"/>
          </p:cNvSpPr>
          <p:nvPr/>
        </p:nvSpPr>
        <p:spPr bwMode="auto">
          <a:xfrm>
            <a:off x="3971290" y="2573655"/>
            <a:ext cx="247205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a:solidFill>
                  <a:schemeClr val="bg1"/>
                </a:solidFill>
                <a:latin typeface="微软雅黑" panose="020B0503020204020204" pitchFamily="34" charset="-122"/>
                <a:ea typeface="微软雅黑" panose="020B0503020204020204" pitchFamily="34" charset="-122"/>
              </a:rPr>
              <a:t>【解读】修改后的《消法》不仅将惩罚性赔偿的倍数由“退一赔二”变为“退一赔三”，而且还对赔偿的最低数额进行确定，最少赔500元。</a:t>
            </a:r>
          </a:p>
        </p:txBody>
      </p:sp>
      <p:sp>
        <p:nvSpPr>
          <p:cNvPr id="32778" name="Text Box 10"/>
          <p:cNvSpPr txBox="1">
            <a:spLocks noChangeArrowheads="1"/>
          </p:cNvSpPr>
          <p:nvPr/>
        </p:nvSpPr>
        <p:spPr bwMode="auto">
          <a:xfrm>
            <a:off x="6559550" y="2765346"/>
            <a:ext cx="1619250" cy="116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1125">
                <a:solidFill>
                  <a:schemeClr val="bg1"/>
                </a:solidFill>
                <a:latin typeface="微软雅黑" panose="020B0503020204020204" pitchFamily="34" charset="-122"/>
                <a:ea typeface="微软雅黑" panose="020B0503020204020204" pitchFamily="34" charset="-122"/>
              </a:rPr>
              <a:t> </a:t>
            </a:r>
            <a:r>
              <a:rPr lang="zh-CN" altLang="en-US" sz="1125">
                <a:latin typeface="微软雅黑" panose="020B0503020204020204" pitchFamily="34" charset="-122"/>
                <a:ea typeface="微软雅黑" panose="020B0503020204020204" pitchFamily="34" charset="-122"/>
              </a:rPr>
              <a:t>  </a:t>
            </a:r>
            <a:r>
              <a:rPr lang="zh-CN" altLang="en-US" sz="1400">
                <a:solidFill>
                  <a:schemeClr val="bg1"/>
                </a:solidFill>
                <a:latin typeface="微软雅黑" panose="020B0503020204020204" pitchFamily="34" charset="-122"/>
                <a:ea typeface="微软雅黑" panose="020B0503020204020204" pitchFamily="34" charset="-122"/>
              </a:rPr>
              <a:t>此赔偿原则仅针对经营者存在欺诈消费者的行为。进行确定，最少赔500元。</a:t>
            </a:r>
          </a:p>
        </p:txBody>
      </p:sp>
      <p:sp>
        <p:nvSpPr>
          <p:cNvPr id="32779" name="Text Box 11"/>
          <p:cNvSpPr txBox="1">
            <a:spLocks noChangeArrowheads="1"/>
          </p:cNvSpPr>
          <p:nvPr/>
        </p:nvSpPr>
        <p:spPr bwMode="auto">
          <a:xfrm>
            <a:off x="1422400" y="1491615"/>
            <a:ext cx="1964055" cy="2891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1400">
                <a:latin typeface="微软雅黑" panose="020B0503020204020204" pitchFamily="34" charset="-122"/>
                <a:ea typeface="微软雅黑" panose="020B0503020204020204" pitchFamily="34" charset="-122"/>
              </a:rPr>
              <a:t>  </a:t>
            </a:r>
            <a:r>
              <a:rPr lang="zh-CN" altLang="en-US" sz="1400">
                <a:solidFill>
                  <a:schemeClr val="bg1"/>
                </a:solidFill>
                <a:latin typeface="微软雅黑" panose="020B0503020204020204" pitchFamily="34" charset="-122"/>
                <a:ea typeface="微软雅黑" panose="020B0503020204020204" pitchFamily="34" charset="-122"/>
              </a:rPr>
              <a:t>【法条】《消费者权益保护法》第55条</a:t>
            </a:r>
          </a:p>
          <a:p>
            <a:r>
              <a:rPr lang="zh-CN" altLang="en-US" sz="1400">
                <a:latin typeface="微软雅黑" panose="020B0503020204020204" pitchFamily="34" charset="-122"/>
                <a:ea typeface="微软雅黑" panose="020B0503020204020204" pitchFamily="34" charset="-122"/>
              </a:rPr>
              <a:t>    </a:t>
            </a:r>
            <a:r>
              <a:rPr lang="zh-CN" altLang="en-US" sz="1400">
                <a:solidFill>
                  <a:schemeClr val="bg1"/>
                </a:solidFill>
                <a:latin typeface="微软雅黑" panose="020B0503020204020204" pitchFamily="34" charset="-122"/>
                <a:ea typeface="微软雅黑" panose="020B0503020204020204" pitchFamily="34" charset="-122"/>
              </a:rPr>
              <a:t>经营者提供商品或者服务有欺诈行为的，应当按照消费者的要求增加赔偿其受到的损失，增加赔偿的金额为消费者购买商品的价款或者接受服务的费用的三倍；增加赔偿的金额不足五百元的，为五百元。法律另有规定的，依照其规定。</a:t>
            </a:r>
          </a:p>
        </p:txBody>
      </p:sp>
      <p:sp>
        <p:nvSpPr>
          <p:cNvPr id="36869" name="AutoShape 5"/>
          <p:cNvSpPr>
            <a:spLocks noChangeArrowheads="1"/>
          </p:cNvSpPr>
          <p:nvPr/>
        </p:nvSpPr>
        <p:spPr bwMode="auto">
          <a:xfrm>
            <a:off x="1029970" y="989330"/>
            <a:ext cx="2748915" cy="502285"/>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628" tIns="35243" rIns="67628" bIns="35243" anchor="ctr"/>
          <a:lstStyle/>
          <a:p>
            <a:pPr algn="ctr"/>
            <a:r>
              <a:rPr lang="zh-CN" altLang="zh-CN" b="1" dirty="0">
                <a:solidFill>
                  <a:schemeClr val="bg1"/>
                </a:solidFill>
                <a:ea typeface="微软雅黑" panose="020B0503020204020204" pitchFamily="34" charset="-122"/>
              </a:rPr>
              <a:t>加大消费欺诈赔偿</a:t>
            </a:r>
          </a:p>
        </p:txBody>
      </p:sp>
    </p:spTree>
  </p:cSld>
  <p:clrMapOvr>
    <a:masterClrMapping/>
  </p:clrMapOvr>
  <p:transition spd="slow" advClick="0" advTm="5000">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938530" y="345758"/>
            <a:ext cx="5122069"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a:solidFill>
                  <a:schemeClr val="accent3"/>
                </a:solidFill>
                <a:latin typeface="Tahoma" panose="020B0604030504040204" pitchFamily="34" charset="0"/>
                <a:ea typeface="微软雅黑" panose="020B0503020204020204" pitchFamily="34" charset="-122"/>
                <a:sym typeface="Arial" panose="020B0604020202020204" pitchFamily="34" charset="0"/>
              </a:rPr>
              <a:t>5.5</a:t>
            </a:r>
            <a:r>
              <a:rPr lang="zh-CN" altLang="en-US" sz="2400" b="1">
                <a:solidFill>
                  <a:srgbClr val="E63219"/>
                </a:solidFill>
                <a:latin typeface="Tahoma" panose="020B0604030504040204" pitchFamily="34" charset="0"/>
                <a:ea typeface="微软雅黑" panose="020B0503020204020204" pitchFamily="34" charset="-122"/>
                <a:sym typeface="Arial" panose="020B0604020202020204" pitchFamily="34" charset="0"/>
              </a:rPr>
              <a:t> </a:t>
            </a:r>
            <a:r>
              <a:rPr lang="zh-CN" altLang="en-US" sz="2400" b="1">
                <a:solidFill>
                  <a:schemeClr val="tx1">
                    <a:lumMod val="65000"/>
                    <a:lumOff val="35000"/>
                  </a:schemeClr>
                </a:solidFill>
                <a:latin typeface="Tahoma" panose="020B0604030504040204" pitchFamily="34" charset="0"/>
                <a:ea typeface="微软雅黑" panose="020B0503020204020204" pitchFamily="34" charset="-122"/>
                <a:sym typeface="Arial" panose="020B0604020202020204" pitchFamily="34" charset="0"/>
              </a:rPr>
              <a:t>新《</a:t>
            </a:r>
            <a:r>
              <a:rPr lang="zh-CN" altLang="en-US" sz="24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消费者权益保护法》亮点四</a:t>
            </a:r>
          </a:p>
        </p:txBody>
      </p:sp>
      <p:grpSp>
        <p:nvGrpSpPr>
          <p:cNvPr id="33798" name="Group 6"/>
          <p:cNvGrpSpPr/>
          <p:nvPr/>
        </p:nvGrpSpPr>
        <p:grpSpPr bwMode="auto">
          <a:xfrm>
            <a:off x="1437005" y="1997710"/>
            <a:ext cx="2967355" cy="2811780"/>
            <a:chOff x="0" y="0"/>
            <a:chExt cx="4535" cy="4606"/>
          </a:xfrm>
        </p:grpSpPr>
        <p:grpSp>
          <p:nvGrpSpPr>
            <p:cNvPr id="33799" name="Group 7"/>
            <p:cNvGrpSpPr/>
            <p:nvPr/>
          </p:nvGrpSpPr>
          <p:grpSpPr bwMode="auto">
            <a:xfrm>
              <a:off x="0" y="0"/>
              <a:ext cx="4535" cy="4606"/>
              <a:chOff x="0" y="0"/>
              <a:chExt cx="5384" cy="5461"/>
            </a:xfrm>
          </p:grpSpPr>
          <p:sp>
            <p:nvSpPr>
              <p:cNvPr id="33800" name="Rectangle 8"/>
              <p:cNvSpPr>
                <a:spLocks noChangeArrowheads="1"/>
              </p:cNvSpPr>
              <p:nvPr/>
            </p:nvSpPr>
            <p:spPr bwMode="auto">
              <a:xfrm>
                <a:off x="0" y="5"/>
                <a:ext cx="5385" cy="5456"/>
              </a:xfrm>
              <a:prstGeom prst="rect">
                <a:avLst/>
              </a:prstGeom>
              <a:solidFill>
                <a:schemeClr val="accent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33801" name="Rectangle 9"/>
              <p:cNvSpPr>
                <a:spLocks noChangeArrowheads="1"/>
              </p:cNvSpPr>
              <p:nvPr/>
            </p:nvSpPr>
            <p:spPr bwMode="auto">
              <a:xfrm>
                <a:off x="354" y="288"/>
                <a:ext cx="4677" cy="481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33802" name="Rectangle 10"/>
              <p:cNvSpPr>
                <a:spLocks noChangeArrowheads="1"/>
              </p:cNvSpPr>
              <p:nvPr/>
            </p:nvSpPr>
            <p:spPr bwMode="auto">
              <a:xfrm>
                <a:off x="919" y="0"/>
                <a:ext cx="3543" cy="368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grpSp>
        <p:sp>
          <p:nvSpPr>
            <p:cNvPr id="33803" name="Text Box 11"/>
            <p:cNvSpPr txBox="1">
              <a:spLocks noChangeArrowheads="1"/>
            </p:cNvSpPr>
            <p:nvPr/>
          </p:nvSpPr>
          <p:spPr bwMode="auto">
            <a:xfrm>
              <a:off x="635" y="284"/>
              <a:ext cx="3613" cy="4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1125" b="1">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rPr>
                <a:t>法条】</a:t>
              </a:r>
            </a:p>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   《消费者权益保护法》</a:t>
              </a:r>
            </a:p>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          第26条</a:t>
              </a:r>
            </a:p>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    经营者不得以格式条款、通知、声明、店堂告示等方式，作出排除或者限制消费者权利、减轻或者免除经营者责任、加重消费者责任等对消费者不公平、不合理的规定，不得利用格式条款并借助技术手段强制交易。</a:t>
              </a:r>
            </a:p>
          </p:txBody>
        </p:sp>
      </p:grpSp>
      <p:grpSp>
        <p:nvGrpSpPr>
          <p:cNvPr id="33804" name="Group 12"/>
          <p:cNvGrpSpPr/>
          <p:nvPr/>
        </p:nvGrpSpPr>
        <p:grpSpPr bwMode="auto">
          <a:xfrm>
            <a:off x="4774565" y="1997710"/>
            <a:ext cx="3129280" cy="2811780"/>
            <a:chOff x="0" y="0"/>
            <a:chExt cx="4535" cy="4606"/>
          </a:xfrm>
        </p:grpSpPr>
        <p:grpSp>
          <p:nvGrpSpPr>
            <p:cNvPr id="33805" name="Group 13"/>
            <p:cNvGrpSpPr/>
            <p:nvPr/>
          </p:nvGrpSpPr>
          <p:grpSpPr bwMode="auto">
            <a:xfrm>
              <a:off x="0" y="0"/>
              <a:ext cx="4535" cy="4606"/>
              <a:chOff x="0" y="0"/>
              <a:chExt cx="5384" cy="5461"/>
            </a:xfrm>
          </p:grpSpPr>
          <p:sp>
            <p:nvSpPr>
              <p:cNvPr id="33806" name="Rectangle 14"/>
              <p:cNvSpPr>
                <a:spLocks noChangeArrowheads="1"/>
              </p:cNvSpPr>
              <p:nvPr/>
            </p:nvSpPr>
            <p:spPr bwMode="auto">
              <a:xfrm>
                <a:off x="0" y="5"/>
                <a:ext cx="5385" cy="5456"/>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33807" name="Rectangle 15"/>
              <p:cNvSpPr>
                <a:spLocks noChangeArrowheads="1"/>
              </p:cNvSpPr>
              <p:nvPr/>
            </p:nvSpPr>
            <p:spPr bwMode="auto">
              <a:xfrm>
                <a:off x="354" y="288"/>
                <a:ext cx="4677" cy="481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33808" name="Rectangle 16"/>
              <p:cNvSpPr>
                <a:spLocks noChangeArrowheads="1"/>
              </p:cNvSpPr>
              <p:nvPr/>
            </p:nvSpPr>
            <p:spPr bwMode="auto">
              <a:xfrm>
                <a:off x="919" y="0"/>
                <a:ext cx="3543" cy="368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grpSp>
        <p:sp>
          <p:nvSpPr>
            <p:cNvPr id="33809" name="Text Box 17"/>
            <p:cNvSpPr txBox="1">
              <a:spLocks noChangeArrowheads="1"/>
            </p:cNvSpPr>
            <p:nvPr/>
          </p:nvSpPr>
          <p:spPr bwMode="auto">
            <a:xfrm>
              <a:off x="428" y="214"/>
              <a:ext cx="3825" cy="4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1125" b="1">
                  <a:latin typeface="微软雅黑" panose="020B0503020204020204" pitchFamily="34" charset="-122"/>
                  <a:ea typeface="微软雅黑" panose="020B0503020204020204" pitchFamily="34" charset="-122"/>
                </a:rPr>
                <a:t>  </a:t>
              </a:r>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rPr>
                <a:t>【解读】</a:t>
              </a:r>
            </a:p>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    格式条款是当事人为了重复使用而预先拟定，并在订立合同时未与对方协商的条款。</a:t>
              </a:r>
            </a:p>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    一些经营者利用其优势地位，在制定格式条款时只强调权利，有意识地逃避法定义务，甚至将不公平条款强加给消费者。</a:t>
              </a:r>
            </a:p>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    新《消法》对于经营者以不公平格式条款损害消费者权益的行为进行了进一步规制。</a:t>
              </a:r>
            </a:p>
          </p:txBody>
        </p:sp>
      </p:grpSp>
      <p:sp>
        <p:nvSpPr>
          <p:cNvPr id="36869" name="AutoShape 5"/>
          <p:cNvSpPr>
            <a:spLocks noChangeArrowheads="1"/>
          </p:cNvSpPr>
          <p:nvPr/>
        </p:nvSpPr>
        <p:spPr bwMode="auto">
          <a:xfrm>
            <a:off x="1013460" y="1005205"/>
            <a:ext cx="4452620" cy="502285"/>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628" tIns="35243" rIns="67628" bIns="35243" anchor="ctr"/>
          <a:lstStyle/>
          <a:p>
            <a:pPr algn="ctr"/>
            <a:r>
              <a:rPr lang="zh-CN" altLang="zh-CN" b="1" dirty="0">
                <a:solidFill>
                  <a:schemeClr val="bg1"/>
                </a:solidFill>
                <a:ea typeface="微软雅黑" panose="020B0503020204020204" pitchFamily="34" charset="-122"/>
              </a:rPr>
              <a:t>侵犯消费者权益的霸王格式条款无效</a:t>
            </a:r>
          </a:p>
        </p:txBody>
      </p:sp>
    </p:spTree>
  </p:cSld>
  <p:clrMapOvr>
    <a:masterClrMapping/>
  </p:clrMapOvr>
  <p:transition spd="slow" advClick="0" advTm="5000">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p:nvPr/>
        </p:nvSpPr>
        <p:spPr>
          <a:xfrm>
            <a:off x="269240" y="2196465"/>
            <a:ext cx="8635365" cy="2167255"/>
          </a:xfrm>
          <a:prstGeom prst="rect">
            <a:avLst/>
          </a:prstGeom>
          <a:gradFill>
            <a:gsLst>
              <a:gs pos="0">
                <a:srgbClr val="3398E6"/>
              </a:gs>
              <a:gs pos="100000">
                <a:srgbClr val="B0D00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820" name="Text Box 4"/>
          <p:cNvSpPr txBox="1">
            <a:spLocks noChangeArrowheads="1"/>
          </p:cNvSpPr>
          <p:nvPr/>
        </p:nvSpPr>
        <p:spPr bwMode="auto">
          <a:xfrm>
            <a:off x="955040" y="346393"/>
            <a:ext cx="5122069"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a:solidFill>
                  <a:schemeClr val="accent3"/>
                </a:solidFill>
                <a:latin typeface="Tahoma" panose="020B0604030504040204" pitchFamily="34" charset="0"/>
                <a:ea typeface="微软雅黑" panose="020B0503020204020204" pitchFamily="34" charset="-122"/>
                <a:sym typeface="Arial" panose="020B0604020202020204" pitchFamily="34" charset="0"/>
              </a:rPr>
              <a:t>5.6</a:t>
            </a:r>
            <a:r>
              <a:rPr lang="zh-CN" altLang="en-US" sz="2400" b="1">
                <a:solidFill>
                  <a:srgbClr val="E63219"/>
                </a:solidFill>
                <a:latin typeface="Tahoma" panose="020B0604030504040204" pitchFamily="34" charset="0"/>
                <a:ea typeface="微软雅黑" panose="020B0503020204020204" pitchFamily="34" charset="-122"/>
                <a:sym typeface="Arial" panose="020B0604020202020204" pitchFamily="34" charset="0"/>
              </a:rPr>
              <a:t> </a:t>
            </a:r>
            <a:r>
              <a:rPr lang="zh-CN" altLang="en-US" sz="2400" b="1">
                <a:solidFill>
                  <a:schemeClr val="tx1">
                    <a:lumMod val="65000"/>
                    <a:lumOff val="35000"/>
                  </a:schemeClr>
                </a:solidFill>
                <a:latin typeface="Tahoma" panose="020B0604030504040204" pitchFamily="34" charset="0"/>
                <a:ea typeface="微软雅黑" panose="020B0503020204020204" pitchFamily="34" charset="-122"/>
                <a:sym typeface="Arial" panose="020B0604020202020204" pitchFamily="34" charset="0"/>
              </a:rPr>
              <a:t>新《</a:t>
            </a:r>
            <a:r>
              <a:rPr lang="zh-CN" altLang="en-US" sz="24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消费者权益保护法》亮点五</a:t>
            </a:r>
          </a:p>
        </p:txBody>
      </p:sp>
      <p:sp>
        <p:nvSpPr>
          <p:cNvPr id="34823" name="Text Box 7"/>
          <p:cNvSpPr txBox="1">
            <a:spLocks noChangeArrowheads="1"/>
          </p:cNvSpPr>
          <p:nvPr/>
        </p:nvSpPr>
        <p:spPr bwMode="auto">
          <a:xfrm>
            <a:off x="897255" y="2196465"/>
            <a:ext cx="4580890" cy="212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a:solidFill>
                  <a:schemeClr val="bg1"/>
                </a:solidFill>
                <a:ea typeface="微软雅黑" panose="020B0503020204020204" pitchFamily="34" charset="-122"/>
              </a:rPr>
              <a:t>【法条】</a:t>
            </a:r>
          </a:p>
          <a:p>
            <a:r>
              <a:rPr lang="zh-CN" altLang="en-US" sz="1400">
                <a:solidFill>
                  <a:schemeClr val="bg1"/>
                </a:solidFill>
                <a:ea typeface="微软雅黑" panose="020B0503020204020204" pitchFamily="34" charset="-122"/>
              </a:rPr>
              <a:t>    </a:t>
            </a:r>
            <a:r>
              <a:rPr lang="zh-CN" altLang="en-US" sz="1600">
                <a:solidFill>
                  <a:schemeClr val="bg1"/>
                </a:solidFill>
                <a:ea typeface="微软雅黑" panose="020B0503020204020204" pitchFamily="34" charset="-122"/>
              </a:rPr>
              <a:t>《消费者权益保护法》第23条第2款：</a:t>
            </a:r>
          </a:p>
          <a:p>
            <a:r>
              <a:rPr lang="zh-CN" altLang="en-US" sz="1600">
                <a:solidFill>
                  <a:schemeClr val="bg1"/>
                </a:solidFill>
                <a:ea typeface="微软雅黑" panose="020B0503020204020204" pitchFamily="34" charset="-122"/>
              </a:rPr>
              <a:t>    经营者提供的机动车、计算机、电视机、电冰箱、空调器、洗衣机等耐用商品或者装饰装修等服务，消费者自接受商品或者服务之日起六个月内发现瑕疵，发生争议的，由经营者承担有关瑕疵的举证责任。</a:t>
            </a:r>
          </a:p>
          <a:p>
            <a:endParaRPr lang="zh-CN" altLang="en-US" sz="1600">
              <a:ea typeface="微软雅黑" panose="020B0503020204020204" pitchFamily="34" charset="-122"/>
            </a:endParaRPr>
          </a:p>
        </p:txBody>
      </p:sp>
      <p:sp>
        <p:nvSpPr>
          <p:cNvPr id="34825" name="Text Box 9"/>
          <p:cNvSpPr txBox="1">
            <a:spLocks noChangeArrowheads="1"/>
          </p:cNvSpPr>
          <p:nvPr/>
        </p:nvSpPr>
        <p:spPr bwMode="auto">
          <a:xfrm>
            <a:off x="5575935" y="2504440"/>
            <a:ext cx="2717165" cy="1814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1400">
                <a:solidFill>
                  <a:schemeClr val="bg1"/>
                </a:solidFill>
                <a:ea typeface="微软雅黑" panose="020B0503020204020204" pitchFamily="34" charset="-122"/>
              </a:rPr>
              <a:t>【解读】将消费者“拿证据维权”转换为经营者“自证清白”，实行举证责任倒置，解决了消费者举证难问题。</a:t>
            </a:r>
          </a:p>
          <a:p>
            <a:r>
              <a:rPr lang="zh-CN" altLang="en-US" sz="1400">
                <a:solidFill>
                  <a:schemeClr val="bg1"/>
                </a:solidFill>
                <a:ea typeface="微软雅黑" panose="020B0503020204020204" pitchFamily="34" charset="-122"/>
              </a:rPr>
              <a:t>    该规则仅适用于机动车等耐用品和装饰装修等服务，且仅限于购买或者接受服务之日起六个月内。</a:t>
            </a:r>
          </a:p>
        </p:txBody>
      </p:sp>
      <p:sp>
        <p:nvSpPr>
          <p:cNvPr id="36869" name="AutoShape 5"/>
          <p:cNvSpPr>
            <a:spLocks noChangeArrowheads="1"/>
          </p:cNvSpPr>
          <p:nvPr/>
        </p:nvSpPr>
        <p:spPr bwMode="auto">
          <a:xfrm>
            <a:off x="897255" y="1119505"/>
            <a:ext cx="5396230" cy="502285"/>
          </a:xfrm>
          <a:prstGeom prst="roundRect">
            <a:avLst>
              <a:gd name="adj" fmla="val 16667"/>
            </a:avLst>
          </a:prstGeom>
          <a:solidFill>
            <a:schemeClr val="accent3"/>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628" tIns="35243" rIns="67628" bIns="35243" anchor="ctr"/>
          <a:lstStyle/>
          <a:p>
            <a:pPr algn="ctr"/>
            <a:r>
              <a:rPr lang="zh-CN" altLang="zh-CN" b="1" dirty="0">
                <a:solidFill>
                  <a:schemeClr val="bg1"/>
                </a:solidFill>
                <a:ea typeface="微软雅黑" panose="020B0503020204020204" pitchFamily="34" charset="-122"/>
              </a:rPr>
              <a:t>耐用商品或者装饰装修维权实行举证责任倒置</a:t>
            </a:r>
          </a:p>
        </p:txBody>
      </p:sp>
    </p:spTree>
  </p:cSld>
  <p:clrMapOvr>
    <a:masterClrMapping/>
  </p:clrMapOvr>
  <p:transition spd="slow" advClick="0" advTm="5000">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p:nvPr/>
        </p:nvSpPr>
        <p:spPr>
          <a:xfrm>
            <a:off x="269240" y="2196465"/>
            <a:ext cx="8635365" cy="2167255"/>
          </a:xfrm>
          <a:prstGeom prst="rect">
            <a:avLst/>
          </a:prstGeom>
          <a:gradFill>
            <a:gsLst>
              <a:gs pos="0">
                <a:srgbClr val="3398E6"/>
              </a:gs>
              <a:gs pos="100000">
                <a:srgbClr val="B0D00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844" name="Text Box 4"/>
          <p:cNvSpPr txBox="1">
            <a:spLocks noChangeArrowheads="1"/>
          </p:cNvSpPr>
          <p:nvPr/>
        </p:nvSpPr>
        <p:spPr bwMode="auto">
          <a:xfrm>
            <a:off x="897255" y="312738"/>
            <a:ext cx="5122069"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a:solidFill>
                  <a:schemeClr val="accent3"/>
                </a:solidFill>
                <a:latin typeface="Tahoma" panose="020B0604030504040204" pitchFamily="34" charset="0"/>
                <a:ea typeface="微软雅黑" panose="020B0503020204020204" pitchFamily="34" charset="-122"/>
                <a:sym typeface="Arial" panose="020B0604020202020204" pitchFamily="34" charset="0"/>
              </a:rPr>
              <a:t>5.7</a:t>
            </a:r>
            <a:r>
              <a:rPr lang="zh-CN" altLang="en-US" sz="2400" b="1">
                <a:solidFill>
                  <a:srgbClr val="E63219"/>
                </a:solidFill>
                <a:latin typeface="Tahoma" panose="020B0604030504040204" pitchFamily="34" charset="0"/>
                <a:ea typeface="微软雅黑" panose="020B0503020204020204" pitchFamily="34" charset="-122"/>
                <a:sym typeface="Arial" panose="020B0604020202020204" pitchFamily="34" charset="0"/>
              </a:rPr>
              <a:t> </a:t>
            </a:r>
            <a:r>
              <a:rPr lang="zh-CN" altLang="en-US" sz="2400" b="1">
                <a:solidFill>
                  <a:schemeClr val="tx1">
                    <a:lumMod val="65000"/>
                    <a:lumOff val="35000"/>
                  </a:schemeClr>
                </a:solidFill>
                <a:latin typeface="Tahoma" panose="020B0604030504040204" pitchFamily="34" charset="0"/>
                <a:ea typeface="微软雅黑" panose="020B0503020204020204" pitchFamily="34" charset="-122"/>
                <a:sym typeface="Arial" panose="020B0604020202020204" pitchFamily="34" charset="0"/>
              </a:rPr>
              <a:t>新《</a:t>
            </a:r>
            <a:r>
              <a:rPr lang="zh-CN" altLang="en-US" sz="24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消费者权益保护法》亮点六</a:t>
            </a:r>
          </a:p>
        </p:txBody>
      </p:sp>
      <p:grpSp>
        <p:nvGrpSpPr>
          <p:cNvPr id="35846" name="Group 6"/>
          <p:cNvGrpSpPr/>
          <p:nvPr/>
        </p:nvGrpSpPr>
        <p:grpSpPr bwMode="auto">
          <a:xfrm>
            <a:off x="786527" y="1920991"/>
            <a:ext cx="2759869" cy="3099016"/>
            <a:chOff x="-6835" y="-1297"/>
            <a:chExt cx="5795" cy="6505"/>
          </a:xfrm>
        </p:grpSpPr>
        <p:sp>
          <p:nvSpPr>
            <p:cNvPr id="35847" name="AutoShape 7"/>
            <p:cNvSpPr>
              <a:spLocks noChangeArrowheads="1"/>
            </p:cNvSpPr>
            <p:nvPr/>
          </p:nvSpPr>
          <p:spPr bwMode="auto">
            <a:xfrm>
              <a:off x="-6835" y="-1297"/>
              <a:ext cx="5795" cy="6505"/>
            </a:xfrm>
            <a:prstGeom prst="cube">
              <a:avLst>
                <a:gd name="adj" fmla="val 25000"/>
              </a:avLst>
            </a:prstGeom>
            <a:solidFill>
              <a:schemeClr val="accent3">
                <a:lumMod val="60000"/>
                <a:lumOff val="4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35848" name="Text Box 8"/>
            <p:cNvSpPr txBox="1">
              <a:spLocks noChangeArrowheads="1"/>
            </p:cNvSpPr>
            <p:nvPr/>
          </p:nvSpPr>
          <p:spPr bwMode="auto">
            <a:xfrm>
              <a:off x="-6627" y="1498"/>
              <a:ext cx="4032" cy="3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1200">
                  <a:latin typeface="微软雅黑" panose="020B0503020204020204" pitchFamily="34" charset="-122"/>
                  <a:ea typeface="微软雅黑" panose="020B0503020204020204" pitchFamily="34" charset="-122"/>
                </a:rPr>
                <a:t>     </a:t>
              </a:r>
              <a:r>
                <a:rPr lang="zh-CN" altLang="en-US" sz="1200">
                  <a:solidFill>
                    <a:schemeClr val="bg1"/>
                  </a:solidFill>
                  <a:latin typeface="微软雅黑" panose="020B0503020204020204" pitchFamily="34" charset="-122"/>
                  <a:ea typeface="微软雅黑" panose="020B0503020204020204" pitchFamily="34" charset="-122"/>
                </a:rPr>
                <a:t>社会团体或者其他组织、个人在关系消费者生命健康商品或者服务的虚假广告或者其他虚假宣传中向消费者推荐商品或者服务，造成消费者损害的，应当与提供该商品或者服务的经营者承担连带责任</a:t>
              </a:r>
            </a:p>
          </p:txBody>
        </p:sp>
        <p:sp>
          <p:nvSpPr>
            <p:cNvPr id="35849" name="Text Box 9"/>
            <p:cNvSpPr txBox="1">
              <a:spLocks noChangeArrowheads="1"/>
            </p:cNvSpPr>
            <p:nvPr/>
          </p:nvSpPr>
          <p:spPr bwMode="auto">
            <a:xfrm>
              <a:off x="-6835" y="183"/>
              <a:ext cx="4449" cy="15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1800">
                  <a:latin typeface="微软雅黑" panose="020B0503020204020204" pitchFamily="34" charset="-122"/>
                  <a:ea typeface="微软雅黑" panose="020B0503020204020204" pitchFamily="34" charset="-122"/>
                </a:rPr>
                <a:t>  </a:t>
              </a:r>
              <a:r>
                <a:rPr lang="zh-CN" altLang="en-US" sz="1800">
                  <a:solidFill>
                    <a:schemeClr val="bg1"/>
                  </a:solidFill>
                  <a:latin typeface="微软雅黑" panose="020B0503020204020204" pitchFamily="34" charset="-122"/>
                  <a:ea typeface="微软雅黑" panose="020B0503020204020204" pitchFamily="34" charset="-122"/>
                </a:rPr>
                <a:t>【法条】</a:t>
              </a:r>
            </a:p>
            <a:p>
              <a:r>
                <a:rPr lang="zh-CN" altLang="en-US" sz="1200">
                  <a:solidFill>
                    <a:schemeClr val="bg1"/>
                  </a:solidFill>
                  <a:latin typeface="微软雅黑" panose="020B0503020204020204" pitchFamily="34" charset="-122"/>
                  <a:ea typeface="微软雅黑" panose="020B0503020204020204" pitchFamily="34" charset="-122"/>
                </a:rPr>
                <a:t>《消费者权益保护法》第45条</a:t>
              </a:r>
            </a:p>
          </p:txBody>
        </p:sp>
      </p:grpSp>
      <p:sp>
        <p:nvSpPr>
          <p:cNvPr id="36869" name="AutoShape 5"/>
          <p:cNvSpPr>
            <a:spLocks noChangeArrowheads="1"/>
          </p:cNvSpPr>
          <p:nvPr/>
        </p:nvSpPr>
        <p:spPr bwMode="auto">
          <a:xfrm>
            <a:off x="897255" y="1119505"/>
            <a:ext cx="5396230" cy="502285"/>
          </a:xfrm>
          <a:prstGeom prst="roundRect">
            <a:avLst>
              <a:gd name="adj" fmla="val 16667"/>
            </a:avLst>
          </a:prstGeom>
          <a:solidFill>
            <a:schemeClr val="accent3"/>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628" tIns="35243" rIns="67628" bIns="35243" anchor="ctr"/>
          <a:lstStyle/>
          <a:p>
            <a:pPr algn="ctr"/>
            <a:r>
              <a:rPr lang="zh-CN" altLang="zh-CN" b="1" dirty="0">
                <a:solidFill>
                  <a:schemeClr val="bg1"/>
                </a:solidFill>
                <a:ea typeface="微软雅黑" panose="020B0503020204020204" pitchFamily="34" charset="-122"/>
              </a:rPr>
              <a:t>虚假广告代言人承担连带赔偿责任</a:t>
            </a:r>
          </a:p>
        </p:txBody>
      </p:sp>
      <p:sp>
        <p:nvSpPr>
          <p:cNvPr id="2" name="文本框 1"/>
          <p:cNvSpPr txBox="1"/>
          <p:nvPr/>
        </p:nvSpPr>
        <p:spPr>
          <a:xfrm>
            <a:off x="3753485" y="2418715"/>
            <a:ext cx="2540000" cy="1723390"/>
          </a:xfrm>
          <a:prstGeom prst="rect">
            <a:avLst/>
          </a:prstGeom>
          <a:noFill/>
        </p:spPr>
        <p:txBody>
          <a:bodyPr wrap="square" lIns="0" tIns="0" rIns="0" bIns="0" rtlCol="0" anchor="t">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【解读】</a:t>
            </a:r>
          </a:p>
          <a:p>
            <a:r>
              <a:rPr lang="zh-CN" altLang="en-US" sz="1600" b="1"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rPr>
              <a:t>针对大量虚假广告充斥电视节目、明星代言产品质量参差不齐等损害消费者权益的情况，新消法强化了虚假广告代言人及发布者的连带责任。</a:t>
            </a:r>
          </a:p>
        </p:txBody>
      </p:sp>
      <p:sp>
        <p:nvSpPr>
          <p:cNvPr id="3" name="文本框 2"/>
          <p:cNvSpPr txBox="1"/>
          <p:nvPr/>
        </p:nvSpPr>
        <p:spPr>
          <a:xfrm>
            <a:off x="6459855" y="2379345"/>
            <a:ext cx="1969135" cy="1230630"/>
          </a:xfrm>
          <a:prstGeom prst="rect">
            <a:avLst/>
          </a:prstGeom>
          <a:noFill/>
        </p:spPr>
        <p:txBody>
          <a:bodyPr wrap="square" lIns="0" tIns="0" rIns="0" bIns="0" rtlCol="0" anchor="t">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【提醒】</a:t>
            </a:r>
          </a:p>
          <a:p>
            <a:r>
              <a:rPr lang="zh-CN" altLang="en-US" sz="1600" b="1"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rPr>
              <a:t>   连带赔偿责任仅仅适用于关系消费者生命健康的商品或者服务。</a:t>
            </a:r>
          </a:p>
        </p:txBody>
      </p:sp>
    </p:spTree>
  </p:cSld>
  <p:clrMapOvr>
    <a:masterClrMapping/>
  </p:clrMapOvr>
  <p:transition spd="slow" advClick="0" advTm="5000">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4"/>
          <p:cNvSpPr txBox="1">
            <a:spLocks noChangeArrowheads="1"/>
          </p:cNvSpPr>
          <p:nvPr/>
        </p:nvSpPr>
        <p:spPr bwMode="auto">
          <a:xfrm>
            <a:off x="944880" y="312738"/>
            <a:ext cx="5122069"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a:solidFill>
                  <a:schemeClr val="accent3"/>
                </a:solidFill>
                <a:latin typeface="Tahoma" panose="020B0604030504040204" pitchFamily="34" charset="0"/>
                <a:ea typeface="微软雅黑" panose="020B0503020204020204" pitchFamily="34" charset="-122"/>
                <a:sym typeface="Arial" panose="020B0604020202020204" pitchFamily="34" charset="0"/>
              </a:rPr>
              <a:t>5.8 </a:t>
            </a:r>
            <a:r>
              <a:rPr lang="zh-CN" altLang="en-US" sz="2400" b="1">
                <a:solidFill>
                  <a:schemeClr val="tx1">
                    <a:lumMod val="65000"/>
                    <a:lumOff val="35000"/>
                  </a:schemeClr>
                </a:solidFill>
                <a:latin typeface="Tahoma" panose="020B0604030504040204" pitchFamily="34" charset="0"/>
                <a:ea typeface="微软雅黑" panose="020B0503020204020204" pitchFamily="34" charset="-122"/>
                <a:sym typeface="Arial" panose="020B0604020202020204" pitchFamily="34" charset="0"/>
              </a:rPr>
              <a:t>新《</a:t>
            </a:r>
            <a:r>
              <a:rPr lang="zh-CN" altLang="en-US" sz="24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消费者权益保护法》亮点七</a:t>
            </a:r>
          </a:p>
        </p:txBody>
      </p:sp>
      <p:sp>
        <p:nvSpPr>
          <p:cNvPr id="36869" name="AutoShape 5"/>
          <p:cNvSpPr>
            <a:spLocks noChangeArrowheads="1"/>
          </p:cNvSpPr>
          <p:nvPr/>
        </p:nvSpPr>
        <p:spPr bwMode="auto">
          <a:xfrm>
            <a:off x="3449955" y="1951355"/>
            <a:ext cx="3181985" cy="502285"/>
          </a:xfrm>
          <a:prstGeom prst="roundRect">
            <a:avLst>
              <a:gd name="adj" fmla="val 16667"/>
            </a:avLst>
          </a:prstGeom>
          <a:solidFill>
            <a:schemeClr val="accent3"/>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628" tIns="35243" rIns="67628" bIns="35243" anchor="ctr"/>
          <a:lstStyle/>
          <a:p>
            <a:pPr algn="ctr"/>
            <a:r>
              <a:rPr lang="zh-CN" altLang="zh-CN" b="1" dirty="0">
                <a:solidFill>
                  <a:schemeClr val="bg1"/>
                </a:solidFill>
                <a:ea typeface="微软雅黑" panose="020B0503020204020204" pitchFamily="34" charset="-122"/>
              </a:rPr>
              <a:t>受害人可以要求精神损害赔偿</a:t>
            </a:r>
          </a:p>
        </p:txBody>
      </p:sp>
      <p:sp>
        <p:nvSpPr>
          <p:cNvPr id="20" name="矩形 19"/>
          <p:cNvSpPr/>
          <p:nvPr/>
        </p:nvSpPr>
        <p:spPr>
          <a:xfrm>
            <a:off x="1083945" y="1169670"/>
            <a:ext cx="2272030" cy="3166745"/>
          </a:xfrm>
          <a:prstGeom prst="rect">
            <a:avLst/>
          </a:prstGeom>
          <a:solidFill>
            <a:srgbClr val="3398E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b="1">
                <a:solidFill>
                  <a:schemeClr val="bg1"/>
                </a:solidFill>
                <a:ea typeface="微软雅黑" panose="020B0503020204020204" pitchFamily="34" charset="-122"/>
                <a:sym typeface="+mn-ea"/>
              </a:rPr>
              <a:t>【法条】</a:t>
            </a:r>
          </a:p>
          <a:p>
            <a:pPr algn="ctr"/>
            <a:r>
              <a:rPr lang="zh-CN" altLang="en-US">
                <a:solidFill>
                  <a:schemeClr val="bg1"/>
                </a:solidFill>
                <a:ea typeface="微软雅黑" panose="020B0503020204020204" pitchFamily="34" charset="-122"/>
                <a:sym typeface="+mn-ea"/>
              </a:rPr>
              <a:t>    《消费者权益保护法》第51条：经营者有侮辱诽谤、搜查身体、侵犯人身自由等侵害消费者或者其他受害人人身权益的行为，造成严重精神损害的，受害人可以要求精神损害赔偿。</a:t>
            </a:r>
            <a:endParaRPr lang="zh-CN" altLang="en-US"/>
          </a:p>
        </p:txBody>
      </p:sp>
      <p:sp>
        <p:nvSpPr>
          <p:cNvPr id="2" name="矩形 1"/>
          <p:cNvSpPr/>
          <p:nvPr/>
        </p:nvSpPr>
        <p:spPr>
          <a:xfrm>
            <a:off x="3516630" y="2641600"/>
            <a:ext cx="4655185" cy="1565910"/>
          </a:xfrm>
          <a:prstGeom prst="rect">
            <a:avLst/>
          </a:prstGeom>
          <a:solidFill>
            <a:schemeClr val="bg1"/>
          </a:solidFill>
          <a:ln w="101600" cmpd="sng">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【解读】</a:t>
            </a:r>
          </a:p>
          <a:p>
            <a:pPr algn="l"/>
            <a:r>
              <a:rPr lang="zh-CN" altLang="en-US">
                <a:solidFill>
                  <a:schemeClr val="tx1">
                    <a:lumMod val="65000"/>
                    <a:lumOff val="35000"/>
                  </a:schemeClr>
                </a:solidFill>
                <a:latin typeface="微软雅黑" panose="020B0503020204020204" pitchFamily="34" charset="-122"/>
                <a:ea typeface="微软雅黑" panose="020B0503020204020204" pitchFamily="34" charset="-122"/>
              </a:rPr>
              <a:t>       精神损害赔偿在新消法中的提出，凸显出经营者对消费者的保护性义务，由此，消法对侵权责任法精神损害赔偿的规定，在新消法中具体化。</a:t>
            </a:r>
          </a:p>
        </p:txBody>
      </p:sp>
    </p:spTree>
  </p:cSld>
  <p:clrMapOvr>
    <a:masterClrMapping/>
  </p:clrMapOvr>
  <p:transition spd="slow" advClick="0" advTm="5000">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4"/>
          <p:cNvSpPr txBox="1">
            <a:spLocks noChangeArrowheads="1"/>
          </p:cNvSpPr>
          <p:nvPr/>
        </p:nvSpPr>
        <p:spPr bwMode="auto">
          <a:xfrm>
            <a:off x="944245" y="357188"/>
            <a:ext cx="5122069"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a:solidFill>
                  <a:schemeClr val="accent3"/>
                </a:solidFill>
                <a:latin typeface="Tahoma" panose="020B0604030504040204" pitchFamily="34" charset="0"/>
                <a:ea typeface="微软雅黑" panose="020B0503020204020204" pitchFamily="34" charset="-122"/>
                <a:sym typeface="Arial" panose="020B0604020202020204" pitchFamily="34" charset="0"/>
              </a:rPr>
              <a:t>5.9  </a:t>
            </a:r>
            <a:r>
              <a:rPr lang="zh-CN" altLang="en-US" sz="2400" b="1">
                <a:solidFill>
                  <a:schemeClr val="tx1">
                    <a:lumMod val="65000"/>
                    <a:lumOff val="35000"/>
                  </a:schemeClr>
                </a:solidFill>
                <a:latin typeface="Tahoma" panose="020B0604030504040204" pitchFamily="34" charset="0"/>
                <a:ea typeface="微软雅黑" panose="020B0503020204020204" pitchFamily="34" charset="-122"/>
                <a:sym typeface="Arial" panose="020B0604020202020204" pitchFamily="34" charset="0"/>
              </a:rPr>
              <a:t>新《</a:t>
            </a:r>
            <a:r>
              <a:rPr lang="zh-CN" altLang="en-US" sz="24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消费者权益保护法》亮点八</a:t>
            </a:r>
          </a:p>
        </p:txBody>
      </p:sp>
      <p:sp>
        <p:nvSpPr>
          <p:cNvPr id="36869" name="AutoShape 5"/>
          <p:cNvSpPr>
            <a:spLocks noChangeArrowheads="1"/>
          </p:cNvSpPr>
          <p:nvPr/>
        </p:nvSpPr>
        <p:spPr bwMode="auto">
          <a:xfrm>
            <a:off x="1013460" y="1005205"/>
            <a:ext cx="3181985" cy="502285"/>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628" tIns="35243" rIns="67628" bIns="35243" anchor="ctr"/>
          <a:lstStyle/>
          <a:p>
            <a:pPr algn="ctr"/>
            <a:r>
              <a:rPr lang="zh-CN" altLang="zh-CN" b="1" dirty="0">
                <a:solidFill>
                  <a:schemeClr val="bg1"/>
                </a:solidFill>
                <a:ea typeface="微软雅黑" panose="020B0503020204020204" pitchFamily="34" charset="-122"/>
              </a:rPr>
              <a:t>加强对消费者个人信息保护</a:t>
            </a:r>
          </a:p>
        </p:txBody>
      </p:sp>
      <p:grpSp>
        <p:nvGrpSpPr>
          <p:cNvPr id="9" name="组合 8"/>
          <p:cNvGrpSpPr/>
          <p:nvPr/>
        </p:nvGrpSpPr>
        <p:grpSpPr>
          <a:xfrm>
            <a:off x="2106295" y="1605280"/>
            <a:ext cx="2367280" cy="3235960"/>
            <a:chOff x="1115616" y="1077584"/>
            <a:chExt cx="1224136" cy="2562492"/>
          </a:xfrm>
        </p:grpSpPr>
        <p:sp>
          <p:nvSpPr>
            <p:cNvPr id="10" name="任意多边形 9"/>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rgbClr val="3398E6"/>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 name="圆角矩形 1"/>
            <p:cNvSpPr/>
            <p:nvPr/>
          </p:nvSpPr>
          <p:spPr>
            <a:xfrm>
              <a:off x="1259632" y="1216298"/>
              <a:ext cx="936104" cy="2088232"/>
            </a:xfrm>
            <a:prstGeom prst="roundRect">
              <a:avLst>
                <a:gd name="adj" fmla="val 14632"/>
              </a:avLst>
            </a:prstGeom>
            <a:solidFill>
              <a:srgbClr val="FFFFFF"/>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 name="文本框 16"/>
            <p:cNvSpPr txBox="1"/>
            <p:nvPr/>
          </p:nvSpPr>
          <p:spPr>
            <a:xfrm>
              <a:off x="1368152" y="1253361"/>
              <a:ext cx="683569" cy="364562"/>
            </a:xfrm>
            <a:prstGeom prst="rect">
              <a:avLst/>
            </a:prstGeom>
            <a:noFill/>
          </p:spPr>
          <p:txBody>
            <a:bodyPr wrap="square" rtlCol="0">
              <a:spAutoFit/>
            </a:bodyPr>
            <a:lstStyle/>
            <a:p>
              <a:pPr algn="ctr"/>
              <a:r>
                <a:rPr lang="zh-CN" altLang="en-US" sz="2400" dirty="0">
                  <a:solidFill>
                    <a:srgbClr val="3398E6"/>
                  </a:solidFill>
                  <a:latin typeface="微软雅黑" panose="020B0503020204020204" pitchFamily="34" charset="-122"/>
                  <a:ea typeface="微软雅黑" panose="020B0503020204020204" pitchFamily="34" charset="-122"/>
                </a:rPr>
                <a:t>【法条】</a:t>
              </a:r>
            </a:p>
          </p:txBody>
        </p:sp>
        <p:sp>
          <p:nvSpPr>
            <p:cNvPr id="5" name="文本框 17"/>
            <p:cNvSpPr txBox="1"/>
            <p:nvPr/>
          </p:nvSpPr>
          <p:spPr>
            <a:xfrm>
              <a:off x="1257000" y="1562852"/>
              <a:ext cx="938732" cy="1826832"/>
            </a:xfrm>
            <a:prstGeom prst="rect">
              <a:avLst/>
            </a:prstGeom>
            <a:noFill/>
          </p:spPr>
          <p:txBody>
            <a:bodyPr wrap="square" rtlCol="0">
              <a:spAutoFit/>
            </a:bodyPr>
            <a:lstStyle/>
            <a:p>
              <a:pPr>
                <a:lnSpc>
                  <a:spcPct val="150000"/>
                </a:lnSpc>
              </a:pPr>
              <a:r>
                <a:rPr lang="zh-CN" altLang="en-US" sz="1200" dirty="0">
                  <a:solidFill>
                    <a:srgbClr val="3398E6"/>
                  </a:solidFill>
                  <a:latin typeface="微软雅黑" panose="020B0503020204020204" pitchFamily="34" charset="-122"/>
                  <a:ea typeface="微软雅黑" panose="020B0503020204020204" pitchFamily="34" charset="-122"/>
                </a:rPr>
                <a:t>《消费者权益保护法》第29条：</a:t>
              </a:r>
            </a:p>
            <a:p>
              <a:pPr>
                <a:lnSpc>
                  <a:spcPct val="150000"/>
                </a:lnSpc>
              </a:pPr>
              <a:r>
                <a:rPr lang="zh-CN" altLang="en-US" sz="1200" dirty="0">
                  <a:solidFill>
                    <a:srgbClr val="3398E6"/>
                  </a:solidFill>
                  <a:latin typeface="微软雅黑" panose="020B0503020204020204" pitchFamily="34" charset="-122"/>
                  <a:ea typeface="微软雅黑" panose="020B0503020204020204" pitchFamily="34" charset="-122"/>
                </a:rPr>
                <a:t>    ……经营者及其工作人员对收集的消费者个人信息必须严格保密，不得泄露、出售或者非法向他人提供。</a:t>
              </a:r>
            </a:p>
            <a:p>
              <a:pPr>
                <a:lnSpc>
                  <a:spcPct val="150000"/>
                </a:lnSpc>
              </a:pPr>
              <a:endParaRPr lang="zh-CN" altLang="en-US" sz="1200" dirty="0">
                <a:solidFill>
                  <a:srgbClr val="3398E6"/>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6005773" y="1132245"/>
            <a:ext cx="1777214" cy="3720253"/>
            <a:chOff x="1115616" y="1077584"/>
            <a:chExt cx="1224136" cy="2562492"/>
          </a:xfrm>
        </p:grpSpPr>
        <p:sp>
          <p:nvSpPr>
            <p:cNvPr id="7" name="任意多边形 6"/>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chemeClr val="accent3"/>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6" name="圆角矩形 15"/>
            <p:cNvSpPr/>
            <p:nvPr/>
          </p:nvSpPr>
          <p:spPr>
            <a:xfrm>
              <a:off x="1259632" y="1216298"/>
              <a:ext cx="936104" cy="2088232"/>
            </a:xfrm>
            <a:prstGeom prst="roundRect">
              <a:avLst>
                <a:gd name="adj" fmla="val 14632"/>
              </a:avLst>
            </a:prstGeom>
            <a:solidFill>
              <a:srgbClr val="FFFFFF"/>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7" name="矩形 16"/>
            <p:cNvSpPr/>
            <p:nvPr/>
          </p:nvSpPr>
          <p:spPr>
            <a:xfrm>
              <a:off x="1259516" y="1556520"/>
              <a:ext cx="938628" cy="839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b="1" dirty="0">
                <a:solidFill>
                  <a:schemeClr val="bg1"/>
                </a:solidFill>
                <a:latin typeface="微软雅黑" panose="020B0503020204020204" pitchFamily="34" charset="-122"/>
                <a:ea typeface="微软雅黑" panose="020B0503020204020204" pitchFamily="34" charset="-122"/>
              </a:endParaRPr>
            </a:p>
          </p:txBody>
        </p:sp>
        <p:sp>
          <p:nvSpPr>
            <p:cNvPr id="18" name="文本框 24"/>
            <p:cNvSpPr txBox="1"/>
            <p:nvPr/>
          </p:nvSpPr>
          <p:spPr>
            <a:xfrm>
              <a:off x="1256891" y="1239417"/>
              <a:ext cx="936003" cy="317104"/>
            </a:xfrm>
            <a:prstGeom prst="rect">
              <a:avLst/>
            </a:prstGeom>
            <a:noFill/>
          </p:spPr>
          <p:txBody>
            <a:bodyPr wrap="square" rtlCol="0">
              <a:spAutoFit/>
            </a:bodyPr>
            <a:lstStyle/>
            <a:p>
              <a:pPr algn="ctr"/>
              <a:r>
                <a:rPr lang="zh-CN" altLang="en-US" sz="2400" dirty="0">
                  <a:solidFill>
                    <a:schemeClr val="accent3"/>
                  </a:solidFill>
                  <a:latin typeface="微软雅黑" panose="020B0503020204020204" pitchFamily="34" charset="-122"/>
                  <a:ea typeface="微软雅黑" panose="020B0503020204020204" pitchFamily="34" charset="-122"/>
                </a:rPr>
                <a:t>【解读】</a:t>
              </a:r>
            </a:p>
          </p:txBody>
        </p:sp>
        <p:sp>
          <p:nvSpPr>
            <p:cNvPr id="26" name="文本框 25"/>
            <p:cNvSpPr txBox="1"/>
            <p:nvPr/>
          </p:nvSpPr>
          <p:spPr>
            <a:xfrm>
              <a:off x="1254376" y="1701420"/>
              <a:ext cx="938732" cy="1462178"/>
            </a:xfrm>
            <a:prstGeom prst="rect">
              <a:avLst/>
            </a:prstGeom>
            <a:noFill/>
          </p:spPr>
          <p:txBody>
            <a:bodyPr wrap="square" rtlCol="0">
              <a:spAutoFit/>
            </a:bodyPr>
            <a:lstStyle/>
            <a:p>
              <a:pPr>
                <a:lnSpc>
                  <a:spcPct val="150000"/>
                </a:lnSpc>
              </a:pPr>
              <a:r>
                <a:rPr lang="zh-CN" altLang="en-US" sz="1600" dirty="0">
                  <a:solidFill>
                    <a:srgbClr val="B0D001"/>
                  </a:solidFill>
                  <a:latin typeface="微软雅黑" panose="020B0503020204020204" pitchFamily="34" charset="-122"/>
                  <a:ea typeface="微软雅黑" panose="020B0503020204020204" pitchFamily="34" charset="-122"/>
                </a:rPr>
                <a:t>  </a:t>
              </a:r>
              <a:r>
                <a:rPr lang="zh-CN" altLang="en-US" sz="1200" dirty="0">
                  <a:solidFill>
                    <a:schemeClr val="accent3"/>
                  </a:solidFill>
                  <a:latin typeface="微软雅黑" panose="020B0503020204020204" pitchFamily="34" charset="-122"/>
                  <a:ea typeface="微软雅黑" panose="020B0503020204020204" pitchFamily="34" charset="-122"/>
                </a:rPr>
                <a:t>  针对现实中个人信息泄露、骚扰信息泛滥的情况，新法规定了经营者收集、使用消费者个人信息的原则。</a:t>
              </a:r>
            </a:p>
          </p:txBody>
        </p:sp>
      </p:grpSp>
    </p:spTree>
  </p:cSld>
  <p:clrMapOvr>
    <a:masterClrMapping/>
  </p:clrMapOvr>
  <p:transition spd="slow" advClick="0" advTm="5000">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4"/>
          <p:cNvSpPr txBox="1">
            <a:spLocks noChangeArrowheads="1"/>
          </p:cNvSpPr>
          <p:nvPr/>
        </p:nvSpPr>
        <p:spPr bwMode="auto">
          <a:xfrm>
            <a:off x="944245" y="357188"/>
            <a:ext cx="5122069"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a:solidFill>
                  <a:schemeClr val="accent3"/>
                </a:solidFill>
                <a:latin typeface="Tahoma" panose="020B0604030504040204" pitchFamily="34" charset="0"/>
                <a:ea typeface="微软雅黑" panose="020B0503020204020204" pitchFamily="34" charset="-122"/>
                <a:sym typeface="Arial" panose="020B0604020202020204" pitchFamily="34" charset="0"/>
              </a:rPr>
              <a:t>5.9  </a:t>
            </a:r>
            <a:r>
              <a:rPr lang="zh-CN" altLang="en-US" sz="2400" b="1">
                <a:solidFill>
                  <a:schemeClr val="tx1">
                    <a:lumMod val="65000"/>
                    <a:lumOff val="35000"/>
                  </a:schemeClr>
                </a:solidFill>
                <a:latin typeface="Tahoma" panose="020B0604030504040204" pitchFamily="34" charset="0"/>
                <a:ea typeface="微软雅黑" panose="020B0503020204020204" pitchFamily="34" charset="-122"/>
                <a:sym typeface="Arial" panose="020B0604020202020204" pitchFamily="34" charset="0"/>
              </a:rPr>
              <a:t>新《</a:t>
            </a:r>
            <a:r>
              <a:rPr lang="zh-CN" altLang="en-US" sz="24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消费者权益保护法》亮点八</a:t>
            </a:r>
          </a:p>
        </p:txBody>
      </p:sp>
      <p:sp>
        <p:nvSpPr>
          <p:cNvPr id="36869" name="AutoShape 5"/>
          <p:cNvSpPr>
            <a:spLocks noChangeArrowheads="1"/>
          </p:cNvSpPr>
          <p:nvPr/>
        </p:nvSpPr>
        <p:spPr bwMode="auto">
          <a:xfrm>
            <a:off x="2147570" y="944245"/>
            <a:ext cx="3181985" cy="502285"/>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628" tIns="35243" rIns="67628" bIns="35243" anchor="ctr"/>
          <a:lstStyle/>
          <a:p>
            <a:pPr algn="ctr"/>
            <a:r>
              <a:rPr lang="zh-CN" altLang="zh-CN" b="1" dirty="0">
                <a:solidFill>
                  <a:schemeClr val="bg1"/>
                </a:solidFill>
                <a:ea typeface="微软雅黑" panose="020B0503020204020204" pitchFamily="34" charset="-122"/>
              </a:rPr>
              <a:t>消协可以提起公益诉讼</a:t>
            </a:r>
          </a:p>
        </p:txBody>
      </p:sp>
      <p:sp>
        <p:nvSpPr>
          <p:cNvPr id="8" name="矩形 1"/>
          <p:cNvSpPr>
            <a:spLocks noChangeArrowheads="1"/>
          </p:cNvSpPr>
          <p:nvPr/>
        </p:nvSpPr>
        <p:spPr bwMode="auto">
          <a:xfrm>
            <a:off x="994410" y="1541780"/>
            <a:ext cx="2633345" cy="2143125"/>
          </a:xfrm>
          <a:prstGeom prst="rect">
            <a:avLst/>
          </a:prstGeom>
          <a:solidFill>
            <a:srgbClr val="3398E6"/>
          </a:solidFill>
          <a:ln>
            <a:noFill/>
          </a:ln>
        </p:spPr>
        <p:txBody>
          <a:bodyPr lIns="121912" tIns="60956" rIns="121912" bIns="60956"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3765">
              <a:spcBef>
                <a:spcPct val="0"/>
              </a:spcBef>
              <a:buNone/>
            </a:pPr>
            <a:r>
              <a:rPr lang="zh-CN" altLang="zh-CN" sz="1400">
                <a:solidFill>
                  <a:schemeClr val="bg1"/>
                </a:solidFill>
                <a:sym typeface="微软雅黑" panose="020B0503020204020204" pitchFamily="34" charset="-122"/>
              </a:rPr>
              <a:t>【法条】</a:t>
            </a:r>
          </a:p>
          <a:p>
            <a:pPr algn="ctr" defTabSz="913765">
              <a:spcBef>
                <a:spcPct val="0"/>
              </a:spcBef>
              <a:buNone/>
            </a:pPr>
            <a:r>
              <a:rPr lang="zh-CN" altLang="zh-CN" sz="1400">
                <a:solidFill>
                  <a:schemeClr val="bg1"/>
                </a:solidFill>
                <a:sym typeface="微软雅黑" panose="020B0503020204020204" pitchFamily="34" charset="-122"/>
              </a:rPr>
              <a:t>    《消费者权益保护法》第37条：对侵害众多消费者合法权益的行为，中国消费者协会以及在省、自治区、直辖市设立的消费者协会，可以向人民法院提起诉讼。</a:t>
            </a:r>
          </a:p>
        </p:txBody>
      </p:sp>
      <p:grpSp>
        <p:nvGrpSpPr>
          <p:cNvPr id="3" name="组合 2"/>
          <p:cNvGrpSpPr/>
          <p:nvPr/>
        </p:nvGrpSpPr>
        <p:grpSpPr>
          <a:xfrm>
            <a:off x="657424" y="1233574"/>
            <a:ext cx="782431" cy="782431"/>
            <a:chOff x="4644009" y="1703896"/>
            <a:chExt cx="573732" cy="573732"/>
          </a:xfrm>
        </p:grpSpPr>
        <p:sp>
          <p:nvSpPr>
            <p:cNvPr id="11" name="椭圆 10"/>
            <p:cNvSpPr/>
            <p:nvPr/>
          </p:nvSpPr>
          <p:spPr>
            <a:xfrm>
              <a:off x="4644009" y="1703896"/>
              <a:ext cx="573732" cy="573732"/>
            </a:xfrm>
            <a:prstGeom prst="ellipse">
              <a:avLst/>
            </a:prstGeom>
            <a:solidFill>
              <a:srgbClr val="3398E6"/>
            </a:solidFill>
            <a:ln w="25400">
              <a:solidFill>
                <a:srgbClr val="F4F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11"/>
            <p:cNvSpPr/>
            <p:nvPr/>
          </p:nvSpPr>
          <p:spPr>
            <a:xfrm>
              <a:off x="4860032" y="1860175"/>
              <a:ext cx="216024" cy="261173"/>
            </a:xfrm>
            <a:prstGeom prst="rightArrow">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a:spLocks noChangeArrowheads="1"/>
          </p:cNvSpPr>
          <p:nvPr/>
        </p:nvSpPr>
        <p:spPr bwMode="auto">
          <a:xfrm>
            <a:off x="4150360" y="2393950"/>
            <a:ext cx="3874770" cy="2143125"/>
          </a:xfrm>
          <a:prstGeom prst="rect">
            <a:avLst/>
          </a:prstGeom>
          <a:solidFill>
            <a:schemeClr val="accent4">
              <a:lumMod val="60000"/>
              <a:lumOff val="40000"/>
            </a:schemeClr>
          </a:solidFill>
          <a:ln>
            <a:noFill/>
          </a:ln>
        </p:spPr>
        <p:txBody>
          <a:bodyPr lIns="121912" tIns="60956" rIns="121912" bIns="60956"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3765">
              <a:spcBef>
                <a:spcPct val="0"/>
              </a:spcBef>
              <a:buNone/>
            </a:pPr>
            <a:r>
              <a:rPr lang="zh-CN" altLang="zh-CN" sz="1400">
                <a:solidFill>
                  <a:schemeClr val="bg1"/>
                </a:solidFill>
                <a:sym typeface="微软雅黑" panose="020B0503020204020204" pitchFamily="34" charset="-122"/>
              </a:rPr>
              <a:t>【解读】</a:t>
            </a:r>
          </a:p>
          <a:p>
            <a:pPr algn="ctr" defTabSz="913765">
              <a:spcBef>
                <a:spcPct val="0"/>
              </a:spcBef>
              <a:buNone/>
            </a:pPr>
            <a:r>
              <a:rPr lang="zh-CN" altLang="zh-CN" sz="1400">
                <a:solidFill>
                  <a:schemeClr val="bg1"/>
                </a:solidFill>
                <a:sym typeface="微软雅黑" panose="020B0503020204020204" pitchFamily="34" charset="-122"/>
              </a:rPr>
              <a:t>    </a:t>
            </a:r>
            <a:r>
              <a:rPr lang="zh-CN" altLang="zh-CN" sz="1200">
                <a:solidFill>
                  <a:schemeClr val="bg1"/>
                </a:solidFill>
                <a:sym typeface="微软雅黑" panose="020B0503020204020204" pitchFamily="34" charset="-122"/>
              </a:rPr>
              <a:t>公益诉讼是针对经营者侵害众多且不特定的消费者，使其权益受到损害或者可能受到损害的情况，由没有直接利害关系的主体向人民法院提起的诉讼。</a:t>
            </a:r>
          </a:p>
          <a:p>
            <a:pPr algn="ctr" defTabSz="913765">
              <a:spcBef>
                <a:spcPct val="0"/>
              </a:spcBef>
              <a:buNone/>
            </a:pPr>
            <a:r>
              <a:rPr lang="zh-CN" altLang="en-US" sz="1200">
                <a:solidFill>
                  <a:schemeClr val="bg1"/>
                </a:solidFill>
                <a:sym typeface="+mn-ea"/>
              </a:rPr>
              <a:t>单个消费者维权成本高、时间长、举证难，难以与经营者对抗，如果由消协组织代为提起诉讼，可以将单个消费者的力量汇成合力，形成足以与经营者抗衡的强大力量。</a:t>
            </a:r>
            <a:endParaRPr lang="zh-CN" altLang="en-US" sz="1200">
              <a:solidFill>
                <a:schemeClr val="bg1"/>
              </a:solidFill>
              <a:ea typeface="微软雅黑" panose="020B0503020204020204" pitchFamily="34" charset="-122"/>
            </a:endParaRPr>
          </a:p>
          <a:p>
            <a:pPr algn="ctr" defTabSz="913765">
              <a:spcBef>
                <a:spcPct val="0"/>
              </a:spcBef>
              <a:buNone/>
            </a:pPr>
            <a:endParaRPr lang="zh-CN" altLang="zh-CN" sz="1400">
              <a:solidFill>
                <a:schemeClr val="bg1"/>
              </a:solidFill>
              <a:sym typeface="微软雅黑" panose="020B0503020204020204" pitchFamily="34" charset="-122"/>
            </a:endParaRPr>
          </a:p>
        </p:txBody>
      </p:sp>
      <p:grpSp>
        <p:nvGrpSpPr>
          <p:cNvPr id="13" name="组合 12"/>
          <p:cNvGrpSpPr/>
          <p:nvPr/>
        </p:nvGrpSpPr>
        <p:grpSpPr>
          <a:xfrm>
            <a:off x="3813374" y="2085744"/>
            <a:ext cx="782431" cy="782431"/>
            <a:chOff x="4644009" y="1703896"/>
            <a:chExt cx="573732" cy="573732"/>
          </a:xfrm>
        </p:grpSpPr>
        <p:sp>
          <p:nvSpPr>
            <p:cNvPr id="14" name="椭圆 13"/>
            <p:cNvSpPr/>
            <p:nvPr/>
          </p:nvSpPr>
          <p:spPr>
            <a:xfrm>
              <a:off x="4644009" y="1703896"/>
              <a:ext cx="573732" cy="573732"/>
            </a:xfrm>
            <a:prstGeom prst="ellipse">
              <a:avLst/>
            </a:prstGeom>
            <a:solidFill>
              <a:schemeClr val="accent4">
                <a:lumMod val="60000"/>
                <a:lumOff val="40000"/>
              </a:schemeClr>
            </a:solidFill>
            <a:ln w="25400">
              <a:solidFill>
                <a:srgbClr val="F4F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a:off x="4860032" y="1860175"/>
              <a:ext cx="216024" cy="261173"/>
            </a:xfrm>
            <a:prstGeom prst="rightArrow">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5000">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 219"/>
          <p:cNvSpPr/>
          <p:nvPr/>
        </p:nvSpPr>
        <p:spPr>
          <a:xfrm>
            <a:off x="3513455" y="2044700"/>
            <a:ext cx="5287645" cy="1491615"/>
          </a:xfrm>
          <a:prstGeom prst="roundRect">
            <a:avLst>
              <a:gd name="adj" fmla="val 50000"/>
            </a:avLst>
          </a:prstGeom>
          <a:solidFill>
            <a:schemeClr val="accent3"/>
          </a:solidFill>
          <a:ln w="1016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pic>
        <p:nvPicPr>
          <p:cNvPr id="5" name="图片 4" descr="56d508eeb951b"/>
          <p:cNvPicPr>
            <a:picLocks noChangeAspect="1"/>
          </p:cNvPicPr>
          <p:nvPr/>
        </p:nvPicPr>
        <p:blipFill>
          <a:blip r:embed="rId3" cstate="email"/>
          <a:srcRect/>
          <a:stretch>
            <a:fillRect/>
          </a:stretch>
        </p:blipFill>
        <p:spPr>
          <a:xfrm>
            <a:off x="215265" y="636270"/>
            <a:ext cx="4114165" cy="4968240"/>
          </a:xfrm>
          <a:prstGeom prst="rect">
            <a:avLst/>
          </a:prstGeom>
        </p:spPr>
      </p:pic>
      <p:sp>
        <p:nvSpPr>
          <p:cNvPr id="2" name="标题 1"/>
          <p:cNvSpPr>
            <a:spLocks noGrp="1"/>
          </p:cNvSpPr>
          <p:nvPr>
            <p:ph type="ctrTitle" idx="4294967295"/>
          </p:nvPr>
        </p:nvSpPr>
        <p:spPr>
          <a:xfrm>
            <a:off x="3589020" y="2341880"/>
            <a:ext cx="5136515" cy="897255"/>
          </a:xfrm>
        </p:spPr>
        <p:txBody>
          <a:bodyPr/>
          <a:lstStyle/>
          <a:p>
            <a:pPr lvl="0" algn="ctr"/>
            <a:r>
              <a:rPr lang="zh-CN" altLang="en-US" sz="3600" b="1" dirty="0">
                <a:solidFill>
                  <a:schemeClr val="bg1"/>
                </a:solidFill>
                <a:latin typeface="微软雅黑" panose="020B0503020204020204" pitchFamily="34" charset="-122"/>
                <a:cs typeface="+mn-cs"/>
                <a:sym typeface="Arial" panose="020B0604020202020204" pitchFamily="34" charset="0"/>
              </a:rPr>
              <a:t>六、案例分析</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219"/>
                                        </p:tgtEl>
                                        <p:attrNameLst>
                                          <p:attrName>style.visibility</p:attrName>
                                        </p:attrNameLst>
                                      </p:cBhvr>
                                      <p:to>
                                        <p:strVal val="visible"/>
                                      </p:to>
                                    </p:set>
                                    <p:anim calcmode="lin" valueType="num">
                                      <p:cBhvr>
                                        <p:cTn id="13" dur="1000" fill="hold"/>
                                        <p:tgtEl>
                                          <p:spTgt spid="219"/>
                                        </p:tgtEl>
                                        <p:attrNameLst>
                                          <p:attrName>ppt_x</p:attrName>
                                        </p:attrNameLst>
                                      </p:cBhvr>
                                      <p:tavLst>
                                        <p:tav tm="0">
                                          <p:val>
                                            <p:strVal val="#ppt_x-.2"/>
                                          </p:val>
                                        </p:tav>
                                        <p:tav tm="100000">
                                          <p:val>
                                            <p:strVal val="#ppt_x"/>
                                          </p:val>
                                        </p:tav>
                                      </p:tavLst>
                                    </p:anim>
                                    <p:anim calcmode="lin" valueType="num">
                                      <p:cBhvr>
                                        <p:cTn id="14" dur="1000" fill="hold"/>
                                        <p:tgtEl>
                                          <p:spTgt spid="219"/>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19"/>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
                                        </p:tgtEl>
                                        <p:attrNameLst>
                                          <p:attrName>ppt_y</p:attrName>
                                        </p:attrNameLst>
                                      </p:cBhvr>
                                      <p:tavLst>
                                        <p:tav tm="0">
                                          <p:val>
                                            <p:strVal val="#ppt_y"/>
                                          </p:val>
                                        </p:tav>
                                        <p:tav tm="100000">
                                          <p:val>
                                            <p:strVal val="#ppt_y"/>
                                          </p:val>
                                        </p:tav>
                                      </p:tavLst>
                                    </p:anim>
                                    <p:anim calcmode="lin" valueType="num">
                                      <p:cBhvr>
                                        <p:cTn id="2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bldLvl="0" animBg="1"/>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4"/>
          <p:cNvSpPr txBox="1">
            <a:spLocks noChangeArrowheads="1"/>
          </p:cNvSpPr>
          <p:nvPr/>
        </p:nvSpPr>
        <p:spPr bwMode="auto">
          <a:xfrm>
            <a:off x="888365" y="357188"/>
            <a:ext cx="5122069"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zh-CN" sz="2400" b="1">
                <a:solidFill>
                  <a:schemeClr val="accent3"/>
                </a:solidFill>
                <a:latin typeface="Tahoma" panose="020B0604030504040204" pitchFamily="34" charset="0"/>
                <a:ea typeface="微软雅黑" panose="020B0503020204020204" pitchFamily="34" charset="-122"/>
                <a:sym typeface="Arial" panose="020B0604020202020204" pitchFamily="34" charset="0"/>
              </a:rPr>
              <a:t>6.1</a:t>
            </a:r>
            <a:r>
              <a:rPr lang="zh-CN" altLang="en-US" sz="2400" b="1">
                <a:solidFill>
                  <a:srgbClr val="E63219"/>
                </a:solidFill>
                <a:latin typeface="Tahoma" panose="020B0604030504040204" pitchFamily="34" charset="0"/>
                <a:ea typeface="微软雅黑" panose="020B0503020204020204" pitchFamily="34" charset="-122"/>
                <a:sym typeface="Arial" panose="020B0604020202020204" pitchFamily="34" charset="0"/>
              </a:rPr>
              <a:t> </a:t>
            </a:r>
            <a:r>
              <a:rPr lang="zh-CN" altLang="en-US" sz="2400" b="1">
                <a:solidFill>
                  <a:schemeClr val="tx1">
                    <a:lumMod val="65000"/>
                    <a:lumOff val="35000"/>
                  </a:schemeClr>
                </a:solidFill>
                <a:latin typeface="Tahoma" panose="020B0604030504040204" pitchFamily="34" charset="0"/>
                <a:ea typeface="微软雅黑" panose="020B0503020204020204" pitchFamily="34" charset="-122"/>
                <a:sym typeface="Arial" panose="020B0604020202020204" pitchFamily="34" charset="0"/>
              </a:rPr>
              <a:t>案例分析</a:t>
            </a:r>
          </a:p>
        </p:txBody>
      </p:sp>
      <p:grpSp>
        <p:nvGrpSpPr>
          <p:cNvPr id="43013" name="Group 5"/>
          <p:cNvGrpSpPr/>
          <p:nvPr/>
        </p:nvGrpSpPr>
        <p:grpSpPr bwMode="auto">
          <a:xfrm>
            <a:off x="3635375" y="1550035"/>
            <a:ext cx="4118610" cy="2898140"/>
            <a:chOff x="0" y="0"/>
            <a:chExt cx="6727" cy="6087"/>
          </a:xfrm>
        </p:grpSpPr>
        <p:sp>
          <p:nvSpPr>
            <p:cNvPr id="43014" name="长方形 1063"/>
            <p:cNvSpPr>
              <a:spLocks noChangeArrowheads="1"/>
            </p:cNvSpPr>
            <p:nvPr/>
          </p:nvSpPr>
          <p:spPr bwMode="auto">
            <a:xfrm>
              <a:off x="2" y="0"/>
              <a:ext cx="6725" cy="6087"/>
            </a:xfrm>
            <a:prstGeom prst="rect">
              <a:avLst/>
            </a:prstGeom>
            <a:solidFill>
              <a:schemeClr val="accent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628" tIns="35243" rIns="67628" bIns="35243" anchor="ctr"/>
            <a:lstStyle/>
            <a:p>
              <a:endParaRPr lang="zh-CN" altLang="zh-CN">
                <a:ea typeface="微软雅黑" panose="020B0503020204020204" pitchFamily="34" charset="-122"/>
              </a:endParaRPr>
            </a:p>
          </p:txBody>
        </p:sp>
        <p:sp>
          <p:nvSpPr>
            <p:cNvPr id="43015" name="Text Box 7"/>
            <p:cNvSpPr txBox="1">
              <a:spLocks noChangeArrowheads="1"/>
            </p:cNvSpPr>
            <p:nvPr/>
          </p:nvSpPr>
          <p:spPr bwMode="auto">
            <a:xfrm>
              <a:off x="0" y="113"/>
              <a:ext cx="6726" cy="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200" b="1" dirty="0">
                  <a:solidFill>
                    <a:schemeClr val="bg1"/>
                  </a:solidFill>
                  <a:ea typeface="微软雅黑" panose="020B0503020204020204" pitchFamily="34" charset="-122"/>
                </a:rPr>
                <a:t>案    例： </a:t>
              </a:r>
              <a:r>
                <a:rPr lang="zh-CN" altLang="en-US" sz="1200" dirty="0">
                  <a:solidFill>
                    <a:schemeClr val="bg1"/>
                  </a:solidFill>
                  <a:ea typeface="微软雅黑" panose="020B0503020204020204" pitchFamily="34" charset="-122"/>
                </a:rPr>
                <a:t>赠品质量问题</a:t>
              </a:r>
            </a:p>
            <a:p>
              <a:r>
                <a:rPr lang="zh-CN" altLang="en-US" sz="1200" b="1" dirty="0">
                  <a:solidFill>
                    <a:schemeClr val="bg1"/>
                  </a:solidFill>
                  <a:ea typeface="微软雅黑" panose="020B0503020204020204" pitchFamily="34" charset="-122"/>
                </a:rPr>
                <a:t>事实经过：</a:t>
              </a:r>
            </a:p>
            <a:p>
              <a:r>
                <a:rPr lang="zh-CN" altLang="en-US" sz="1200" dirty="0">
                  <a:solidFill>
                    <a:schemeClr val="bg1"/>
                  </a:solidFill>
                  <a:ea typeface="微软雅黑" panose="020B0503020204020204" pitchFamily="34" charset="-122"/>
                </a:rPr>
                <a:t>                刘先生在一家通信器材店购买了一部手机，商家赠送一个充电宝。刘先生发现充电宝经常出现问题，不能正常使用，要求商家更换。商家称充电宝属于赠品，没有“三包”待遇，不予更换。</a:t>
              </a:r>
            </a:p>
            <a:p>
              <a:endParaRPr lang="zh-CN" altLang="en-US" sz="1200" dirty="0">
                <a:solidFill>
                  <a:schemeClr val="bg1"/>
                </a:solidFill>
                <a:ea typeface="微软雅黑" panose="020B0503020204020204" pitchFamily="34" charset="-122"/>
              </a:endParaRPr>
            </a:p>
            <a:p>
              <a:r>
                <a:rPr lang="zh-CN" altLang="en-US" sz="1200" b="1" dirty="0">
                  <a:solidFill>
                    <a:schemeClr val="bg1"/>
                  </a:solidFill>
                  <a:ea typeface="微软雅黑" panose="020B0503020204020204" pitchFamily="34" charset="-122"/>
                </a:rPr>
                <a:t>维权经过：</a:t>
              </a:r>
            </a:p>
            <a:p>
              <a:r>
                <a:rPr lang="zh-CN" altLang="en-US" sz="1200" dirty="0">
                  <a:solidFill>
                    <a:schemeClr val="bg1"/>
                  </a:solidFill>
                  <a:ea typeface="微软雅黑" panose="020B0503020204020204" pitchFamily="34" charset="-122"/>
                </a:rPr>
                <a:t>                刘先生到某工商局进行投诉。执法人员调查了解后，认定商家做法不合理，“赠品”也应保证品质、质量，也要提供“三包”服务。</a:t>
              </a:r>
            </a:p>
            <a:p>
              <a:endParaRPr lang="zh-CN" altLang="en-US" sz="1200" dirty="0">
                <a:solidFill>
                  <a:schemeClr val="bg1"/>
                </a:solidFill>
                <a:ea typeface="微软雅黑" panose="020B0503020204020204" pitchFamily="34" charset="-122"/>
              </a:endParaRPr>
            </a:p>
            <a:p>
              <a:endParaRPr lang="zh-CN" altLang="en-US" sz="1400" dirty="0">
                <a:ea typeface="微软雅黑" panose="020B0503020204020204" pitchFamily="34" charset="-122"/>
              </a:endParaRPr>
            </a:p>
            <a:p>
              <a:endParaRPr lang="zh-CN" altLang="en-US" dirty="0">
                <a:ea typeface="微软雅黑" panose="020B0503020204020204" pitchFamily="34" charset="-122"/>
              </a:endParaRPr>
            </a:p>
          </p:txBody>
        </p:sp>
      </p:grpSp>
      <p:pic>
        <p:nvPicPr>
          <p:cNvPr id="43016" name="Picture 8" descr="b12325c362d5"/>
          <p:cNvPicPr>
            <a:picLocks noChangeAspect="1" noChangeArrowheads="1"/>
          </p:cNvPicPr>
          <p:nvPr/>
        </p:nvPicPr>
        <p:blipFill>
          <a:blip r:embed="rId3" cstate="email"/>
          <a:srcRect/>
          <a:stretch>
            <a:fillRect/>
          </a:stretch>
        </p:blipFill>
        <p:spPr bwMode="auto">
          <a:xfrm>
            <a:off x="1634888" y="1981836"/>
            <a:ext cx="2001440" cy="259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Rectangle 9"/>
          <p:cNvSpPr>
            <a:spLocks noChangeArrowheads="1"/>
          </p:cNvSpPr>
          <p:nvPr/>
        </p:nvSpPr>
        <p:spPr bwMode="auto">
          <a:xfrm>
            <a:off x="3636645" y="3738880"/>
            <a:ext cx="4116705" cy="836295"/>
          </a:xfrm>
          <a:prstGeom prst="rect">
            <a:avLst/>
          </a:prstGeom>
          <a:solidFill>
            <a:srgbClr val="C0C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zh-CN" altLang="en-US" sz="1050" b="1">
                <a:ea typeface="微软雅黑" panose="020B0503020204020204" pitchFamily="34" charset="-122"/>
              </a:rPr>
              <a:t>维权结果：</a:t>
            </a:r>
          </a:p>
          <a:p>
            <a:pPr algn="l"/>
            <a:r>
              <a:rPr lang="zh-CN" altLang="en-US" sz="1050" b="1">
                <a:ea typeface="微软雅黑" panose="020B0503020204020204" pitchFamily="34" charset="-122"/>
              </a:rPr>
              <a:t>通过调解，经营者为刘先生更换了新的充电宝。</a:t>
            </a:r>
          </a:p>
        </p:txBody>
      </p:sp>
      <p:grpSp>
        <p:nvGrpSpPr>
          <p:cNvPr id="43018" name="Group 10"/>
          <p:cNvGrpSpPr/>
          <p:nvPr/>
        </p:nvGrpSpPr>
        <p:grpSpPr bwMode="auto">
          <a:xfrm>
            <a:off x="1660525" y="1567815"/>
            <a:ext cx="2225675" cy="432435"/>
            <a:chOff x="0" y="0"/>
            <a:chExt cx="4673" cy="638"/>
          </a:xfrm>
        </p:grpSpPr>
        <p:sp>
          <p:nvSpPr>
            <p:cNvPr id="43019" name="长方形 1073"/>
            <p:cNvSpPr>
              <a:spLocks noChangeArrowheads="1"/>
            </p:cNvSpPr>
            <p:nvPr/>
          </p:nvSpPr>
          <p:spPr bwMode="auto">
            <a:xfrm flipH="1" flipV="1">
              <a:off x="0" y="0"/>
              <a:ext cx="4181" cy="638"/>
            </a:xfrm>
            <a:prstGeom prst="rect">
              <a:avLst/>
            </a:prstGeom>
            <a:solidFill>
              <a:schemeClr val="accent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628" tIns="35243" rIns="67628" bIns="35243" anchor="ctr"/>
            <a:lstStyle/>
            <a:p>
              <a:endParaRPr lang="zh-CN" altLang="zh-CN">
                <a:ea typeface="微软雅黑" panose="020B0503020204020204" pitchFamily="34" charset="-122"/>
              </a:endParaRPr>
            </a:p>
          </p:txBody>
        </p:sp>
        <p:sp>
          <p:nvSpPr>
            <p:cNvPr id="43020" name="Text Box 12"/>
            <p:cNvSpPr txBox="1">
              <a:spLocks noChangeArrowheads="1"/>
            </p:cNvSpPr>
            <p:nvPr/>
          </p:nvSpPr>
          <p:spPr bwMode="auto">
            <a:xfrm>
              <a:off x="938" y="53"/>
              <a:ext cx="3735"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1050" b="1">
                  <a:solidFill>
                    <a:schemeClr val="bg1"/>
                  </a:solidFill>
                  <a:ea typeface="微软雅黑" panose="020B0503020204020204" pitchFamily="34" charset="-122"/>
                </a:rPr>
                <a:t>关键词： 赠品质量问题</a:t>
              </a:r>
            </a:p>
          </p:txBody>
        </p:sp>
      </p:grpSp>
    </p:spTree>
  </p:cSld>
  <p:clrMapOvr>
    <a:masterClrMapping/>
  </p:clrMapOvr>
  <p:transition spd="slow" advClick="0" advTm="5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H:\觅知网\1.10消费者\56d508eeb951b.png56d508eeb951b"/>
          <p:cNvPicPr>
            <a:picLocks noChangeAspect="1"/>
          </p:cNvPicPr>
          <p:nvPr/>
        </p:nvPicPr>
        <p:blipFill>
          <a:blip r:embed="rId3" cstate="email"/>
          <a:srcRect/>
          <a:stretch>
            <a:fillRect/>
          </a:stretch>
        </p:blipFill>
        <p:spPr>
          <a:xfrm>
            <a:off x="700405" y="1428750"/>
            <a:ext cx="2981960" cy="2573020"/>
          </a:xfrm>
          <a:prstGeom prst="rect">
            <a:avLst/>
          </a:prstGeom>
        </p:spPr>
      </p:pic>
      <p:sp>
        <p:nvSpPr>
          <p:cNvPr id="5124" name="Text Box 4"/>
          <p:cNvSpPr txBox="1">
            <a:spLocks noChangeArrowheads="1"/>
          </p:cNvSpPr>
          <p:nvPr/>
        </p:nvSpPr>
        <p:spPr bwMode="auto">
          <a:xfrm>
            <a:off x="700485" y="367983"/>
            <a:ext cx="4427934"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dirty="0">
                <a:solidFill>
                  <a:schemeClr val="accent3"/>
                </a:solidFill>
                <a:latin typeface="Tahoma" panose="020B0604030504040204" pitchFamily="34" charset="0"/>
                <a:ea typeface="微软雅黑" panose="020B0503020204020204" pitchFamily="34" charset="-122"/>
                <a:sym typeface="Arial" panose="020B0604020202020204" pitchFamily="34" charset="0"/>
              </a:rPr>
              <a:t>1.1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国际消费者权益日简介</a:t>
            </a:r>
          </a:p>
        </p:txBody>
      </p:sp>
      <p:grpSp>
        <p:nvGrpSpPr>
          <p:cNvPr id="5130" name="Group 10"/>
          <p:cNvGrpSpPr/>
          <p:nvPr/>
        </p:nvGrpSpPr>
        <p:grpSpPr bwMode="auto">
          <a:xfrm>
            <a:off x="4190732" y="1654412"/>
            <a:ext cx="3780235" cy="2565799"/>
            <a:chOff x="0" y="0"/>
            <a:chExt cx="7938" cy="5387"/>
          </a:xfrm>
        </p:grpSpPr>
        <p:sp>
          <p:nvSpPr>
            <p:cNvPr id="5131" name="Text Box 11"/>
            <p:cNvSpPr txBox="1">
              <a:spLocks noChangeArrowheads="1"/>
            </p:cNvSpPr>
            <p:nvPr/>
          </p:nvSpPr>
          <p:spPr bwMode="auto">
            <a:xfrm>
              <a:off x="5" y="0"/>
              <a:ext cx="4675" cy="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3·15</a:t>
              </a:r>
            </a:p>
          </p:txBody>
        </p:sp>
        <p:sp>
          <p:nvSpPr>
            <p:cNvPr id="5132" name="Text Box 12"/>
            <p:cNvSpPr txBox="1">
              <a:spLocks noChangeArrowheads="1"/>
            </p:cNvSpPr>
            <p:nvPr/>
          </p:nvSpPr>
          <p:spPr bwMode="auto">
            <a:xfrm>
              <a:off x="5" y="1475"/>
              <a:ext cx="4675" cy="9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zh-CN" altLang="en-US" sz="2400" b="1">
                  <a:solidFill>
                    <a:schemeClr val="tx1">
                      <a:lumMod val="65000"/>
                      <a:lumOff val="35000"/>
                    </a:schemeClr>
                  </a:solidFill>
                  <a:latin typeface="微软雅黑" panose="020B0503020204020204" pitchFamily="34" charset="-122"/>
                  <a:ea typeface="微软雅黑" panose="020B0503020204020204" pitchFamily="34" charset="-122"/>
                </a:rPr>
                <a:t>每年3月15日</a:t>
              </a:r>
            </a:p>
          </p:txBody>
        </p:sp>
        <p:sp>
          <p:nvSpPr>
            <p:cNvPr id="5133" name="Text Box 13"/>
            <p:cNvSpPr txBox="1">
              <a:spLocks noChangeArrowheads="1"/>
            </p:cNvSpPr>
            <p:nvPr/>
          </p:nvSpPr>
          <p:spPr bwMode="auto">
            <a:xfrm>
              <a:off x="5" y="2948"/>
              <a:ext cx="7030" cy="9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zh-CN" altLang="en-US" sz="2400" b="1">
                  <a:solidFill>
                    <a:schemeClr val="tx1">
                      <a:lumMod val="65000"/>
                      <a:lumOff val="35000"/>
                    </a:schemeClr>
                  </a:solidFill>
                  <a:latin typeface="微软雅黑" panose="020B0503020204020204" pitchFamily="34" charset="-122"/>
                  <a:ea typeface="微软雅黑" panose="020B0503020204020204" pitchFamily="34" charset="-122"/>
                </a:rPr>
                <a:t>国际消费者权益保护日</a:t>
              </a:r>
            </a:p>
          </p:txBody>
        </p:sp>
        <p:sp>
          <p:nvSpPr>
            <p:cNvPr id="5134" name="Text Box 14"/>
            <p:cNvSpPr txBox="1">
              <a:spLocks noChangeArrowheads="1"/>
            </p:cNvSpPr>
            <p:nvPr/>
          </p:nvSpPr>
          <p:spPr bwMode="auto">
            <a:xfrm>
              <a:off x="0" y="4420"/>
              <a:ext cx="7938" cy="9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zh-CN" altLang="en-US" sz="2400" b="1">
                  <a:solidFill>
                    <a:schemeClr val="tx1">
                      <a:lumMod val="65000"/>
                      <a:lumOff val="35000"/>
                    </a:schemeClr>
                  </a:solidFill>
                  <a:latin typeface="微软雅黑" panose="020B0503020204020204" pitchFamily="34" charset="-122"/>
                  <a:ea typeface="微软雅黑" panose="020B0503020204020204" pitchFamily="34" charset="-122"/>
                </a:rPr>
                <a:t>宣传维护消费者权益</a:t>
              </a:r>
            </a:p>
          </p:txBody>
        </p:sp>
      </p:grpSp>
      <p:grpSp>
        <p:nvGrpSpPr>
          <p:cNvPr id="5135" name="Group 15"/>
          <p:cNvGrpSpPr/>
          <p:nvPr/>
        </p:nvGrpSpPr>
        <p:grpSpPr bwMode="auto">
          <a:xfrm>
            <a:off x="3528733" y="1546066"/>
            <a:ext cx="922643" cy="2809160"/>
            <a:chOff x="-35" y="0"/>
            <a:chExt cx="1936" cy="5897"/>
          </a:xfrm>
        </p:grpSpPr>
        <p:sp>
          <p:nvSpPr>
            <p:cNvPr id="5136" name="Oval 16"/>
            <p:cNvSpPr>
              <a:spLocks noChangeArrowheads="1"/>
            </p:cNvSpPr>
            <p:nvPr/>
          </p:nvSpPr>
          <p:spPr bwMode="auto">
            <a:xfrm flipH="1" flipV="1">
              <a:off x="0" y="1587"/>
              <a:ext cx="1248" cy="1248"/>
            </a:xfrm>
            <a:prstGeom prst="ellipse">
              <a:avLst/>
            </a:prstGeom>
            <a:solidFill>
              <a:schemeClr val="accent3">
                <a:alpha val="90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5137" name="Oval 17"/>
            <p:cNvSpPr>
              <a:spLocks noChangeArrowheads="1"/>
            </p:cNvSpPr>
            <p:nvPr/>
          </p:nvSpPr>
          <p:spPr bwMode="auto">
            <a:xfrm flipH="1" flipV="1">
              <a:off x="0" y="3062"/>
              <a:ext cx="1248" cy="1250"/>
            </a:xfrm>
            <a:prstGeom prst="ellipse">
              <a:avLst/>
            </a:prstGeom>
            <a:solidFill>
              <a:schemeClr val="accent2">
                <a:alpha val="90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5138" name="Oval 18"/>
            <p:cNvSpPr>
              <a:spLocks noChangeArrowheads="1"/>
            </p:cNvSpPr>
            <p:nvPr/>
          </p:nvSpPr>
          <p:spPr bwMode="auto">
            <a:xfrm flipH="1" flipV="1">
              <a:off x="0" y="4650"/>
              <a:ext cx="1248" cy="1247"/>
            </a:xfrm>
            <a:prstGeom prst="ellipse">
              <a:avLst/>
            </a:prstGeom>
            <a:solidFill>
              <a:schemeClr val="accent3">
                <a:alpha val="90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5139" name="Oval 19"/>
            <p:cNvSpPr>
              <a:spLocks noChangeArrowheads="1"/>
            </p:cNvSpPr>
            <p:nvPr/>
          </p:nvSpPr>
          <p:spPr bwMode="auto">
            <a:xfrm flipH="1" flipV="1">
              <a:off x="0" y="0"/>
              <a:ext cx="1248" cy="1247"/>
            </a:xfrm>
            <a:prstGeom prst="ellipse">
              <a:avLst/>
            </a:prstGeom>
            <a:solidFill>
              <a:schemeClr val="accent2">
                <a:alpha val="90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5140" name="Text Box 20"/>
            <p:cNvSpPr txBox="1">
              <a:spLocks noChangeArrowheads="1"/>
            </p:cNvSpPr>
            <p:nvPr/>
          </p:nvSpPr>
          <p:spPr bwMode="auto">
            <a:xfrm>
              <a:off x="-35" y="287"/>
              <a:ext cx="1851" cy="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dirty="0">
                  <a:solidFill>
                    <a:schemeClr val="bg1"/>
                  </a:solidFill>
                  <a:ea typeface="微软雅黑" panose="020B0503020204020204" pitchFamily="34" charset="-122"/>
                </a:rPr>
                <a:t>别称：</a:t>
              </a:r>
            </a:p>
          </p:txBody>
        </p:sp>
        <p:sp>
          <p:nvSpPr>
            <p:cNvPr id="5141" name="Text Box 21"/>
            <p:cNvSpPr txBox="1">
              <a:spLocks noChangeArrowheads="1"/>
            </p:cNvSpPr>
            <p:nvPr/>
          </p:nvSpPr>
          <p:spPr bwMode="auto">
            <a:xfrm>
              <a:off x="-1" y="1889"/>
              <a:ext cx="1851" cy="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b="1" dirty="0">
                  <a:solidFill>
                    <a:schemeClr val="bg1"/>
                  </a:solidFill>
                  <a:ea typeface="微软雅黑" panose="020B0503020204020204" pitchFamily="34" charset="-122"/>
                </a:rPr>
                <a:t>时间：</a:t>
              </a:r>
            </a:p>
          </p:txBody>
        </p:sp>
        <p:sp>
          <p:nvSpPr>
            <p:cNvPr id="5142" name="Text Box 22"/>
            <p:cNvSpPr txBox="1">
              <a:spLocks noChangeArrowheads="1"/>
            </p:cNvSpPr>
            <p:nvPr/>
          </p:nvSpPr>
          <p:spPr bwMode="auto">
            <a:xfrm>
              <a:off x="-35" y="3335"/>
              <a:ext cx="1851" cy="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b="1" dirty="0">
                  <a:solidFill>
                    <a:schemeClr val="bg1"/>
                  </a:solidFill>
                  <a:ea typeface="微软雅黑" panose="020B0503020204020204" pitchFamily="34" charset="-122"/>
                </a:rPr>
                <a:t>全称：</a:t>
              </a:r>
            </a:p>
          </p:txBody>
        </p:sp>
        <p:sp>
          <p:nvSpPr>
            <p:cNvPr id="5143" name="Text Box 23"/>
            <p:cNvSpPr txBox="1">
              <a:spLocks noChangeArrowheads="1"/>
            </p:cNvSpPr>
            <p:nvPr/>
          </p:nvSpPr>
          <p:spPr bwMode="auto">
            <a:xfrm>
              <a:off x="50" y="4886"/>
              <a:ext cx="1851" cy="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b="1" dirty="0">
                  <a:solidFill>
                    <a:schemeClr val="bg1"/>
                  </a:solidFill>
                  <a:ea typeface="微软雅黑" panose="020B0503020204020204" pitchFamily="34" charset="-122"/>
                </a:rPr>
                <a:t>意义：</a:t>
              </a:r>
            </a:p>
          </p:txBody>
        </p:sp>
      </p:grpSp>
    </p:spTree>
  </p:cSld>
  <p:clrMapOvr>
    <a:masterClrMapping/>
  </p:clrMapOvr>
  <p:transition spd="slow" advClick="0" advTm="5000">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4"/>
          <p:cNvSpPr txBox="1">
            <a:spLocks noChangeArrowheads="1"/>
          </p:cNvSpPr>
          <p:nvPr/>
        </p:nvSpPr>
        <p:spPr bwMode="auto">
          <a:xfrm>
            <a:off x="877570" y="357188"/>
            <a:ext cx="5122069"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zh-CN" sz="2400" b="1">
                <a:solidFill>
                  <a:schemeClr val="accent3"/>
                </a:solidFill>
                <a:latin typeface="Tahoma" panose="020B0604030504040204" pitchFamily="34" charset="0"/>
                <a:ea typeface="微软雅黑" panose="020B0503020204020204" pitchFamily="34" charset="-122"/>
                <a:sym typeface="Arial" panose="020B0604020202020204" pitchFamily="34" charset="0"/>
              </a:rPr>
              <a:t>6.2</a:t>
            </a:r>
            <a:r>
              <a:rPr lang="zh-CN" altLang="en-US" sz="2400" b="1">
                <a:solidFill>
                  <a:srgbClr val="E63219"/>
                </a:solidFill>
                <a:latin typeface="Tahoma" panose="020B0604030504040204" pitchFamily="34" charset="0"/>
                <a:ea typeface="微软雅黑" panose="020B0503020204020204" pitchFamily="34" charset="-122"/>
                <a:sym typeface="Arial" panose="020B0604020202020204" pitchFamily="34" charset="0"/>
              </a:rPr>
              <a:t> </a:t>
            </a:r>
            <a:r>
              <a:rPr lang="zh-CN" altLang="en-US" sz="2400" b="1">
                <a:solidFill>
                  <a:schemeClr val="tx1">
                    <a:lumMod val="65000"/>
                    <a:lumOff val="35000"/>
                  </a:schemeClr>
                </a:solidFill>
                <a:latin typeface="Tahoma" panose="020B0604030504040204" pitchFamily="34" charset="0"/>
                <a:ea typeface="微软雅黑" panose="020B0503020204020204" pitchFamily="34" charset="-122"/>
                <a:sym typeface="Arial" panose="020B0604020202020204" pitchFamily="34" charset="0"/>
              </a:rPr>
              <a:t>案例分析</a:t>
            </a:r>
          </a:p>
        </p:txBody>
      </p:sp>
      <p:grpSp>
        <p:nvGrpSpPr>
          <p:cNvPr id="43013" name="Group 5"/>
          <p:cNvGrpSpPr/>
          <p:nvPr/>
        </p:nvGrpSpPr>
        <p:grpSpPr bwMode="auto">
          <a:xfrm>
            <a:off x="1109345" y="1556385"/>
            <a:ext cx="4989830" cy="2898230"/>
            <a:chOff x="0" y="0"/>
            <a:chExt cx="6727" cy="6087"/>
          </a:xfrm>
        </p:grpSpPr>
        <p:sp>
          <p:nvSpPr>
            <p:cNvPr id="43014" name="长方形 1063"/>
            <p:cNvSpPr>
              <a:spLocks noChangeArrowheads="1"/>
            </p:cNvSpPr>
            <p:nvPr/>
          </p:nvSpPr>
          <p:spPr bwMode="auto">
            <a:xfrm>
              <a:off x="2" y="0"/>
              <a:ext cx="6725" cy="6087"/>
            </a:xfrm>
            <a:prstGeom prst="rect">
              <a:avLst/>
            </a:prstGeom>
            <a:solidFill>
              <a:srgbClr val="3FB9AB"/>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628" tIns="35243" rIns="67628" bIns="35243" anchor="ctr"/>
            <a:lstStyle/>
            <a:p>
              <a:endParaRPr lang="zh-CN" altLang="zh-CN">
                <a:ea typeface="微软雅黑" panose="020B0503020204020204" pitchFamily="34" charset="-122"/>
              </a:endParaRPr>
            </a:p>
          </p:txBody>
        </p:sp>
        <p:sp>
          <p:nvSpPr>
            <p:cNvPr id="43015" name="Text Box 7"/>
            <p:cNvSpPr txBox="1">
              <a:spLocks noChangeArrowheads="1"/>
            </p:cNvSpPr>
            <p:nvPr/>
          </p:nvSpPr>
          <p:spPr bwMode="auto">
            <a:xfrm>
              <a:off x="0" y="113"/>
              <a:ext cx="6726" cy="4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200" b="1" dirty="0">
                  <a:solidFill>
                    <a:schemeClr val="bg1"/>
                  </a:solidFill>
                  <a:ea typeface="微软雅黑" panose="020B0503020204020204" pitchFamily="34" charset="-122"/>
                </a:rPr>
                <a:t>案       例：</a:t>
              </a:r>
              <a:r>
                <a:rPr lang="zh-CN" altLang="en-US" sz="1200" dirty="0">
                  <a:solidFill>
                    <a:schemeClr val="bg1"/>
                  </a:solidFill>
                  <a:ea typeface="微软雅黑" panose="020B0503020204020204" pitchFamily="34" charset="-122"/>
                </a:rPr>
                <a:t>商品与订单不符， 经营者承担运费</a:t>
              </a:r>
            </a:p>
            <a:p>
              <a:r>
                <a:rPr lang="zh-CN" altLang="en-US" sz="1200" b="1" dirty="0">
                  <a:solidFill>
                    <a:schemeClr val="bg1"/>
                  </a:solidFill>
                  <a:ea typeface="微软雅黑" panose="020B0503020204020204" pitchFamily="34" charset="-122"/>
                </a:rPr>
                <a:t>事实经过：</a:t>
              </a:r>
              <a:r>
                <a:rPr lang="zh-CN" altLang="en-US" sz="1200" dirty="0">
                  <a:solidFill>
                    <a:schemeClr val="bg1"/>
                  </a:solidFill>
                  <a:ea typeface="微软雅黑" panose="020B0503020204020204" pitchFamily="34" charset="-122"/>
                </a:rPr>
                <a:t>2014年7月，郑先生在某家具城购买了家具，8月9日送货后，发现床头的尺寸与票据上的尺寸不符，要求退货，但商家要消费者承担运输费用。</a:t>
              </a:r>
            </a:p>
            <a:p>
              <a:r>
                <a:rPr lang="zh-CN" altLang="en-US" sz="1200" b="1" dirty="0">
                  <a:solidFill>
                    <a:schemeClr val="bg1"/>
                  </a:solidFill>
                  <a:ea typeface="微软雅黑" panose="020B0503020204020204" pitchFamily="34" charset="-122"/>
                </a:rPr>
                <a:t>维权经过：</a:t>
              </a:r>
              <a:r>
                <a:rPr lang="zh-CN" altLang="en-US" sz="1200" dirty="0">
                  <a:solidFill>
                    <a:schemeClr val="bg1"/>
                  </a:solidFill>
                  <a:ea typeface="微软雅黑" panose="020B0503020204020204" pitchFamily="34" charset="-122"/>
                </a:rPr>
                <a:t>郑先生到工商局投诉，执法人员调查了解到，消费者的订购票据中明确标明了家具的相关要求，送的货物尺寸不符，是经营者工作失误造成的，应当由经营者承担相应责任。</a:t>
              </a:r>
            </a:p>
            <a:p>
              <a:r>
                <a:rPr lang="zh-CN" altLang="en-US" sz="1200" dirty="0">
                  <a:solidFill>
                    <a:schemeClr val="bg1"/>
                  </a:solidFill>
                  <a:ea typeface="微软雅黑" panose="020B0503020204020204" pitchFamily="34" charset="-122"/>
                </a:rPr>
                <a:t>根据《消法》的相关规定，经营者给消费者的商品与消费者订购的商品不符，经营者应负担换货的运输费用。</a:t>
              </a:r>
            </a:p>
            <a:p>
              <a:endParaRPr lang="zh-CN" altLang="en-US" sz="1400" dirty="0">
                <a:ea typeface="微软雅黑" panose="020B0503020204020204" pitchFamily="34" charset="-122"/>
              </a:endParaRPr>
            </a:p>
            <a:p>
              <a:endParaRPr lang="zh-CN" altLang="en-US" dirty="0">
                <a:ea typeface="微软雅黑" panose="020B0503020204020204" pitchFamily="34" charset="-122"/>
              </a:endParaRPr>
            </a:p>
          </p:txBody>
        </p:sp>
      </p:grpSp>
      <p:pic>
        <p:nvPicPr>
          <p:cNvPr id="43016" name="Picture 8" descr="b12325c362d5"/>
          <p:cNvPicPr>
            <a:picLocks noChangeAspect="1" noChangeArrowheads="1"/>
          </p:cNvPicPr>
          <p:nvPr/>
        </p:nvPicPr>
        <p:blipFill>
          <a:blip r:embed="rId3" cstate="email"/>
          <a:srcRect/>
          <a:stretch>
            <a:fillRect/>
          </a:stretch>
        </p:blipFill>
        <p:spPr bwMode="auto">
          <a:xfrm>
            <a:off x="6086873" y="1861186"/>
            <a:ext cx="2001440" cy="259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Rectangle 9"/>
          <p:cNvSpPr>
            <a:spLocks noChangeArrowheads="1"/>
          </p:cNvSpPr>
          <p:nvPr/>
        </p:nvSpPr>
        <p:spPr bwMode="auto">
          <a:xfrm>
            <a:off x="2275840" y="3618230"/>
            <a:ext cx="3823335" cy="836295"/>
          </a:xfrm>
          <a:prstGeom prst="rect">
            <a:avLst/>
          </a:prstGeom>
          <a:solidFill>
            <a:srgbClr val="C0C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zh-CN" altLang="en-US" sz="1050" b="1">
                <a:ea typeface="微软雅黑" panose="020B0503020204020204" pitchFamily="34" charset="-122"/>
              </a:rPr>
              <a:t>维权结果：</a:t>
            </a:r>
          </a:p>
          <a:p>
            <a:pPr algn="l"/>
            <a:r>
              <a:rPr lang="zh-CN" altLang="en-US" sz="1050" b="1">
                <a:ea typeface="微软雅黑" panose="020B0503020204020204" pitchFamily="34" charset="-122"/>
              </a:rPr>
              <a:t>经调解，经营者为消费者退货，并承担运输费用。</a:t>
            </a:r>
          </a:p>
        </p:txBody>
      </p:sp>
      <p:grpSp>
        <p:nvGrpSpPr>
          <p:cNvPr id="43018" name="Group 10"/>
          <p:cNvGrpSpPr/>
          <p:nvPr/>
        </p:nvGrpSpPr>
        <p:grpSpPr bwMode="auto">
          <a:xfrm>
            <a:off x="6098779" y="1556385"/>
            <a:ext cx="2225720" cy="303610"/>
            <a:chOff x="0" y="0"/>
            <a:chExt cx="4673" cy="638"/>
          </a:xfrm>
        </p:grpSpPr>
        <p:sp>
          <p:nvSpPr>
            <p:cNvPr id="43019" name="长方形 1073"/>
            <p:cNvSpPr>
              <a:spLocks noChangeArrowheads="1"/>
            </p:cNvSpPr>
            <p:nvPr/>
          </p:nvSpPr>
          <p:spPr bwMode="auto">
            <a:xfrm flipH="1" flipV="1">
              <a:off x="0" y="0"/>
              <a:ext cx="4181" cy="638"/>
            </a:xfrm>
            <a:prstGeom prst="rect">
              <a:avLst/>
            </a:prstGeom>
            <a:solidFill>
              <a:srgbClr val="3FB9AB"/>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628" tIns="35243" rIns="67628" bIns="35243" anchor="ctr"/>
            <a:lstStyle/>
            <a:p>
              <a:endParaRPr lang="zh-CN" altLang="zh-CN">
                <a:ea typeface="微软雅黑" panose="020B0503020204020204" pitchFamily="34" charset="-122"/>
              </a:endParaRPr>
            </a:p>
          </p:txBody>
        </p:sp>
        <p:sp>
          <p:nvSpPr>
            <p:cNvPr id="43020" name="Text Box 12"/>
            <p:cNvSpPr txBox="1">
              <a:spLocks noChangeArrowheads="1"/>
            </p:cNvSpPr>
            <p:nvPr/>
          </p:nvSpPr>
          <p:spPr bwMode="auto">
            <a:xfrm>
              <a:off x="938" y="53"/>
              <a:ext cx="3735"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1050" b="1">
                  <a:solidFill>
                    <a:schemeClr val="bg1"/>
                  </a:solidFill>
                  <a:ea typeface="微软雅黑" panose="020B0503020204020204" pitchFamily="34" charset="-122"/>
                </a:rPr>
                <a:t>关键词：  转嫁责任</a:t>
              </a:r>
            </a:p>
          </p:txBody>
        </p:sp>
      </p:grpSp>
    </p:spTree>
  </p:cSld>
  <p:clrMapOvr>
    <a:masterClrMapping/>
  </p:clrMapOvr>
  <p:transition spd="slow" advClick="0" advTm="5000">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46987" y="4109504"/>
            <a:ext cx="1440159" cy="121920"/>
          </a:xfrm>
          <a:prstGeom prst="rect">
            <a:avLst/>
          </a:prstGeom>
          <a:noFill/>
        </p:spPr>
        <p:txBody>
          <a:bodyPr wrap="square" rtlCol="0">
            <a:spAutoFit/>
          </a:bodyPr>
          <a:lstStyle/>
          <a:p>
            <a:pPr fontAlgn="auto">
              <a:lnSpc>
                <a:spcPct val="200000"/>
              </a:lnSpc>
              <a:spcBef>
                <a:spcPts val="0"/>
              </a:spcBef>
              <a:spcAft>
                <a:spcPts val="0"/>
              </a:spcAft>
            </a:pPr>
            <a:r>
              <a:rPr lang="zh-CN" altLang="en-US" sz="100" smtClean="0">
                <a:solidFill>
                  <a:prstClr val="black"/>
                </a:solidFill>
                <a:latin typeface="微软雅黑" panose="020B0503020204020204" pitchFamily="34" charset="-122"/>
                <a:ea typeface="微软雅黑" panose="020B0503020204020204" pitchFamily="34" charset="-122"/>
              </a:rPr>
              <a:t>节日</a:t>
            </a:r>
            <a:r>
              <a:rPr lang="en-US" altLang="zh-CN" sz="100" smtClean="0">
                <a:solidFill>
                  <a:prstClr val="black"/>
                </a:solidFill>
                <a:latin typeface="微软雅黑" panose="020B0503020204020204" pitchFamily="34" charset="-122"/>
                <a:ea typeface="微软雅黑" panose="020B0503020204020204" pitchFamily="34" charset="-122"/>
              </a:rPr>
              <a:t>PPT</a:t>
            </a:r>
            <a:r>
              <a:rPr lang="zh-CN" altLang="en-US" sz="100" smtClean="0">
                <a:solidFill>
                  <a:prstClr val="black"/>
                </a:solidFill>
                <a:latin typeface="微软雅黑" panose="020B0503020204020204" pitchFamily="34" charset="-122"/>
                <a:ea typeface="微软雅黑" panose="020B0503020204020204" pitchFamily="34" charset="-122"/>
              </a:rPr>
              <a:t>模板 </a:t>
            </a:r>
            <a:r>
              <a:rPr lang="en-US" altLang="zh-CN" sz="100" smtClean="0">
                <a:solidFill>
                  <a:prstClr val="black"/>
                </a:solidFill>
                <a:latin typeface="微软雅黑" panose="020B0503020204020204" pitchFamily="34" charset="-122"/>
                <a:ea typeface="微软雅黑" panose="020B0503020204020204" pitchFamily="34" charset="-122"/>
              </a:rPr>
              <a:t>http:// www.PPT818.com/jieri/</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
        <p:nvSpPr>
          <p:cNvPr id="43012" name="Text Box 4"/>
          <p:cNvSpPr txBox="1">
            <a:spLocks noChangeArrowheads="1"/>
          </p:cNvSpPr>
          <p:nvPr/>
        </p:nvSpPr>
        <p:spPr bwMode="auto">
          <a:xfrm>
            <a:off x="866775" y="357188"/>
            <a:ext cx="5122069"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zh-CN" sz="2400" b="1">
                <a:solidFill>
                  <a:schemeClr val="accent3"/>
                </a:solidFill>
                <a:latin typeface="Tahoma" panose="020B0604030504040204" pitchFamily="34" charset="0"/>
                <a:ea typeface="微软雅黑" panose="020B0503020204020204" pitchFamily="34" charset="-122"/>
                <a:sym typeface="Arial" panose="020B0604020202020204" pitchFamily="34" charset="0"/>
              </a:rPr>
              <a:t>6.3</a:t>
            </a:r>
            <a:r>
              <a:rPr lang="zh-CN" altLang="en-US" sz="2400" b="1">
                <a:solidFill>
                  <a:srgbClr val="E63219"/>
                </a:solidFill>
                <a:latin typeface="Tahoma" panose="020B0604030504040204" pitchFamily="34" charset="0"/>
                <a:ea typeface="微软雅黑" panose="020B0503020204020204" pitchFamily="34" charset="-122"/>
                <a:sym typeface="Arial" panose="020B0604020202020204" pitchFamily="34" charset="0"/>
              </a:rPr>
              <a:t> </a:t>
            </a:r>
            <a:r>
              <a:rPr lang="zh-CN" altLang="en-US" sz="2400" b="1">
                <a:solidFill>
                  <a:schemeClr val="tx1">
                    <a:lumMod val="65000"/>
                    <a:lumOff val="35000"/>
                  </a:schemeClr>
                </a:solidFill>
                <a:latin typeface="Tahoma" panose="020B0604030504040204" pitchFamily="34" charset="0"/>
                <a:ea typeface="微软雅黑" panose="020B0503020204020204" pitchFamily="34" charset="-122"/>
                <a:sym typeface="Arial" panose="020B0604020202020204" pitchFamily="34" charset="0"/>
              </a:rPr>
              <a:t>案例分析</a:t>
            </a:r>
          </a:p>
        </p:txBody>
      </p:sp>
      <p:grpSp>
        <p:nvGrpSpPr>
          <p:cNvPr id="43013" name="Group 5"/>
          <p:cNvGrpSpPr/>
          <p:nvPr/>
        </p:nvGrpSpPr>
        <p:grpSpPr bwMode="auto">
          <a:xfrm>
            <a:off x="3150235" y="1501140"/>
            <a:ext cx="4989830" cy="2898230"/>
            <a:chOff x="0" y="0"/>
            <a:chExt cx="6727" cy="6087"/>
          </a:xfrm>
        </p:grpSpPr>
        <p:sp>
          <p:nvSpPr>
            <p:cNvPr id="43014" name="长方形 1063"/>
            <p:cNvSpPr>
              <a:spLocks noChangeArrowheads="1"/>
            </p:cNvSpPr>
            <p:nvPr/>
          </p:nvSpPr>
          <p:spPr bwMode="auto">
            <a:xfrm>
              <a:off x="2" y="0"/>
              <a:ext cx="6725" cy="6087"/>
            </a:xfrm>
            <a:prstGeom prst="rect">
              <a:avLst/>
            </a:prstGeom>
            <a:solidFill>
              <a:schemeClr val="accent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628" tIns="35243" rIns="67628" bIns="35243" anchor="ctr"/>
            <a:lstStyle/>
            <a:p>
              <a:endParaRPr lang="zh-CN" altLang="zh-CN">
                <a:ea typeface="微软雅黑" panose="020B0503020204020204" pitchFamily="34" charset="-122"/>
              </a:endParaRPr>
            </a:p>
          </p:txBody>
        </p:sp>
        <p:sp>
          <p:nvSpPr>
            <p:cNvPr id="43015" name="Text Box 7"/>
            <p:cNvSpPr txBox="1">
              <a:spLocks noChangeArrowheads="1"/>
            </p:cNvSpPr>
            <p:nvPr/>
          </p:nvSpPr>
          <p:spPr bwMode="auto">
            <a:xfrm>
              <a:off x="0" y="113"/>
              <a:ext cx="6726" cy="4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200" b="1" dirty="0">
                  <a:solidFill>
                    <a:schemeClr val="bg1"/>
                  </a:solidFill>
                  <a:ea typeface="微软雅黑" panose="020B0503020204020204" pitchFamily="34" charset="-122"/>
                </a:rPr>
                <a:t>案      例：</a:t>
              </a:r>
              <a:r>
                <a:rPr lang="zh-CN" altLang="en-US" sz="1200" dirty="0">
                  <a:solidFill>
                    <a:schemeClr val="bg1"/>
                  </a:solidFill>
                  <a:ea typeface="微软雅黑" panose="020B0503020204020204" pitchFamily="34" charset="-122"/>
                </a:rPr>
                <a:t>保健品当药品卖， 商家道歉并退款</a:t>
              </a:r>
            </a:p>
            <a:p>
              <a:r>
                <a:rPr lang="zh-CN" altLang="en-US" sz="1200" b="1" dirty="0">
                  <a:solidFill>
                    <a:schemeClr val="bg1"/>
                  </a:solidFill>
                  <a:ea typeface="微软雅黑" panose="020B0503020204020204" pitchFamily="34" charset="-122"/>
                </a:rPr>
                <a:t>事实经过：</a:t>
              </a:r>
            </a:p>
            <a:p>
              <a:r>
                <a:rPr lang="zh-CN" altLang="en-US" sz="1200" dirty="0">
                  <a:solidFill>
                    <a:schemeClr val="bg1"/>
                  </a:solidFill>
                  <a:ea typeface="微软雅黑" panose="020B0503020204020204" pitchFamily="34" charset="-122"/>
                </a:rPr>
                <a:t>        王女士2014年3至4月，先后两次在某药店购买了30盒劲元康胶囊，价值4470元。商家宣传该商品是保健药品，具有治疗功效。</a:t>
              </a:r>
            </a:p>
            <a:p>
              <a:r>
                <a:rPr lang="zh-CN" altLang="en-US" sz="1200" dirty="0">
                  <a:solidFill>
                    <a:schemeClr val="bg1"/>
                  </a:solidFill>
                  <a:ea typeface="微软雅黑" panose="020B0503020204020204" pitchFamily="34" charset="-122"/>
                </a:rPr>
                <a:t>        服用12盒后，王女士发现该商品的包装盒上印有保健品标识，不属于药品。</a:t>
              </a:r>
            </a:p>
            <a:p>
              <a:r>
                <a:rPr lang="zh-CN" altLang="en-US" sz="1200" b="1" dirty="0">
                  <a:solidFill>
                    <a:schemeClr val="bg1"/>
                  </a:solidFill>
                  <a:ea typeface="微软雅黑" panose="020B0503020204020204" pitchFamily="34" charset="-122"/>
                </a:rPr>
                <a:t>维权经过</a:t>
              </a:r>
              <a:r>
                <a:rPr lang="zh-CN" altLang="en-US" sz="1200" dirty="0">
                  <a:solidFill>
                    <a:schemeClr val="bg1"/>
                  </a:solidFill>
                  <a:ea typeface="微软雅黑" panose="020B0503020204020204" pitchFamily="34" charset="-122"/>
                </a:rPr>
                <a:t>：王女士通过12315投诉，工商执法人员了解情况后，认定商家在销售过程中存在夸大功效，模糊药品和保健品概念，误导消费者进行购买的情况。</a:t>
              </a:r>
            </a:p>
            <a:p>
              <a:endParaRPr lang="zh-CN" altLang="en-US" sz="1400" dirty="0">
                <a:ea typeface="微软雅黑" panose="020B0503020204020204" pitchFamily="34" charset="-122"/>
              </a:endParaRPr>
            </a:p>
            <a:p>
              <a:endParaRPr lang="zh-CN" altLang="en-US" dirty="0">
                <a:ea typeface="微软雅黑" panose="020B0503020204020204" pitchFamily="34" charset="-122"/>
              </a:endParaRPr>
            </a:p>
          </p:txBody>
        </p:sp>
      </p:grpSp>
      <p:pic>
        <p:nvPicPr>
          <p:cNvPr id="43016" name="Picture 8" descr="b12325c362d5"/>
          <p:cNvPicPr>
            <a:picLocks noChangeAspect="1" noChangeArrowheads="1"/>
          </p:cNvPicPr>
          <p:nvPr/>
        </p:nvPicPr>
        <p:blipFill>
          <a:blip r:embed="rId3" cstate="email"/>
          <a:srcRect/>
          <a:stretch>
            <a:fillRect/>
          </a:stretch>
        </p:blipFill>
        <p:spPr bwMode="auto">
          <a:xfrm>
            <a:off x="1144033" y="1805941"/>
            <a:ext cx="2001440" cy="259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Rectangle 9"/>
          <p:cNvSpPr>
            <a:spLocks noChangeArrowheads="1"/>
          </p:cNvSpPr>
          <p:nvPr/>
        </p:nvSpPr>
        <p:spPr bwMode="auto">
          <a:xfrm>
            <a:off x="4316730" y="3562985"/>
            <a:ext cx="3823335" cy="836295"/>
          </a:xfrm>
          <a:prstGeom prst="rect">
            <a:avLst/>
          </a:prstGeom>
          <a:solidFill>
            <a:srgbClr val="C0C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1050" b="1">
                <a:ea typeface="微软雅黑" panose="020B0503020204020204" pitchFamily="34" charset="-122"/>
              </a:rPr>
              <a:t>维权结果：</a:t>
            </a:r>
          </a:p>
          <a:p>
            <a:r>
              <a:rPr lang="zh-CN" altLang="en-US" sz="1050">
                <a:ea typeface="微软雅黑" panose="020B0503020204020204" pitchFamily="34" charset="-122"/>
              </a:rPr>
              <a:t>        商家给消费者赔礼道歉，并退回药款。</a:t>
            </a:r>
          </a:p>
        </p:txBody>
      </p:sp>
      <p:grpSp>
        <p:nvGrpSpPr>
          <p:cNvPr id="43018" name="Group 10"/>
          <p:cNvGrpSpPr/>
          <p:nvPr/>
        </p:nvGrpSpPr>
        <p:grpSpPr bwMode="auto">
          <a:xfrm>
            <a:off x="1155939" y="1501140"/>
            <a:ext cx="2590085" cy="303610"/>
            <a:chOff x="0" y="0"/>
            <a:chExt cx="5438" cy="638"/>
          </a:xfrm>
        </p:grpSpPr>
        <p:sp>
          <p:nvSpPr>
            <p:cNvPr id="43019" name="长方形 1073"/>
            <p:cNvSpPr>
              <a:spLocks noChangeArrowheads="1"/>
            </p:cNvSpPr>
            <p:nvPr/>
          </p:nvSpPr>
          <p:spPr bwMode="auto">
            <a:xfrm flipH="1" flipV="1">
              <a:off x="0" y="0"/>
              <a:ext cx="4181" cy="638"/>
            </a:xfrm>
            <a:prstGeom prst="rect">
              <a:avLst/>
            </a:prstGeom>
            <a:solidFill>
              <a:schemeClr val="accent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628" tIns="35243" rIns="67628" bIns="35243" anchor="ctr"/>
            <a:lstStyle/>
            <a:p>
              <a:endParaRPr lang="zh-CN" altLang="zh-CN">
                <a:ea typeface="微软雅黑" panose="020B0503020204020204" pitchFamily="34" charset="-122"/>
              </a:endParaRPr>
            </a:p>
          </p:txBody>
        </p:sp>
        <p:sp>
          <p:nvSpPr>
            <p:cNvPr id="43020" name="Text Box 12"/>
            <p:cNvSpPr txBox="1">
              <a:spLocks noChangeArrowheads="1"/>
            </p:cNvSpPr>
            <p:nvPr/>
          </p:nvSpPr>
          <p:spPr bwMode="auto">
            <a:xfrm>
              <a:off x="1703" y="88"/>
              <a:ext cx="3735"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1050" b="1">
                  <a:solidFill>
                    <a:schemeClr val="bg1"/>
                  </a:solidFill>
                  <a:ea typeface="微软雅黑" panose="020B0503020204020204" pitchFamily="34" charset="-122"/>
                </a:rPr>
                <a:t>关键词：夸大宣传</a:t>
              </a:r>
            </a:p>
          </p:txBody>
        </p:sp>
      </p:grpSp>
    </p:spTree>
  </p:cSld>
  <p:clrMapOvr>
    <a:masterClrMapping/>
  </p:clrMapOvr>
  <p:transition spd="slow" advClick="0" advTm="5000">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email"/>
          <a:stretch>
            <a:fillRect/>
          </a:stretch>
        </p:blipFill>
        <p:spPr>
          <a:xfrm>
            <a:off x="683568" y="195486"/>
            <a:ext cx="7272910" cy="5143500"/>
          </a:xfrm>
          <a:prstGeom prst="rect">
            <a:avLst/>
          </a:prstGeom>
        </p:spPr>
      </p:pic>
      <p:sp>
        <p:nvSpPr>
          <p:cNvPr id="10" name="文本框 9"/>
          <p:cNvSpPr txBox="1"/>
          <p:nvPr/>
        </p:nvSpPr>
        <p:spPr>
          <a:xfrm>
            <a:off x="755576" y="2660139"/>
            <a:ext cx="6840760" cy="943848"/>
          </a:xfrm>
          <a:prstGeom prst="rect">
            <a:avLst/>
          </a:prstGeom>
          <a:noFill/>
        </p:spPr>
        <p:txBody>
          <a:bodyPr wrap="square" lIns="0" tIns="0" rIns="0" bIns="0" rtlCol="0">
            <a:spAutoFit/>
          </a:bodyPr>
          <a:lstStyle/>
          <a:p>
            <a:pPr algn="ctr">
              <a:lnSpc>
                <a:spcPct val="125000"/>
              </a:lnSpc>
              <a:spcBef>
                <a:spcPts val="1000"/>
              </a:spcBef>
            </a:pPr>
            <a:r>
              <a:rPr lang="zh-CN" altLang="en-US" sz="5400" b="1" dirty="0">
                <a:solidFill>
                  <a:schemeClr val="accent6"/>
                </a:solidFill>
                <a:effectLst>
                  <a:outerShdw blurRad="50800" dist="12700" dir="2700000" algn="tl" rotWithShape="0">
                    <a:prstClr val="black">
                      <a:alpha val="66000"/>
                    </a:prstClr>
                  </a:outerShdw>
                </a:effectLst>
                <a:latin typeface="微软雅黑" panose="020B0503020204020204" pitchFamily="34" charset="-122"/>
                <a:ea typeface="微软雅黑" panose="020B0503020204020204" pitchFamily="34" charset="-122"/>
                <a:sym typeface="Arial" panose="020B0604020202020204" pitchFamily="34" charset="0"/>
              </a:rPr>
              <a:t>谢谢大家</a:t>
            </a:r>
          </a:p>
        </p:txBody>
      </p:sp>
      <p:pic>
        <p:nvPicPr>
          <p:cNvPr id="2" name="图片 1"/>
          <p:cNvPicPr>
            <a:picLocks noChangeAspect="1"/>
          </p:cNvPicPr>
          <p:nvPr/>
        </p:nvPicPr>
        <p:blipFill>
          <a:blip r:embed="rId4" cstate="email"/>
          <a:stretch>
            <a:fillRect/>
          </a:stretch>
        </p:blipFill>
        <p:spPr>
          <a:xfrm>
            <a:off x="3275856" y="1059582"/>
            <a:ext cx="1928244" cy="1779662"/>
          </a:xfrm>
          <a:prstGeom prst="rect">
            <a:avLst/>
          </a:prstGeom>
        </p:spPr>
      </p:pic>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iterate type="wd">
                                    <p:tmPct val="5000"/>
                                  </p:iterate>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53" presetClass="entr" presetSubtype="16" fill="hold" nodeType="withEffect">
                                  <p:stCondLst>
                                    <p:cond delay="300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H:\觅知网\1.10消费者\56d508eeb951b.png56d508eeb951b"/>
          <p:cNvPicPr>
            <a:picLocks noChangeAspect="1"/>
          </p:cNvPicPr>
          <p:nvPr/>
        </p:nvPicPr>
        <p:blipFill>
          <a:blip r:embed="rId3" cstate="email"/>
          <a:srcRect/>
          <a:stretch>
            <a:fillRect/>
          </a:stretch>
        </p:blipFill>
        <p:spPr>
          <a:xfrm>
            <a:off x="3539490" y="2538730"/>
            <a:ext cx="2064385" cy="1919605"/>
          </a:xfrm>
          <a:prstGeom prst="rect">
            <a:avLst/>
          </a:prstGeom>
        </p:spPr>
      </p:pic>
      <p:sp>
        <p:nvSpPr>
          <p:cNvPr id="5124" name="Text Box 4"/>
          <p:cNvSpPr txBox="1">
            <a:spLocks noChangeArrowheads="1"/>
          </p:cNvSpPr>
          <p:nvPr/>
        </p:nvSpPr>
        <p:spPr bwMode="auto">
          <a:xfrm>
            <a:off x="700485" y="367983"/>
            <a:ext cx="4427934"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dirty="0">
                <a:solidFill>
                  <a:schemeClr val="accent3"/>
                </a:solidFill>
                <a:latin typeface="Tahoma" panose="020B0604030504040204" pitchFamily="34" charset="0"/>
                <a:ea typeface="微软雅黑" panose="020B0503020204020204" pitchFamily="34" charset="-122"/>
                <a:sym typeface="Arial" panose="020B0604020202020204" pitchFamily="34" charset="0"/>
              </a:rPr>
              <a:t>1.</a:t>
            </a:r>
            <a:r>
              <a:rPr lang="en-US" altLang="zh-CN" sz="2400" b="1" dirty="0">
                <a:solidFill>
                  <a:schemeClr val="accent3"/>
                </a:solidFill>
                <a:latin typeface="Tahoma" panose="020B0604030504040204" pitchFamily="34" charset="0"/>
                <a:ea typeface="微软雅黑" panose="020B0503020204020204" pitchFamily="34" charset="-122"/>
                <a:sym typeface="Arial" panose="020B0604020202020204" pitchFamily="34" charset="0"/>
              </a:rPr>
              <a:t>2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国际消费者权益日宗旨</a:t>
            </a:r>
          </a:p>
        </p:txBody>
      </p:sp>
      <p:grpSp>
        <p:nvGrpSpPr>
          <p:cNvPr id="3" name="组合 2"/>
          <p:cNvGrpSpPr/>
          <p:nvPr/>
        </p:nvGrpSpPr>
        <p:grpSpPr>
          <a:xfrm>
            <a:off x="4274820" y="2057400"/>
            <a:ext cx="594360" cy="593090"/>
            <a:chOff x="3533" y="2505"/>
            <a:chExt cx="936" cy="934"/>
          </a:xfrm>
        </p:grpSpPr>
        <p:sp>
          <p:nvSpPr>
            <p:cNvPr id="5139" name="Oval 19"/>
            <p:cNvSpPr>
              <a:spLocks noChangeArrowheads="1"/>
            </p:cNvSpPr>
            <p:nvPr/>
          </p:nvSpPr>
          <p:spPr bwMode="auto">
            <a:xfrm flipH="1" flipV="1">
              <a:off x="3533" y="2505"/>
              <a:ext cx="937" cy="935"/>
            </a:xfrm>
            <a:prstGeom prst="ellipse">
              <a:avLst/>
            </a:prstGeom>
            <a:solidFill>
              <a:schemeClr val="accent2">
                <a:alpha val="90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5140" name="Text Box 20"/>
            <p:cNvSpPr txBox="1">
              <a:spLocks noChangeArrowheads="1"/>
            </p:cNvSpPr>
            <p:nvPr/>
          </p:nvSpPr>
          <p:spPr bwMode="auto">
            <a:xfrm>
              <a:off x="3766" y="2683"/>
              <a:ext cx="470"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solidFill>
                    <a:schemeClr val="bg1"/>
                  </a:solidFill>
                  <a:ea typeface="微软雅黑" panose="020B0503020204020204" pitchFamily="34" charset="-122"/>
                </a:rPr>
                <a:t>1</a:t>
              </a:r>
              <a:endParaRPr lang="zh-CN" altLang="en-US" b="1" dirty="0">
                <a:solidFill>
                  <a:schemeClr val="bg1"/>
                </a:solidFill>
                <a:ea typeface="微软雅黑" panose="020B0503020204020204" pitchFamily="34" charset="-122"/>
              </a:endParaRPr>
            </a:p>
          </p:txBody>
        </p:sp>
      </p:grpSp>
      <p:grpSp>
        <p:nvGrpSpPr>
          <p:cNvPr id="4" name="组合 3"/>
          <p:cNvGrpSpPr/>
          <p:nvPr/>
        </p:nvGrpSpPr>
        <p:grpSpPr>
          <a:xfrm>
            <a:off x="3391535" y="2886710"/>
            <a:ext cx="594360" cy="594360"/>
            <a:chOff x="3533" y="3695"/>
            <a:chExt cx="936" cy="936"/>
          </a:xfrm>
        </p:grpSpPr>
        <p:sp>
          <p:nvSpPr>
            <p:cNvPr id="5136" name="Oval 16"/>
            <p:cNvSpPr>
              <a:spLocks noChangeArrowheads="1"/>
            </p:cNvSpPr>
            <p:nvPr/>
          </p:nvSpPr>
          <p:spPr bwMode="auto">
            <a:xfrm flipH="1" flipV="1">
              <a:off x="3533" y="3695"/>
              <a:ext cx="937" cy="936"/>
            </a:xfrm>
            <a:prstGeom prst="ellipse">
              <a:avLst/>
            </a:prstGeom>
            <a:solidFill>
              <a:schemeClr val="accent3">
                <a:alpha val="90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5141" name="Text Box 21"/>
            <p:cNvSpPr txBox="1">
              <a:spLocks noChangeArrowheads="1"/>
            </p:cNvSpPr>
            <p:nvPr/>
          </p:nvSpPr>
          <p:spPr bwMode="auto">
            <a:xfrm>
              <a:off x="3766" y="3873"/>
              <a:ext cx="470" cy="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zh-CN" b="1" dirty="0">
                  <a:solidFill>
                    <a:schemeClr val="bg1"/>
                  </a:solidFill>
                  <a:ea typeface="微软雅黑" panose="020B0503020204020204" pitchFamily="34" charset="-122"/>
                </a:rPr>
                <a:t>2</a:t>
              </a:r>
              <a:endParaRPr lang="zh-CN" altLang="en-US" b="1" dirty="0">
                <a:solidFill>
                  <a:schemeClr val="bg1"/>
                </a:solidFill>
                <a:ea typeface="微软雅黑" panose="020B0503020204020204" pitchFamily="34" charset="-122"/>
              </a:endParaRPr>
            </a:p>
          </p:txBody>
        </p:sp>
      </p:grpSp>
      <p:grpSp>
        <p:nvGrpSpPr>
          <p:cNvPr id="5" name="组合 4"/>
          <p:cNvGrpSpPr/>
          <p:nvPr/>
        </p:nvGrpSpPr>
        <p:grpSpPr>
          <a:xfrm>
            <a:off x="3392170" y="3732530"/>
            <a:ext cx="594360" cy="595630"/>
            <a:chOff x="3533" y="4802"/>
            <a:chExt cx="936" cy="938"/>
          </a:xfrm>
        </p:grpSpPr>
        <p:sp>
          <p:nvSpPr>
            <p:cNvPr id="5137" name="Oval 17"/>
            <p:cNvSpPr>
              <a:spLocks noChangeArrowheads="1"/>
            </p:cNvSpPr>
            <p:nvPr/>
          </p:nvSpPr>
          <p:spPr bwMode="auto">
            <a:xfrm flipH="1" flipV="1">
              <a:off x="3533" y="4802"/>
              <a:ext cx="937" cy="938"/>
            </a:xfrm>
            <a:prstGeom prst="ellipse">
              <a:avLst/>
            </a:prstGeom>
            <a:solidFill>
              <a:schemeClr val="accent2">
                <a:alpha val="90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5142" name="Text Box 22"/>
            <p:cNvSpPr txBox="1">
              <a:spLocks noChangeArrowheads="1"/>
            </p:cNvSpPr>
            <p:nvPr/>
          </p:nvSpPr>
          <p:spPr bwMode="auto">
            <a:xfrm>
              <a:off x="3766" y="4981"/>
              <a:ext cx="470" cy="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zh-CN" b="1" dirty="0">
                  <a:solidFill>
                    <a:schemeClr val="bg1"/>
                  </a:solidFill>
                  <a:ea typeface="微软雅黑" panose="020B0503020204020204" pitchFamily="34" charset="-122"/>
                </a:rPr>
                <a:t>3</a:t>
              </a:r>
              <a:endParaRPr lang="zh-CN" altLang="en-US" b="1" dirty="0">
                <a:solidFill>
                  <a:schemeClr val="bg1"/>
                </a:solidFill>
                <a:ea typeface="微软雅黑" panose="020B0503020204020204" pitchFamily="34" charset="-122"/>
              </a:endParaRPr>
            </a:p>
          </p:txBody>
        </p:sp>
      </p:grpSp>
      <p:grpSp>
        <p:nvGrpSpPr>
          <p:cNvPr id="6" name="组合 5"/>
          <p:cNvGrpSpPr/>
          <p:nvPr/>
        </p:nvGrpSpPr>
        <p:grpSpPr>
          <a:xfrm>
            <a:off x="5171440" y="2887345"/>
            <a:ext cx="594360" cy="593090"/>
            <a:chOff x="3533" y="5993"/>
            <a:chExt cx="936" cy="934"/>
          </a:xfrm>
        </p:grpSpPr>
        <p:sp>
          <p:nvSpPr>
            <p:cNvPr id="5138" name="Oval 18"/>
            <p:cNvSpPr>
              <a:spLocks noChangeArrowheads="1"/>
            </p:cNvSpPr>
            <p:nvPr/>
          </p:nvSpPr>
          <p:spPr bwMode="auto">
            <a:xfrm flipH="1" flipV="1">
              <a:off x="3533" y="5993"/>
              <a:ext cx="937" cy="935"/>
            </a:xfrm>
            <a:prstGeom prst="ellipse">
              <a:avLst/>
            </a:prstGeom>
            <a:solidFill>
              <a:schemeClr val="accent3">
                <a:alpha val="90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5143" name="Text Box 23"/>
            <p:cNvSpPr txBox="1">
              <a:spLocks noChangeArrowheads="1"/>
            </p:cNvSpPr>
            <p:nvPr/>
          </p:nvSpPr>
          <p:spPr bwMode="auto">
            <a:xfrm>
              <a:off x="3744" y="6170"/>
              <a:ext cx="470" cy="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en-US" altLang="zh-CN" b="1" dirty="0">
                  <a:solidFill>
                    <a:schemeClr val="bg1"/>
                  </a:solidFill>
                  <a:ea typeface="微软雅黑" panose="020B0503020204020204" pitchFamily="34" charset="-122"/>
                </a:rPr>
                <a:t>4</a:t>
              </a:r>
            </a:p>
          </p:txBody>
        </p:sp>
      </p:grpSp>
      <p:grpSp>
        <p:nvGrpSpPr>
          <p:cNvPr id="7" name="组合 6"/>
          <p:cNvGrpSpPr/>
          <p:nvPr/>
        </p:nvGrpSpPr>
        <p:grpSpPr>
          <a:xfrm>
            <a:off x="5172075" y="3733165"/>
            <a:ext cx="594995" cy="593725"/>
            <a:chOff x="3533" y="2505"/>
            <a:chExt cx="937" cy="935"/>
          </a:xfrm>
        </p:grpSpPr>
        <p:sp>
          <p:nvSpPr>
            <p:cNvPr id="8" name="Oval 19"/>
            <p:cNvSpPr>
              <a:spLocks noChangeArrowheads="1"/>
            </p:cNvSpPr>
            <p:nvPr/>
          </p:nvSpPr>
          <p:spPr bwMode="auto">
            <a:xfrm flipH="1" flipV="1">
              <a:off x="3533" y="2505"/>
              <a:ext cx="937" cy="935"/>
            </a:xfrm>
            <a:prstGeom prst="ellipse">
              <a:avLst/>
            </a:prstGeom>
            <a:solidFill>
              <a:schemeClr val="accent2">
                <a:alpha val="90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9" name="Text Box 20"/>
            <p:cNvSpPr txBox="1">
              <a:spLocks noChangeArrowheads="1"/>
            </p:cNvSpPr>
            <p:nvPr/>
          </p:nvSpPr>
          <p:spPr bwMode="auto">
            <a:xfrm>
              <a:off x="3766" y="2683"/>
              <a:ext cx="470"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solidFill>
                    <a:schemeClr val="bg1"/>
                  </a:solidFill>
                  <a:ea typeface="微软雅黑" panose="020B0503020204020204" pitchFamily="34" charset="-122"/>
                </a:rPr>
                <a:t>5</a:t>
              </a:r>
              <a:endParaRPr lang="zh-CN" altLang="en-US" b="1" dirty="0">
                <a:solidFill>
                  <a:schemeClr val="bg1"/>
                </a:solidFill>
                <a:ea typeface="微软雅黑" panose="020B0503020204020204" pitchFamily="34" charset="-122"/>
              </a:endParaRPr>
            </a:p>
          </p:txBody>
        </p:sp>
      </p:grpSp>
      <p:grpSp>
        <p:nvGrpSpPr>
          <p:cNvPr id="6176" name="Group 32"/>
          <p:cNvGrpSpPr/>
          <p:nvPr/>
        </p:nvGrpSpPr>
        <p:grpSpPr bwMode="auto">
          <a:xfrm>
            <a:off x="5818029" y="3994071"/>
            <a:ext cx="3615929" cy="323157"/>
            <a:chOff x="0" y="0"/>
            <a:chExt cx="7593" cy="678"/>
          </a:xfrm>
        </p:grpSpPr>
        <p:sp>
          <p:nvSpPr>
            <p:cNvPr id="6177" name="Text Box 33"/>
            <p:cNvSpPr txBox="1">
              <a:spLocks noChangeArrowheads="1"/>
            </p:cNvSpPr>
            <p:nvPr/>
          </p:nvSpPr>
          <p:spPr bwMode="auto">
            <a:xfrm>
              <a:off x="335" y="0"/>
              <a:ext cx="7258" cy="6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1500" b="1">
                  <a:solidFill>
                    <a:schemeClr val="tx1">
                      <a:lumMod val="65000"/>
                      <a:lumOff val="35000"/>
                    </a:schemeClr>
                  </a:solidFill>
                  <a:ea typeface="微软雅黑" panose="020B0503020204020204" pitchFamily="34" charset="-122"/>
                </a:rPr>
                <a:t>帮助消费者维权、挽回损失</a:t>
              </a:r>
            </a:p>
          </p:txBody>
        </p:sp>
        <p:grpSp>
          <p:nvGrpSpPr>
            <p:cNvPr id="6178" name="组合 17"/>
            <p:cNvGrpSpPr/>
            <p:nvPr/>
          </p:nvGrpSpPr>
          <p:grpSpPr bwMode="auto">
            <a:xfrm flipH="1">
              <a:off x="0" y="225"/>
              <a:ext cx="5260" cy="367"/>
              <a:chOff x="0" y="0"/>
              <a:chExt cx="4464496" cy="288032"/>
            </a:xfrm>
          </p:grpSpPr>
          <p:sp>
            <p:nvSpPr>
              <p:cNvPr id="6179" name="直接连接符 18"/>
              <p:cNvSpPr>
                <a:spLocks noChangeShapeType="1"/>
              </p:cNvSpPr>
              <p:nvPr/>
            </p:nvSpPr>
            <p:spPr bwMode="auto">
              <a:xfrm flipH="1">
                <a:off x="4032448" y="0"/>
                <a:ext cx="432048" cy="288032"/>
              </a:xfrm>
              <a:prstGeom prst="line">
                <a:avLst/>
              </a:prstGeom>
              <a:noFill/>
              <a:ln w="19050" cmpd="sng">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180" name="直接连接符 19"/>
              <p:cNvSpPr>
                <a:spLocks noChangeShapeType="1"/>
              </p:cNvSpPr>
              <p:nvPr/>
            </p:nvSpPr>
            <p:spPr bwMode="auto">
              <a:xfrm flipH="1">
                <a:off x="0" y="288032"/>
                <a:ext cx="4032448" cy="1"/>
              </a:xfrm>
              <a:prstGeom prst="line">
                <a:avLst/>
              </a:prstGeom>
              <a:noFill/>
              <a:ln w="19050" cmpd="sng">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grpSp>
        <p:nvGrpSpPr>
          <p:cNvPr id="10" name="Group 18"/>
          <p:cNvGrpSpPr/>
          <p:nvPr/>
        </p:nvGrpSpPr>
        <p:grpSpPr bwMode="auto">
          <a:xfrm>
            <a:off x="3055620" y="1413273"/>
            <a:ext cx="3838784" cy="535781"/>
            <a:chOff x="0" y="0"/>
            <a:chExt cx="8061" cy="1125"/>
          </a:xfrm>
        </p:grpSpPr>
        <p:sp>
          <p:nvSpPr>
            <p:cNvPr id="11" name="直接连接符 13"/>
            <p:cNvSpPr>
              <a:spLocks noChangeShapeType="1"/>
            </p:cNvSpPr>
            <p:nvPr/>
          </p:nvSpPr>
          <p:spPr bwMode="auto">
            <a:xfrm>
              <a:off x="240" y="617"/>
              <a:ext cx="6465" cy="3"/>
            </a:xfrm>
            <a:prstGeom prst="line">
              <a:avLst/>
            </a:prstGeom>
            <a:noFill/>
            <a:ln w="19050" cmpd="sng">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2" name="直接连接符 23"/>
            <p:cNvSpPr>
              <a:spLocks noChangeShapeType="1"/>
            </p:cNvSpPr>
            <p:nvPr/>
          </p:nvSpPr>
          <p:spPr bwMode="auto">
            <a:xfrm flipV="1">
              <a:off x="3413" y="617"/>
              <a:ext cx="2" cy="508"/>
            </a:xfrm>
            <a:prstGeom prst="line">
              <a:avLst/>
            </a:prstGeom>
            <a:noFill/>
            <a:ln w="19050" cmpd="sng">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3" name="Text Box 21"/>
            <p:cNvSpPr txBox="1">
              <a:spLocks noChangeArrowheads="1"/>
            </p:cNvSpPr>
            <p:nvPr/>
          </p:nvSpPr>
          <p:spPr bwMode="auto">
            <a:xfrm>
              <a:off x="0" y="0"/>
              <a:ext cx="8061" cy="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500" b="1">
                  <a:solidFill>
                    <a:schemeClr val="tx1">
                      <a:lumMod val="65000"/>
                      <a:lumOff val="35000"/>
                    </a:schemeClr>
                  </a:solidFill>
                  <a:ea typeface="微软雅黑" panose="020B0503020204020204" pitchFamily="34" charset="-122"/>
                </a:rPr>
                <a:t>提高消费者维护自身权益的意识和能力</a:t>
              </a:r>
            </a:p>
          </p:txBody>
        </p:sp>
      </p:grpSp>
      <p:grpSp>
        <p:nvGrpSpPr>
          <p:cNvPr id="14" name="Group 22"/>
          <p:cNvGrpSpPr/>
          <p:nvPr/>
        </p:nvGrpSpPr>
        <p:grpSpPr bwMode="auto">
          <a:xfrm>
            <a:off x="1386364" y="2246710"/>
            <a:ext cx="3079433" cy="413624"/>
            <a:chOff x="0" y="0"/>
            <a:chExt cx="6465" cy="867"/>
          </a:xfrm>
        </p:grpSpPr>
        <p:grpSp>
          <p:nvGrpSpPr>
            <p:cNvPr id="15" name="组合 20"/>
            <p:cNvGrpSpPr/>
            <p:nvPr/>
          </p:nvGrpSpPr>
          <p:grpSpPr bwMode="auto">
            <a:xfrm flipV="1">
              <a:off x="115" y="570"/>
              <a:ext cx="4885" cy="297"/>
              <a:chOff x="0" y="0"/>
              <a:chExt cx="4464496" cy="288032"/>
            </a:xfrm>
          </p:grpSpPr>
          <p:sp>
            <p:nvSpPr>
              <p:cNvPr id="16" name="直接连接符 21"/>
              <p:cNvSpPr>
                <a:spLocks noChangeShapeType="1"/>
              </p:cNvSpPr>
              <p:nvPr/>
            </p:nvSpPr>
            <p:spPr bwMode="auto">
              <a:xfrm flipH="1">
                <a:off x="4032448" y="0"/>
                <a:ext cx="432048" cy="288032"/>
              </a:xfrm>
              <a:prstGeom prst="line">
                <a:avLst/>
              </a:prstGeom>
              <a:noFill/>
              <a:ln w="19050" cmpd="sng">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7" name="直接连接符 22"/>
              <p:cNvSpPr>
                <a:spLocks noChangeShapeType="1"/>
              </p:cNvSpPr>
              <p:nvPr/>
            </p:nvSpPr>
            <p:spPr bwMode="auto">
              <a:xfrm flipH="1">
                <a:off x="0" y="288032"/>
                <a:ext cx="4032448" cy="1"/>
              </a:xfrm>
              <a:prstGeom prst="line">
                <a:avLst/>
              </a:prstGeom>
              <a:noFill/>
              <a:ln w="19050" cmpd="sng">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sp>
          <p:nvSpPr>
            <p:cNvPr id="18" name="Text Box 26"/>
            <p:cNvSpPr txBox="1">
              <a:spLocks noChangeArrowheads="1"/>
            </p:cNvSpPr>
            <p:nvPr/>
          </p:nvSpPr>
          <p:spPr bwMode="auto">
            <a:xfrm>
              <a:off x="0" y="0"/>
              <a:ext cx="6465" cy="6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1500" b="1">
                  <a:solidFill>
                    <a:schemeClr val="tx1">
                      <a:lumMod val="65000"/>
                      <a:lumOff val="35000"/>
                    </a:schemeClr>
                  </a:solidFill>
                  <a:ea typeface="微软雅黑" panose="020B0503020204020204" pitchFamily="34" charset="-122"/>
                </a:rPr>
                <a:t>倡导健康文明的消费方式</a:t>
              </a:r>
            </a:p>
          </p:txBody>
        </p:sp>
      </p:grpSp>
      <p:grpSp>
        <p:nvGrpSpPr>
          <p:cNvPr id="19" name="Group 27"/>
          <p:cNvGrpSpPr/>
          <p:nvPr/>
        </p:nvGrpSpPr>
        <p:grpSpPr bwMode="auto">
          <a:xfrm>
            <a:off x="700485" y="4004945"/>
            <a:ext cx="3456860" cy="322939"/>
            <a:chOff x="0" y="0"/>
            <a:chExt cx="7257" cy="677"/>
          </a:xfrm>
        </p:grpSpPr>
        <p:sp>
          <p:nvSpPr>
            <p:cNvPr id="20" name="Text Box 28"/>
            <p:cNvSpPr txBox="1">
              <a:spLocks noChangeArrowheads="1"/>
            </p:cNvSpPr>
            <p:nvPr/>
          </p:nvSpPr>
          <p:spPr bwMode="auto">
            <a:xfrm>
              <a:off x="0" y="0"/>
              <a:ext cx="7257" cy="6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1500" b="1">
                  <a:solidFill>
                    <a:schemeClr val="tx1">
                      <a:lumMod val="65000"/>
                      <a:lumOff val="35000"/>
                    </a:schemeClr>
                  </a:solidFill>
                  <a:ea typeface="微软雅黑" panose="020B0503020204020204" pitchFamily="34" charset="-122"/>
                </a:rPr>
                <a:t>营造安全、和谐的消费环境</a:t>
              </a:r>
            </a:p>
          </p:txBody>
        </p:sp>
        <p:grpSp>
          <p:nvGrpSpPr>
            <p:cNvPr id="21" name="组合 10"/>
            <p:cNvGrpSpPr/>
            <p:nvPr/>
          </p:nvGrpSpPr>
          <p:grpSpPr bwMode="auto">
            <a:xfrm>
              <a:off x="112" y="228"/>
              <a:ext cx="5275" cy="340"/>
              <a:chOff x="0" y="0"/>
              <a:chExt cx="4464496" cy="288032"/>
            </a:xfrm>
          </p:grpSpPr>
          <p:sp>
            <p:nvSpPr>
              <p:cNvPr id="22" name="直接连接符 11"/>
              <p:cNvSpPr>
                <a:spLocks noChangeShapeType="1"/>
              </p:cNvSpPr>
              <p:nvPr/>
            </p:nvSpPr>
            <p:spPr bwMode="auto">
              <a:xfrm flipH="1">
                <a:off x="4032448" y="0"/>
                <a:ext cx="432048" cy="288032"/>
              </a:xfrm>
              <a:prstGeom prst="line">
                <a:avLst/>
              </a:prstGeom>
              <a:noFill/>
              <a:ln w="19050" cmpd="sng">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3" name="直接连接符 12"/>
              <p:cNvSpPr>
                <a:spLocks noChangeShapeType="1"/>
              </p:cNvSpPr>
              <p:nvPr/>
            </p:nvSpPr>
            <p:spPr bwMode="auto">
              <a:xfrm flipH="1">
                <a:off x="0" y="288032"/>
                <a:ext cx="4032448" cy="1"/>
              </a:xfrm>
              <a:prstGeom prst="line">
                <a:avLst/>
              </a:prstGeom>
              <a:noFill/>
              <a:ln w="19050" cmpd="sng">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grpSp>
        <p:nvGrpSpPr>
          <p:cNvPr id="24" name="Group 37"/>
          <p:cNvGrpSpPr/>
          <p:nvPr/>
        </p:nvGrpSpPr>
        <p:grpSpPr bwMode="auto">
          <a:xfrm>
            <a:off x="5545218" y="2247900"/>
            <a:ext cx="3564731" cy="493396"/>
            <a:chOff x="0" y="0"/>
            <a:chExt cx="7485" cy="1035"/>
          </a:xfrm>
        </p:grpSpPr>
        <p:sp>
          <p:nvSpPr>
            <p:cNvPr id="25" name="Text Box 38"/>
            <p:cNvSpPr txBox="1">
              <a:spLocks noChangeArrowheads="1"/>
            </p:cNvSpPr>
            <p:nvPr/>
          </p:nvSpPr>
          <p:spPr bwMode="auto">
            <a:xfrm>
              <a:off x="227" y="0"/>
              <a:ext cx="7258" cy="6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1500" b="1">
                  <a:solidFill>
                    <a:schemeClr val="tx1">
                      <a:lumMod val="65000"/>
                      <a:lumOff val="35000"/>
                    </a:schemeClr>
                  </a:solidFill>
                  <a:ea typeface="微软雅黑" panose="020B0503020204020204" pitchFamily="34" charset="-122"/>
                </a:rPr>
                <a:t>促进经济发展、社会稳定</a:t>
              </a:r>
            </a:p>
          </p:txBody>
        </p:sp>
        <p:grpSp>
          <p:nvGrpSpPr>
            <p:cNvPr id="26" name="组合 14"/>
            <p:cNvGrpSpPr/>
            <p:nvPr/>
          </p:nvGrpSpPr>
          <p:grpSpPr bwMode="auto">
            <a:xfrm flipH="1" flipV="1">
              <a:off x="0" y="568"/>
              <a:ext cx="4677" cy="467"/>
              <a:chOff x="0" y="0"/>
              <a:chExt cx="4464496" cy="288032"/>
            </a:xfrm>
          </p:grpSpPr>
          <p:sp>
            <p:nvSpPr>
              <p:cNvPr id="27" name="直接连接符 15"/>
              <p:cNvSpPr>
                <a:spLocks noChangeShapeType="1"/>
              </p:cNvSpPr>
              <p:nvPr/>
            </p:nvSpPr>
            <p:spPr bwMode="auto">
              <a:xfrm flipH="1">
                <a:off x="4032448" y="0"/>
                <a:ext cx="432048" cy="288032"/>
              </a:xfrm>
              <a:prstGeom prst="line">
                <a:avLst/>
              </a:prstGeom>
              <a:noFill/>
              <a:ln w="19050" cmpd="sng">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 name="直接连接符 16"/>
              <p:cNvSpPr>
                <a:spLocks noChangeShapeType="1"/>
              </p:cNvSpPr>
              <p:nvPr/>
            </p:nvSpPr>
            <p:spPr bwMode="auto">
              <a:xfrm flipH="1">
                <a:off x="0" y="288032"/>
                <a:ext cx="4032448" cy="1"/>
              </a:xfrm>
              <a:prstGeom prst="line">
                <a:avLst/>
              </a:prstGeom>
              <a:noFill/>
              <a:ln w="19050" cmpd="sng">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spTree>
  </p:cSld>
  <p:clrMapOvr>
    <a:masterClrMapping/>
  </p:clrMapOvr>
  <p:transition spd="slow" advClick="0" advTm="50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 219"/>
          <p:cNvSpPr/>
          <p:nvPr/>
        </p:nvSpPr>
        <p:spPr>
          <a:xfrm>
            <a:off x="3513455" y="2044700"/>
            <a:ext cx="5287645" cy="1491615"/>
          </a:xfrm>
          <a:prstGeom prst="roundRect">
            <a:avLst>
              <a:gd name="adj" fmla="val 50000"/>
            </a:avLst>
          </a:prstGeom>
          <a:solidFill>
            <a:schemeClr val="accent3"/>
          </a:solidFill>
          <a:ln w="1016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pic>
        <p:nvPicPr>
          <p:cNvPr id="5" name="图片 4" descr="56d508eeb951b"/>
          <p:cNvPicPr>
            <a:picLocks noChangeAspect="1"/>
          </p:cNvPicPr>
          <p:nvPr/>
        </p:nvPicPr>
        <p:blipFill>
          <a:blip r:embed="rId3" cstate="email"/>
          <a:srcRect/>
          <a:stretch>
            <a:fillRect/>
          </a:stretch>
        </p:blipFill>
        <p:spPr>
          <a:xfrm>
            <a:off x="215265" y="636270"/>
            <a:ext cx="4114165" cy="4968240"/>
          </a:xfrm>
          <a:prstGeom prst="rect">
            <a:avLst/>
          </a:prstGeom>
        </p:spPr>
      </p:pic>
      <p:sp>
        <p:nvSpPr>
          <p:cNvPr id="2" name="标题 1"/>
          <p:cNvSpPr>
            <a:spLocks noGrp="1"/>
          </p:cNvSpPr>
          <p:nvPr>
            <p:ph type="ctrTitle" idx="4294967295"/>
          </p:nvPr>
        </p:nvSpPr>
        <p:spPr>
          <a:xfrm>
            <a:off x="3589020" y="2341880"/>
            <a:ext cx="5136515" cy="897255"/>
          </a:xfrm>
        </p:spPr>
        <p:txBody>
          <a:bodyPr/>
          <a:lstStyle/>
          <a:p>
            <a:pPr lvl="0" algn="ctr"/>
            <a:r>
              <a:rPr lang="zh-CN" altLang="en-US" sz="3600" b="1" dirty="0">
                <a:solidFill>
                  <a:schemeClr val="bg1"/>
                </a:solidFill>
                <a:latin typeface="微软雅黑" panose="020B0503020204020204" pitchFamily="34" charset="-122"/>
                <a:cs typeface="+mn-cs"/>
                <a:sym typeface="Arial" panose="020B0604020202020204" pitchFamily="34" charset="0"/>
              </a:rPr>
              <a:t>二、消费者的定义</a:t>
            </a:r>
            <a:endParaRPr lang="zh-CN" altLang="en-US" b="1" dirty="0">
              <a:solidFill>
                <a:schemeClr val="bg1"/>
              </a:solidFill>
              <a:latin typeface="微软雅黑" panose="020B0503020204020204" pitchFamily="34" charset="-122"/>
              <a:cs typeface="+mn-cs"/>
              <a:sym typeface="Arial" panose="020B0604020202020204" pitchFamily="34" charset="0"/>
            </a:endParaRP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219"/>
                                        </p:tgtEl>
                                        <p:attrNameLst>
                                          <p:attrName>style.visibility</p:attrName>
                                        </p:attrNameLst>
                                      </p:cBhvr>
                                      <p:to>
                                        <p:strVal val="visible"/>
                                      </p:to>
                                    </p:set>
                                    <p:anim calcmode="lin" valueType="num">
                                      <p:cBhvr>
                                        <p:cTn id="13" dur="1000" fill="hold"/>
                                        <p:tgtEl>
                                          <p:spTgt spid="219"/>
                                        </p:tgtEl>
                                        <p:attrNameLst>
                                          <p:attrName>ppt_x</p:attrName>
                                        </p:attrNameLst>
                                      </p:cBhvr>
                                      <p:tavLst>
                                        <p:tav tm="0">
                                          <p:val>
                                            <p:strVal val="#ppt_x-.2"/>
                                          </p:val>
                                        </p:tav>
                                        <p:tav tm="100000">
                                          <p:val>
                                            <p:strVal val="#ppt_x"/>
                                          </p:val>
                                        </p:tav>
                                      </p:tavLst>
                                    </p:anim>
                                    <p:anim calcmode="lin" valueType="num">
                                      <p:cBhvr>
                                        <p:cTn id="14" dur="1000" fill="hold"/>
                                        <p:tgtEl>
                                          <p:spTgt spid="219"/>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19"/>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
                                        </p:tgtEl>
                                        <p:attrNameLst>
                                          <p:attrName>ppt_y</p:attrName>
                                        </p:attrNameLst>
                                      </p:cBhvr>
                                      <p:tavLst>
                                        <p:tav tm="0">
                                          <p:val>
                                            <p:strVal val="#ppt_y"/>
                                          </p:val>
                                        </p:tav>
                                        <p:tav tm="100000">
                                          <p:val>
                                            <p:strVal val="#ppt_y"/>
                                          </p:val>
                                        </p:tav>
                                      </p:tavLst>
                                    </p:anim>
                                    <p:anim calcmode="lin" valueType="num">
                                      <p:cBhvr>
                                        <p:cTn id="2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bldLvl="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700485" y="367983"/>
            <a:ext cx="4427934"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zh-CN" sz="2400" b="1" dirty="0">
                <a:solidFill>
                  <a:schemeClr val="accent3"/>
                </a:solidFill>
                <a:latin typeface="Tahoma" panose="020B0604030504040204" pitchFamily="34" charset="0"/>
                <a:ea typeface="微软雅黑" panose="020B0503020204020204" pitchFamily="34" charset="-122"/>
                <a:sym typeface="Arial" panose="020B0604020202020204" pitchFamily="34" charset="0"/>
              </a:rPr>
              <a:t>2.1</a:t>
            </a:r>
            <a:r>
              <a:rPr lang="zh-CN" altLang="en-US" sz="2400" b="1" dirty="0">
                <a:solidFill>
                  <a:schemeClr val="accent3"/>
                </a:solidFill>
                <a:latin typeface="Tahoma" panose="020B0604030504040204" pitchFamily="34" charset="0"/>
                <a:ea typeface="微软雅黑" panose="020B0503020204020204" pitchFamily="34" charset="-122"/>
                <a:sym typeface="Arial" panose="020B0604020202020204" pitchFamily="34" charset="0"/>
              </a:rPr>
              <a:t>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消费者的定义</a:t>
            </a:r>
          </a:p>
        </p:txBody>
      </p:sp>
      <p:grpSp>
        <p:nvGrpSpPr>
          <p:cNvPr id="8197" name="Group 5"/>
          <p:cNvGrpSpPr/>
          <p:nvPr/>
        </p:nvGrpSpPr>
        <p:grpSpPr bwMode="auto">
          <a:xfrm>
            <a:off x="1001731" y="1408613"/>
            <a:ext cx="2844064" cy="1828847"/>
            <a:chOff x="277" y="268"/>
            <a:chExt cx="5971" cy="3837"/>
          </a:xfrm>
        </p:grpSpPr>
        <p:sp>
          <p:nvSpPr>
            <p:cNvPr id="8198" name="Rectangle 4"/>
            <p:cNvSpPr>
              <a:spLocks noChangeArrowheads="1"/>
            </p:cNvSpPr>
            <p:nvPr/>
          </p:nvSpPr>
          <p:spPr bwMode="auto">
            <a:xfrm>
              <a:off x="277" y="268"/>
              <a:ext cx="5971" cy="3837"/>
            </a:xfrm>
            <a:prstGeom prst="rect">
              <a:avLst/>
            </a:prstGeom>
            <a:solidFill>
              <a:srgbClr val="3FB9AB"/>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628" tIns="35243" rIns="67628" bIns="35243" anchor="ctr"/>
            <a:lstStyle/>
            <a:p>
              <a:pPr algn="ctr"/>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8203" name="Text Box 11"/>
            <p:cNvSpPr txBox="1">
              <a:spLocks noChangeArrowheads="1"/>
            </p:cNvSpPr>
            <p:nvPr/>
          </p:nvSpPr>
          <p:spPr bwMode="auto">
            <a:xfrm>
              <a:off x="617" y="796"/>
              <a:ext cx="5631" cy="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a:solidFill>
                    <a:schemeClr val="bg1"/>
                  </a:solidFill>
                  <a:ea typeface="微软雅黑" panose="020B0503020204020204" pitchFamily="34" charset="-122"/>
                </a:rPr>
                <a:t>从法律的意义上讲，消费者是为个人的目的购买或使用商品和接受服务的社会成员</a:t>
              </a:r>
              <a:r>
                <a:rPr lang="zh-CN" altLang="en-US" dirty="0">
                  <a:solidFill>
                    <a:schemeClr val="bg1"/>
                  </a:solidFill>
                  <a:ea typeface="微软雅黑" panose="020B0503020204020204" pitchFamily="34" charset="-122"/>
                </a:rPr>
                <a:t>。</a:t>
              </a:r>
            </a:p>
          </p:txBody>
        </p:sp>
      </p:grpSp>
      <p:grpSp>
        <p:nvGrpSpPr>
          <p:cNvPr id="8204" name="Group 12"/>
          <p:cNvGrpSpPr/>
          <p:nvPr/>
        </p:nvGrpSpPr>
        <p:grpSpPr bwMode="auto">
          <a:xfrm>
            <a:off x="5144770" y="1407795"/>
            <a:ext cx="3002280" cy="1829435"/>
            <a:chOff x="228" y="228"/>
            <a:chExt cx="10887" cy="1588"/>
          </a:xfrm>
        </p:grpSpPr>
        <p:sp>
          <p:nvSpPr>
            <p:cNvPr id="8206" name="Rectangle 4"/>
            <p:cNvSpPr>
              <a:spLocks noChangeArrowheads="1"/>
            </p:cNvSpPr>
            <p:nvPr/>
          </p:nvSpPr>
          <p:spPr bwMode="auto">
            <a:xfrm>
              <a:off x="228" y="228"/>
              <a:ext cx="10887" cy="1588"/>
            </a:xfrm>
            <a:prstGeom prst="rect">
              <a:avLst/>
            </a:prstGeom>
            <a:solidFill>
              <a:schemeClr val="accent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628" tIns="35243" rIns="67628" bIns="35243" anchor="ctr"/>
            <a:lstStyle/>
            <a:p>
              <a:pPr algn="ctr"/>
              <a:endParaRPr lang="zh-CN" alt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210" name="Text Box 18"/>
            <p:cNvSpPr txBox="1">
              <a:spLocks noChangeArrowheads="1"/>
            </p:cNvSpPr>
            <p:nvPr/>
          </p:nvSpPr>
          <p:spPr bwMode="auto">
            <a:xfrm>
              <a:off x="1338" y="447"/>
              <a:ext cx="8976" cy="10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b="1">
                  <a:solidFill>
                    <a:schemeClr val="bg1"/>
                  </a:solidFill>
                  <a:ea typeface="微软雅黑" panose="020B0503020204020204" pitchFamily="34" charset="-122"/>
                </a:rPr>
                <a:t>消费者应当是为生活目的而进行的消费，如果消费的目的是用于生产，则不属于消费者范畴</a:t>
              </a:r>
            </a:p>
          </p:txBody>
        </p:sp>
      </p:grpSp>
      <p:grpSp>
        <p:nvGrpSpPr>
          <p:cNvPr id="8211" name="Group 19"/>
          <p:cNvGrpSpPr/>
          <p:nvPr/>
        </p:nvGrpSpPr>
        <p:grpSpPr bwMode="auto">
          <a:xfrm>
            <a:off x="2560796" y="3690585"/>
            <a:ext cx="5207318" cy="755685"/>
            <a:chOff x="312" y="307"/>
            <a:chExt cx="10934" cy="1588"/>
          </a:xfrm>
        </p:grpSpPr>
        <p:sp>
          <p:nvSpPr>
            <p:cNvPr id="8213" name="Rectangle 4"/>
            <p:cNvSpPr>
              <a:spLocks noChangeArrowheads="1"/>
            </p:cNvSpPr>
            <p:nvPr/>
          </p:nvSpPr>
          <p:spPr bwMode="auto">
            <a:xfrm>
              <a:off x="312" y="307"/>
              <a:ext cx="10887" cy="1588"/>
            </a:xfrm>
            <a:prstGeom prst="rect">
              <a:avLst/>
            </a:prstGeom>
            <a:solidFill>
              <a:schemeClr val="accent2"/>
            </a:solidFill>
            <a:ln w="12700" cmpd="sng">
              <a:no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7628" tIns="35243" rIns="67628" bIns="35243" anchor="ctr"/>
            <a:lstStyle/>
            <a:p>
              <a:pPr algn="ctr"/>
              <a:endParaRPr lang="zh-CN" alt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217" name="Text Box 25"/>
            <p:cNvSpPr txBox="1">
              <a:spLocks noChangeArrowheads="1"/>
            </p:cNvSpPr>
            <p:nvPr/>
          </p:nvSpPr>
          <p:spPr bwMode="auto">
            <a:xfrm>
              <a:off x="475" y="574"/>
              <a:ext cx="10771" cy="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b="1" dirty="0">
                  <a:solidFill>
                    <a:schemeClr val="bg1"/>
                  </a:solidFill>
                  <a:ea typeface="微软雅黑" panose="020B0503020204020204" pitchFamily="34" charset="-122"/>
                </a:rPr>
                <a:t>消费的客体既包括商品，也包括服务</a:t>
              </a:r>
            </a:p>
          </p:txBody>
        </p:sp>
      </p:grpSp>
      <p:grpSp>
        <p:nvGrpSpPr>
          <p:cNvPr id="3" name="组合 2"/>
          <p:cNvGrpSpPr/>
          <p:nvPr/>
        </p:nvGrpSpPr>
        <p:grpSpPr>
          <a:xfrm>
            <a:off x="717550" y="1080770"/>
            <a:ext cx="594360" cy="593090"/>
            <a:chOff x="3533" y="2505"/>
            <a:chExt cx="936" cy="934"/>
          </a:xfrm>
        </p:grpSpPr>
        <p:sp>
          <p:nvSpPr>
            <p:cNvPr id="4" name="Oval 19"/>
            <p:cNvSpPr>
              <a:spLocks noChangeArrowheads="1"/>
            </p:cNvSpPr>
            <p:nvPr/>
          </p:nvSpPr>
          <p:spPr bwMode="auto">
            <a:xfrm flipH="1" flipV="1">
              <a:off x="3533" y="2505"/>
              <a:ext cx="937" cy="935"/>
            </a:xfrm>
            <a:prstGeom prst="ellipse">
              <a:avLst/>
            </a:prstGeom>
            <a:solidFill>
              <a:schemeClr val="accent2">
                <a:alpha val="90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5" name="Text Box 20"/>
            <p:cNvSpPr txBox="1">
              <a:spLocks noChangeArrowheads="1"/>
            </p:cNvSpPr>
            <p:nvPr/>
          </p:nvSpPr>
          <p:spPr bwMode="auto">
            <a:xfrm>
              <a:off x="3766" y="2683"/>
              <a:ext cx="470"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solidFill>
                    <a:schemeClr val="bg1"/>
                  </a:solidFill>
                  <a:ea typeface="微软雅黑" panose="020B0503020204020204" pitchFamily="34" charset="-122"/>
                </a:rPr>
                <a:t>1</a:t>
              </a:r>
              <a:endParaRPr lang="zh-CN" altLang="en-US" b="1" dirty="0">
                <a:solidFill>
                  <a:schemeClr val="bg1"/>
                </a:solidFill>
                <a:ea typeface="微软雅黑" panose="020B0503020204020204" pitchFamily="34" charset="-122"/>
              </a:endParaRPr>
            </a:p>
          </p:txBody>
        </p:sp>
      </p:grpSp>
      <p:grpSp>
        <p:nvGrpSpPr>
          <p:cNvPr id="6" name="组合 5"/>
          <p:cNvGrpSpPr/>
          <p:nvPr/>
        </p:nvGrpSpPr>
        <p:grpSpPr>
          <a:xfrm>
            <a:off x="4855845" y="1080135"/>
            <a:ext cx="594360" cy="594360"/>
            <a:chOff x="3533" y="3695"/>
            <a:chExt cx="936" cy="936"/>
          </a:xfrm>
        </p:grpSpPr>
        <p:sp>
          <p:nvSpPr>
            <p:cNvPr id="7" name="Oval 16"/>
            <p:cNvSpPr>
              <a:spLocks noChangeArrowheads="1"/>
            </p:cNvSpPr>
            <p:nvPr/>
          </p:nvSpPr>
          <p:spPr bwMode="auto">
            <a:xfrm flipH="1" flipV="1">
              <a:off x="3533" y="3695"/>
              <a:ext cx="937" cy="936"/>
            </a:xfrm>
            <a:prstGeom prst="ellipse">
              <a:avLst/>
            </a:prstGeom>
            <a:solidFill>
              <a:schemeClr val="accent3">
                <a:alpha val="90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8" name="Text Box 21"/>
            <p:cNvSpPr txBox="1">
              <a:spLocks noChangeArrowheads="1"/>
            </p:cNvSpPr>
            <p:nvPr/>
          </p:nvSpPr>
          <p:spPr bwMode="auto">
            <a:xfrm>
              <a:off x="3766" y="3873"/>
              <a:ext cx="470" cy="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zh-CN" b="1" dirty="0">
                  <a:solidFill>
                    <a:schemeClr val="bg1"/>
                  </a:solidFill>
                  <a:ea typeface="微软雅黑" panose="020B0503020204020204" pitchFamily="34" charset="-122"/>
                </a:rPr>
                <a:t>2</a:t>
              </a:r>
              <a:endParaRPr lang="zh-CN" altLang="en-US" b="1" dirty="0">
                <a:solidFill>
                  <a:schemeClr val="bg1"/>
                </a:solidFill>
                <a:ea typeface="微软雅黑" panose="020B0503020204020204" pitchFamily="34" charset="-122"/>
              </a:endParaRPr>
            </a:p>
          </p:txBody>
        </p:sp>
      </p:grpSp>
      <p:grpSp>
        <p:nvGrpSpPr>
          <p:cNvPr id="9" name="组合 8"/>
          <p:cNvGrpSpPr/>
          <p:nvPr/>
        </p:nvGrpSpPr>
        <p:grpSpPr>
          <a:xfrm>
            <a:off x="2224405" y="3401695"/>
            <a:ext cx="594360" cy="595630"/>
            <a:chOff x="3533" y="4802"/>
            <a:chExt cx="936" cy="938"/>
          </a:xfrm>
        </p:grpSpPr>
        <p:sp>
          <p:nvSpPr>
            <p:cNvPr id="10" name="Oval 17"/>
            <p:cNvSpPr>
              <a:spLocks noChangeArrowheads="1"/>
            </p:cNvSpPr>
            <p:nvPr/>
          </p:nvSpPr>
          <p:spPr bwMode="auto">
            <a:xfrm flipH="1" flipV="1">
              <a:off x="3533" y="4802"/>
              <a:ext cx="937" cy="938"/>
            </a:xfrm>
            <a:prstGeom prst="ellipse">
              <a:avLst/>
            </a:prstGeom>
            <a:solidFill>
              <a:schemeClr val="accent2">
                <a:alpha val="90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11" name="Text Box 22"/>
            <p:cNvSpPr txBox="1">
              <a:spLocks noChangeArrowheads="1"/>
            </p:cNvSpPr>
            <p:nvPr/>
          </p:nvSpPr>
          <p:spPr bwMode="auto">
            <a:xfrm>
              <a:off x="3766" y="4981"/>
              <a:ext cx="470" cy="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zh-CN" b="1" dirty="0">
                  <a:solidFill>
                    <a:schemeClr val="bg1"/>
                  </a:solidFill>
                  <a:ea typeface="微软雅黑" panose="020B0503020204020204" pitchFamily="34" charset="-122"/>
                </a:rPr>
                <a:t>3</a:t>
              </a:r>
              <a:endParaRPr lang="zh-CN" altLang="en-US" b="1" dirty="0">
                <a:solidFill>
                  <a:schemeClr val="bg1"/>
                </a:solidFill>
                <a:ea typeface="微软雅黑" panose="020B0503020204020204" pitchFamily="34" charset="-122"/>
              </a:endParaRPr>
            </a:p>
          </p:txBody>
        </p:sp>
      </p:grpSp>
    </p:spTree>
  </p:cSld>
  <p:clrMapOvr>
    <a:masterClrMapping/>
  </p:clrMapOvr>
  <p:transition spd="slow" advClick="0" advTm="5000">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 219"/>
          <p:cNvSpPr/>
          <p:nvPr/>
        </p:nvSpPr>
        <p:spPr>
          <a:xfrm>
            <a:off x="3513455" y="2044700"/>
            <a:ext cx="5287645" cy="1491615"/>
          </a:xfrm>
          <a:prstGeom prst="roundRect">
            <a:avLst>
              <a:gd name="adj" fmla="val 50000"/>
            </a:avLst>
          </a:prstGeom>
          <a:solidFill>
            <a:schemeClr val="accent3"/>
          </a:solidFill>
          <a:ln w="1016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pic>
        <p:nvPicPr>
          <p:cNvPr id="5" name="图片 4" descr="56d508eeb951b"/>
          <p:cNvPicPr>
            <a:picLocks noChangeAspect="1"/>
          </p:cNvPicPr>
          <p:nvPr/>
        </p:nvPicPr>
        <p:blipFill>
          <a:blip r:embed="rId3" cstate="email"/>
          <a:srcRect/>
          <a:stretch>
            <a:fillRect/>
          </a:stretch>
        </p:blipFill>
        <p:spPr>
          <a:xfrm>
            <a:off x="215265" y="636270"/>
            <a:ext cx="4114165" cy="4968240"/>
          </a:xfrm>
          <a:prstGeom prst="rect">
            <a:avLst/>
          </a:prstGeom>
        </p:spPr>
      </p:pic>
      <p:sp>
        <p:nvSpPr>
          <p:cNvPr id="2" name="标题 1"/>
          <p:cNvSpPr>
            <a:spLocks noGrp="1"/>
          </p:cNvSpPr>
          <p:nvPr>
            <p:ph type="ctrTitle" idx="4294967295"/>
          </p:nvPr>
        </p:nvSpPr>
        <p:spPr>
          <a:xfrm>
            <a:off x="3589020" y="2341880"/>
            <a:ext cx="5136515" cy="897255"/>
          </a:xfrm>
        </p:spPr>
        <p:txBody>
          <a:bodyPr/>
          <a:lstStyle/>
          <a:p>
            <a:pPr lvl="0" algn="ctr"/>
            <a:r>
              <a:rPr lang="zh-CN" altLang="en-US" sz="3600" b="1" dirty="0">
                <a:solidFill>
                  <a:schemeClr val="bg1"/>
                </a:solidFill>
                <a:latin typeface="微软雅黑" panose="020B0503020204020204" pitchFamily="34" charset="-122"/>
                <a:cs typeface="+mn-cs"/>
                <a:sym typeface="Arial" panose="020B0604020202020204" pitchFamily="34" charset="0"/>
              </a:rPr>
              <a:t>三、消费者的权利</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219"/>
                                        </p:tgtEl>
                                        <p:attrNameLst>
                                          <p:attrName>style.visibility</p:attrName>
                                        </p:attrNameLst>
                                      </p:cBhvr>
                                      <p:to>
                                        <p:strVal val="visible"/>
                                      </p:to>
                                    </p:set>
                                    <p:anim calcmode="lin" valueType="num">
                                      <p:cBhvr>
                                        <p:cTn id="13" dur="1000" fill="hold"/>
                                        <p:tgtEl>
                                          <p:spTgt spid="219"/>
                                        </p:tgtEl>
                                        <p:attrNameLst>
                                          <p:attrName>ppt_x</p:attrName>
                                        </p:attrNameLst>
                                      </p:cBhvr>
                                      <p:tavLst>
                                        <p:tav tm="0">
                                          <p:val>
                                            <p:strVal val="#ppt_x-.2"/>
                                          </p:val>
                                        </p:tav>
                                        <p:tav tm="100000">
                                          <p:val>
                                            <p:strVal val="#ppt_x"/>
                                          </p:val>
                                        </p:tav>
                                      </p:tavLst>
                                    </p:anim>
                                    <p:anim calcmode="lin" valueType="num">
                                      <p:cBhvr>
                                        <p:cTn id="14" dur="1000" fill="hold"/>
                                        <p:tgtEl>
                                          <p:spTgt spid="219"/>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19"/>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
                                        </p:tgtEl>
                                        <p:attrNameLst>
                                          <p:attrName>ppt_y</p:attrName>
                                        </p:attrNameLst>
                                      </p:cBhvr>
                                      <p:tavLst>
                                        <p:tav tm="0">
                                          <p:val>
                                            <p:strVal val="#ppt_y"/>
                                          </p:val>
                                        </p:tav>
                                        <p:tav tm="100000">
                                          <p:val>
                                            <p:strVal val="#ppt_y"/>
                                          </p:val>
                                        </p:tav>
                                      </p:tavLst>
                                    </p:anim>
                                    <p:anim calcmode="lin" valueType="num">
                                      <p:cBhvr>
                                        <p:cTn id="2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bldLvl="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700485" y="367983"/>
            <a:ext cx="4427934"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消费者的权利</a:t>
            </a:r>
          </a:p>
        </p:txBody>
      </p:sp>
      <p:grpSp>
        <p:nvGrpSpPr>
          <p:cNvPr id="3" name="组合 2"/>
          <p:cNvGrpSpPr/>
          <p:nvPr/>
        </p:nvGrpSpPr>
        <p:grpSpPr>
          <a:xfrm>
            <a:off x="717550" y="1080770"/>
            <a:ext cx="594360" cy="593090"/>
            <a:chOff x="3533" y="2505"/>
            <a:chExt cx="936" cy="934"/>
          </a:xfrm>
        </p:grpSpPr>
        <p:sp>
          <p:nvSpPr>
            <p:cNvPr id="4" name="Oval 19"/>
            <p:cNvSpPr>
              <a:spLocks noChangeArrowheads="1"/>
            </p:cNvSpPr>
            <p:nvPr/>
          </p:nvSpPr>
          <p:spPr bwMode="auto">
            <a:xfrm flipH="1" flipV="1">
              <a:off x="3533" y="2505"/>
              <a:ext cx="937" cy="935"/>
            </a:xfrm>
            <a:prstGeom prst="ellipse">
              <a:avLst/>
            </a:prstGeom>
            <a:solidFill>
              <a:schemeClr val="accent2">
                <a:alpha val="90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5" name="Text Box 20"/>
            <p:cNvSpPr txBox="1">
              <a:spLocks noChangeArrowheads="1"/>
            </p:cNvSpPr>
            <p:nvPr/>
          </p:nvSpPr>
          <p:spPr bwMode="auto">
            <a:xfrm>
              <a:off x="3766" y="2683"/>
              <a:ext cx="470"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solidFill>
                    <a:schemeClr val="bg1"/>
                  </a:solidFill>
                  <a:ea typeface="微软雅黑" panose="020B0503020204020204" pitchFamily="34" charset="-122"/>
                </a:rPr>
                <a:t>1</a:t>
              </a:r>
              <a:endParaRPr lang="zh-CN" altLang="en-US" b="1" dirty="0">
                <a:solidFill>
                  <a:schemeClr val="bg1"/>
                </a:solidFill>
                <a:ea typeface="微软雅黑" panose="020B0503020204020204" pitchFamily="34" charset="-122"/>
              </a:endParaRPr>
            </a:p>
          </p:txBody>
        </p:sp>
      </p:grpSp>
      <p:grpSp>
        <p:nvGrpSpPr>
          <p:cNvPr id="6" name="组合 5"/>
          <p:cNvGrpSpPr/>
          <p:nvPr/>
        </p:nvGrpSpPr>
        <p:grpSpPr>
          <a:xfrm>
            <a:off x="717550" y="1830070"/>
            <a:ext cx="594360" cy="594360"/>
            <a:chOff x="3533" y="3695"/>
            <a:chExt cx="936" cy="936"/>
          </a:xfrm>
        </p:grpSpPr>
        <p:sp>
          <p:nvSpPr>
            <p:cNvPr id="7" name="Oval 16"/>
            <p:cNvSpPr>
              <a:spLocks noChangeArrowheads="1"/>
            </p:cNvSpPr>
            <p:nvPr/>
          </p:nvSpPr>
          <p:spPr bwMode="auto">
            <a:xfrm flipH="1" flipV="1">
              <a:off x="3533" y="3695"/>
              <a:ext cx="937" cy="936"/>
            </a:xfrm>
            <a:prstGeom prst="ellipse">
              <a:avLst/>
            </a:prstGeom>
            <a:solidFill>
              <a:schemeClr val="accent3">
                <a:alpha val="90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8" name="Text Box 21"/>
            <p:cNvSpPr txBox="1">
              <a:spLocks noChangeArrowheads="1"/>
            </p:cNvSpPr>
            <p:nvPr/>
          </p:nvSpPr>
          <p:spPr bwMode="auto">
            <a:xfrm>
              <a:off x="3766" y="3873"/>
              <a:ext cx="470" cy="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zh-CN" b="1" dirty="0">
                  <a:solidFill>
                    <a:schemeClr val="bg1"/>
                  </a:solidFill>
                  <a:ea typeface="微软雅黑" panose="020B0503020204020204" pitchFamily="34" charset="-122"/>
                </a:rPr>
                <a:t>2</a:t>
              </a:r>
              <a:endParaRPr lang="zh-CN" altLang="en-US" b="1" dirty="0">
                <a:solidFill>
                  <a:schemeClr val="bg1"/>
                </a:solidFill>
                <a:ea typeface="微软雅黑" panose="020B0503020204020204" pitchFamily="34" charset="-122"/>
              </a:endParaRPr>
            </a:p>
          </p:txBody>
        </p:sp>
      </p:grpSp>
      <p:grpSp>
        <p:nvGrpSpPr>
          <p:cNvPr id="9" name="组合 8"/>
          <p:cNvGrpSpPr/>
          <p:nvPr/>
        </p:nvGrpSpPr>
        <p:grpSpPr>
          <a:xfrm>
            <a:off x="717550" y="2519680"/>
            <a:ext cx="594360" cy="595630"/>
            <a:chOff x="3533" y="4802"/>
            <a:chExt cx="936" cy="938"/>
          </a:xfrm>
        </p:grpSpPr>
        <p:sp>
          <p:nvSpPr>
            <p:cNvPr id="10" name="Oval 17"/>
            <p:cNvSpPr>
              <a:spLocks noChangeArrowheads="1"/>
            </p:cNvSpPr>
            <p:nvPr/>
          </p:nvSpPr>
          <p:spPr bwMode="auto">
            <a:xfrm flipH="1" flipV="1">
              <a:off x="3533" y="4802"/>
              <a:ext cx="937" cy="938"/>
            </a:xfrm>
            <a:prstGeom prst="ellipse">
              <a:avLst/>
            </a:prstGeom>
            <a:solidFill>
              <a:schemeClr val="accent2">
                <a:alpha val="90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11" name="Text Box 22"/>
            <p:cNvSpPr txBox="1">
              <a:spLocks noChangeArrowheads="1"/>
            </p:cNvSpPr>
            <p:nvPr/>
          </p:nvSpPr>
          <p:spPr bwMode="auto">
            <a:xfrm>
              <a:off x="3766" y="4981"/>
              <a:ext cx="470" cy="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zh-CN" b="1" dirty="0">
                  <a:solidFill>
                    <a:schemeClr val="bg1"/>
                  </a:solidFill>
                  <a:ea typeface="微软雅黑" panose="020B0503020204020204" pitchFamily="34" charset="-122"/>
                </a:rPr>
                <a:t>3</a:t>
              </a:r>
              <a:endParaRPr lang="zh-CN" altLang="en-US" b="1" dirty="0">
                <a:solidFill>
                  <a:schemeClr val="bg1"/>
                </a:solidFill>
                <a:ea typeface="微软雅黑" panose="020B0503020204020204" pitchFamily="34" charset="-122"/>
              </a:endParaRPr>
            </a:p>
          </p:txBody>
        </p:sp>
      </p:grpSp>
      <p:grpSp>
        <p:nvGrpSpPr>
          <p:cNvPr id="2" name="组合 1"/>
          <p:cNvGrpSpPr/>
          <p:nvPr/>
        </p:nvGrpSpPr>
        <p:grpSpPr>
          <a:xfrm>
            <a:off x="717550" y="3881120"/>
            <a:ext cx="594995" cy="595630"/>
            <a:chOff x="3533" y="4802"/>
            <a:chExt cx="937" cy="938"/>
          </a:xfrm>
        </p:grpSpPr>
        <p:sp>
          <p:nvSpPr>
            <p:cNvPr id="12" name="Oval 17"/>
            <p:cNvSpPr>
              <a:spLocks noChangeArrowheads="1"/>
            </p:cNvSpPr>
            <p:nvPr/>
          </p:nvSpPr>
          <p:spPr bwMode="auto">
            <a:xfrm flipH="1" flipV="1">
              <a:off x="3533" y="4802"/>
              <a:ext cx="937" cy="938"/>
            </a:xfrm>
            <a:prstGeom prst="ellipse">
              <a:avLst/>
            </a:prstGeom>
            <a:solidFill>
              <a:schemeClr val="accent2">
                <a:alpha val="90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13" name="Text Box 22"/>
            <p:cNvSpPr txBox="1">
              <a:spLocks noChangeArrowheads="1"/>
            </p:cNvSpPr>
            <p:nvPr/>
          </p:nvSpPr>
          <p:spPr bwMode="auto">
            <a:xfrm>
              <a:off x="3766" y="4981"/>
              <a:ext cx="470" cy="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zh-CN" b="1" dirty="0">
                  <a:solidFill>
                    <a:schemeClr val="bg1"/>
                  </a:solidFill>
                  <a:ea typeface="微软雅黑" panose="020B0503020204020204" pitchFamily="34" charset="-122"/>
                </a:rPr>
                <a:t>5</a:t>
              </a:r>
              <a:endParaRPr lang="zh-CN" altLang="en-US" b="1" dirty="0">
                <a:solidFill>
                  <a:schemeClr val="bg1"/>
                </a:solidFill>
                <a:ea typeface="微软雅黑" panose="020B0503020204020204" pitchFamily="34" charset="-122"/>
              </a:endParaRPr>
            </a:p>
          </p:txBody>
        </p:sp>
      </p:grpSp>
      <p:grpSp>
        <p:nvGrpSpPr>
          <p:cNvPr id="14" name="组合 13"/>
          <p:cNvGrpSpPr/>
          <p:nvPr/>
        </p:nvGrpSpPr>
        <p:grpSpPr>
          <a:xfrm>
            <a:off x="717550" y="3201035"/>
            <a:ext cx="594995" cy="594360"/>
            <a:chOff x="3533" y="3695"/>
            <a:chExt cx="937" cy="936"/>
          </a:xfrm>
        </p:grpSpPr>
        <p:sp>
          <p:nvSpPr>
            <p:cNvPr id="15" name="Oval 16"/>
            <p:cNvSpPr>
              <a:spLocks noChangeArrowheads="1"/>
            </p:cNvSpPr>
            <p:nvPr/>
          </p:nvSpPr>
          <p:spPr bwMode="auto">
            <a:xfrm flipH="1" flipV="1">
              <a:off x="3533" y="3695"/>
              <a:ext cx="937" cy="936"/>
            </a:xfrm>
            <a:prstGeom prst="ellipse">
              <a:avLst/>
            </a:prstGeom>
            <a:solidFill>
              <a:schemeClr val="accent3">
                <a:alpha val="90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16" name="Text Box 21"/>
            <p:cNvSpPr txBox="1">
              <a:spLocks noChangeArrowheads="1"/>
            </p:cNvSpPr>
            <p:nvPr/>
          </p:nvSpPr>
          <p:spPr bwMode="auto">
            <a:xfrm>
              <a:off x="3766" y="3873"/>
              <a:ext cx="470" cy="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b="1" dirty="0">
                  <a:solidFill>
                    <a:schemeClr val="bg1"/>
                  </a:solidFill>
                  <a:ea typeface="微软雅黑" panose="020B0503020204020204" pitchFamily="34" charset="-122"/>
                </a:rPr>
                <a:t>4</a:t>
              </a:r>
            </a:p>
          </p:txBody>
        </p:sp>
      </p:grpSp>
      <p:grpSp>
        <p:nvGrpSpPr>
          <p:cNvPr id="17" name="组合 16"/>
          <p:cNvGrpSpPr/>
          <p:nvPr/>
        </p:nvGrpSpPr>
        <p:grpSpPr>
          <a:xfrm>
            <a:off x="4892675" y="1080770"/>
            <a:ext cx="594995" cy="593725"/>
            <a:chOff x="3533" y="2505"/>
            <a:chExt cx="937" cy="935"/>
          </a:xfrm>
        </p:grpSpPr>
        <p:sp>
          <p:nvSpPr>
            <p:cNvPr id="18" name="Oval 19"/>
            <p:cNvSpPr>
              <a:spLocks noChangeArrowheads="1"/>
            </p:cNvSpPr>
            <p:nvPr/>
          </p:nvSpPr>
          <p:spPr bwMode="auto">
            <a:xfrm flipH="1" flipV="1">
              <a:off x="3533" y="2505"/>
              <a:ext cx="937" cy="935"/>
            </a:xfrm>
            <a:prstGeom prst="ellipse">
              <a:avLst/>
            </a:prstGeom>
            <a:solidFill>
              <a:schemeClr val="accent2">
                <a:alpha val="90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19" name="Text Box 20"/>
            <p:cNvSpPr txBox="1">
              <a:spLocks noChangeArrowheads="1"/>
            </p:cNvSpPr>
            <p:nvPr/>
          </p:nvSpPr>
          <p:spPr bwMode="auto">
            <a:xfrm>
              <a:off x="3766" y="2683"/>
              <a:ext cx="470"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chemeClr val="bg1"/>
                  </a:solidFill>
                  <a:ea typeface="微软雅黑" panose="020B0503020204020204" pitchFamily="34" charset="-122"/>
                </a:rPr>
                <a:t>6</a:t>
              </a:r>
            </a:p>
          </p:txBody>
        </p:sp>
      </p:grpSp>
      <p:grpSp>
        <p:nvGrpSpPr>
          <p:cNvPr id="20" name="组合 19"/>
          <p:cNvGrpSpPr/>
          <p:nvPr/>
        </p:nvGrpSpPr>
        <p:grpSpPr>
          <a:xfrm>
            <a:off x="4892675" y="1830070"/>
            <a:ext cx="594995" cy="594360"/>
            <a:chOff x="3533" y="3695"/>
            <a:chExt cx="937" cy="936"/>
          </a:xfrm>
        </p:grpSpPr>
        <p:sp>
          <p:nvSpPr>
            <p:cNvPr id="21" name="Oval 16"/>
            <p:cNvSpPr>
              <a:spLocks noChangeArrowheads="1"/>
            </p:cNvSpPr>
            <p:nvPr/>
          </p:nvSpPr>
          <p:spPr bwMode="auto">
            <a:xfrm flipH="1" flipV="1">
              <a:off x="3533" y="3695"/>
              <a:ext cx="937" cy="936"/>
            </a:xfrm>
            <a:prstGeom prst="ellipse">
              <a:avLst/>
            </a:prstGeom>
            <a:solidFill>
              <a:schemeClr val="accent3">
                <a:alpha val="90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22" name="Text Box 21"/>
            <p:cNvSpPr txBox="1">
              <a:spLocks noChangeArrowheads="1"/>
            </p:cNvSpPr>
            <p:nvPr/>
          </p:nvSpPr>
          <p:spPr bwMode="auto">
            <a:xfrm>
              <a:off x="3766" y="3873"/>
              <a:ext cx="470" cy="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b="1" dirty="0">
                  <a:solidFill>
                    <a:schemeClr val="bg1"/>
                  </a:solidFill>
                  <a:ea typeface="微软雅黑" panose="020B0503020204020204" pitchFamily="34" charset="-122"/>
                </a:rPr>
                <a:t>7</a:t>
              </a:r>
            </a:p>
          </p:txBody>
        </p:sp>
      </p:grpSp>
      <p:grpSp>
        <p:nvGrpSpPr>
          <p:cNvPr id="23" name="组合 22"/>
          <p:cNvGrpSpPr/>
          <p:nvPr/>
        </p:nvGrpSpPr>
        <p:grpSpPr>
          <a:xfrm>
            <a:off x="4892675" y="2519680"/>
            <a:ext cx="594995" cy="595630"/>
            <a:chOff x="3533" y="4802"/>
            <a:chExt cx="937" cy="938"/>
          </a:xfrm>
        </p:grpSpPr>
        <p:sp>
          <p:nvSpPr>
            <p:cNvPr id="24" name="Oval 17"/>
            <p:cNvSpPr>
              <a:spLocks noChangeArrowheads="1"/>
            </p:cNvSpPr>
            <p:nvPr/>
          </p:nvSpPr>
          <p:spPr bwMode="auto">
            <a:xfrm flipH="1" flipV="1">
              <a:off x="3533" y="4802"/>
              <a:ext cx="937" cy="938"/>
            </a:xfrm>
            <a:prstGeom prst="ellipse">
              <a:avLst/>
            </a:prstGeom>
            <a:solidFill>
              <a:schemeClr val="accent2">
                <a:alpha val="90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25" name="Text Box 22"/>
            <p:cNvSpPr txBox="1">
              <a:spLocks noChangeArrowheads="1"/>
            </p:cNvSpPr>
            <p:nvPr/>
          </p:nvSpPr>
          <p:spPr bwMode="auto">
            <a:xfrm>
              <a:off x="3766" y="4981"/>
              <a:ext cx="470" cy="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b="1" dirty="0">
                  <a:solidFill>
                    <a:schemeClr val="bg1"/>
                  </a:solidFill>
                  <a:ea typeface="微软雅黑" panose="020B0503020204020204" pitchFamily="34" charset="-122"/>
                </a:rPr>
                <a:t>8</a:t>
              </a:r>
            </a:p>
          </p:txBody>
        </p:sp>
      </p:grpSp>
      <p:grpSp>
        <p:nvGrpSpPr>
          <p:cNvPr id="26" name="组合 25"/>
          <p:cNvGrpSpPr/>
          <p:nvPr/>
        </p:nvGrpSpPr>
        <p:grpSpPr>
          <a:xfrm>
            <a:off x="4892675" y="3201035"/>
            <a:ext cx="594995" cy="594360"/>
            <a:chOff x="3533" y="3695"/>
            <a:chExt cx="937" cy="936"/>
          </a:xfrm>
        </p:grpSpPr>
        <p:sp>
          <p:nvSpPr>
            <p:cNvPr id="27" name="Oval 16"/>
            <p:cNvSpPr>
              <a:spLocks noChangeArrowheads="1"/>
            </p:cNvSpPr>
            <p:nvPr/>
          </p:nvSpPr>
          <p:spPr bwMode="auto">
            <a:xfrm flipH="1" flipV="1">
              <a:off x="3533" y="3695"/>
              <a:ext cx="937" cy="936"/>
            </a:xfrm>
            <a:prstGeom prst="ellipse">
              <a:avLst/>
            </a:prstGeom>
            <a:solidFill>
              <a:schemeClr val="accent3">
                <a:alpha val="90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ea typeface="微软雅黑" panose="020B0503020204020204" pitchFamily="34" charset="-122"/>
              </a:endParaRPr>
            </a:p>
          </p:txBody>
        </p:sp>
        <p:sp>
          <p:nvSpPr>
            <p:cNvPr id="28" name="Text Box 21"/>
            <p:cNvSpPr txBox="1">
              <a:spLocks noChangeArrowheads="1"/>
            </p:cNvSpPr>
            <p:nvPr/>
          </p:nvSpPr>
          <p:spPr bwMode="auto">
            <a:xfrm>
              <a:off x="3766" y="3873"/>
              <a:ext cx="470" cy="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b="1" dirty="0">
                  <a:solidFill>
                    <a:schemeClr val="bg1"/>
                  </a:solidFill>
                  <a:ea typeface="微软雅黑" panose="020B0503020204020204" pitchFamily="34" charset="-122"/>
                </a:rPr>
                <a:t>9</a:t>
              </a:r>
            </a:p>
          </p:txBody>
        </p:sp>
      </p:grpSp>
      <p:sp>
        <p:nvSpPr>
          <p:cNvPr id="10261" name="Text Box 21"/>
          <p:cNvSpPr txBox="1">
            <a:spLocks noChangeArrowheads="1"/>
          </p:cNvSpPr>
          <p:nvPr/>
        </p:nvSpPr>
        <p:spPr bwMode="auto">
          <a:xfrm>
            <a:off x="6045411" y="1193959"/>
            <a:ext cx="1458212" cy="3695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85194" dir="9206097" algn="ctr" rotWithShape="0">
                    <a:srgbClr val="808080">
                      <a:alpha val="50000"/>
                    </a:srgbClr>
                  </a:outerShdw>
                </a:effectLst>
              </a14:hiddenEffects>
            </a:ext>
          </a:extLst>
        </p:spPr>
        <p:txBody>
          <a:bodyPr>
            <a:spAutoFit/>
          </a:bodyPr>
          <a:lstStyle/>
          <a:p>
            <a:r>
              <a:rPr lang="zh-CN" altLang="en-US" b="1">
                <a:solidFill>
                  <a:schemeClr val="tx1">
                    <a:lumMod val="50000"/>
                    <a:lumOff val="50000"/>
                  </a:schemeClr>
                </a:solidFill>
                <a:ea typeface="微软雅黑" panose="020B0503020204020204" pitchFamily="34" charset="-122"/>
              </a:rPr>
              <a:t>求教获知权</a:t>
            </a:r>
          </a:p>
        </p:txBody>
      </p:sp>
      <p:sp>
        <p:nvSpPr>
          <p:cNvPr id="10262" name="Text Box 22"/>
          <p:cNvSpPr txBox="1">
            <a:spLocks noChangeArrowheads="1"/>
          </p:cNvSpPr>
          <p:nvPr/>
        </p:nvSpPr>
        <p:spPr bwMode="auto">
          <a:xfrm>
            <a:off x="6045230" y="1942942"/>
            <a:ext cx="1458212" cy="3695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85194" dir="9206097" algn="ctr" rotWithShape="0">
                    <a:srgbClr val="808080">
                      <a:alpha val="50000"/>
                    </a:srgbClr>
                  </a:outerShdw>
                </a:effectLst>
              </a14:hiddenEffects>
            </a:ext>
          </a:extLst>
        </p:spPr>
        <p:txBody>
          <a:bodyPr>
            <a:spAutoFit/>
          </a:bodyPr>
          <a:lstStyle/>
          <a:p>
            <a:r>
              <a:rPr lang="zh-CN" altLang="en-US" b="1">
                <a:solidFill>
                  <a:schemeClr val="tx1">
                    <a:lumMod val="50000"/>
                    <a:lumOff val="50000"/>
                  </a:schemeClr>
                </a:solidFill>
                <a:ea typeface="微软雅黑" panose="020B0503020204020204" pitchFamily="34" charset="-122"/>
              </a:rPr>
              <a:t>依法结社权</a:t>
            </a:r>
          </a:p>
        </p:txBody>
      </p:sp>
      <p:sp>
        <p:nvSpPr>
          <p:cNvPr id="10263" name="Text Box 23"/>
          <p:cNvSpPr txBox="1">
            <a:spLocks noChangeArrowheads="1"/>
          </p:cNvSpPr>
          <p:nvPr/>
        </p:nvSpPr>
        <p:spPr bwMode="auto">
          <a:xfrm>
            <a:off x="6045208" y="2632234"/>
            <a:ext cx="1458212" cy="3695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85194" dir="9206097" algn="ctr" rotWithShape="0">
                    <a:srgbClr val="808080">
                      <a:alpha val="50000"/>
                    </a:srgbClr>
                  </a:outerShdw>
                </a:effectLst>
              </a14:hiddenEffects>
            </a:ext>
          </a:extLst>
        </p:spPr>
        <p:txBody>
          <a:bodyPr>
            <a:spAutoFit/>
          </a:bodyPr>
          <a:lstStyle/>
          <a:p>
            <a:r>
              <a:rPr lang="zh-CN" altLang="en-US" b="1">
                <a:solidFill>
                  <a:schemeClr val="tx1">
                    <a:lumMod val="50000"/>
                    <a:lumOff val="50000"/>
                  </a:schemeClr>
                </a:solidFill>
                <a:ea typeface="微软雅黑" panose="020B0503020204020204" pitchFamily="34" charset="-122"/>
              </a:rPr>
              <a:t>维护尊严权</a:t>
            </a:r>
          </a:p>
        </p:txBody>
      </p:sp>
      <p:sp>
        <p:nvSpPr>
          <p:cNvPr id="10264" name="Text Box 24"/>
          <p:cNvSpPr txBox="1">
            <a:spLocks noChangeArrowheads="1"/>
          </p:cNvSpPr>
          <p:nvPr/>
        </p:nvSpPr>
        <p:spPr bwMode="auto">
          <a:xfrm>
            <a:off x="6045028" y="3312637"/>
            <a:ext cx="1458212" cy="3695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85194" dir="9206097" algn="ctr" rotWithShape="0">
                    <a:srgbClr val="808080">
                      <a:alpha val="50000"/>
                    </a:srgbClr>
                  </a:outerShdw>
                </a:effectLst>
              </a14:hiddenEffects>
            </a:ext>
          </a:extLst>
        </p:spPr>
        <p:txBody>
          <a:bodyPr>
            <a:spAutoFit/>
          </a:bodyPr>
          <a:lstStyle/>
          <a:p>
            <a:r>
              <a:rPr lang="zh-CN" altLang="en-US" b="1">
                <a:solidFill>
                  <a:schemeClr val="tx1">
                    <a:lumMod val="50000"/>
                    <a:lumOff val="50000"/>
                  </a:schemeClr>
                </a:solidFill>
                <a:ea typeface="微软雅黑" panose="020B0503020204020204" pitchFamily="34" charset="-122"/>
              </a:rPr>
              <a:t>监督批评权</a:t>
            </a:r>
          </a:p>
        </p:txBody>
      </p:sp>
      <p:sp>
        <p:nvSpPr>
          <p:cNvPr id="29" name="Text Box 16"/>
          <p:cNvSpPr txBox="1">
            <a:spLocks noChangeArrowheads="1"/>
          </p:cNvSpPr>
          <p:nvPr/>
        </p:nvSpPr>
        <p:spPr bwMode="auto">
          <a:xfrm>
            <a:off x="1639983" y="3314065"/>
            <a:ext cx="1458212" cy="3695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85194" dir="9206097" algn="ctr" rotWithShape="0">
                    <a:srgbClr val="808080">
                      <a:alpha val="50000"/>
                    </a:srgbClr>
                  </a:outerShdw>
                </a:effectLst>
              </a14:hiddenEffects>
            </a:ext>
          </a:extLst>
        </p:spPr>
        <p:txBody>
          <a:bodyPr>
            <a:spAutoFit/>
          </a:bodyPr>
          <a:lstStyle/>
          <a:p>
            <a:r>
              <a:rPr lang="zh-CN" altLang="en-US" b="1">
                <a:solidFill>
                  <a:schemeClr val="tx1">
                    <a:lumMod val="50000"/>
                    <a:lumOff val="50000"/>
                  </a:schemeClr>
                </a:solidFill>
                <a:ea typeface="微软雅黑" panose="020B0503020204020204" pitchFamily="34" charset="-122"/>
              </a:rPr>
              <a:t>公平交易权</a:t>
            </a:r>
          </a:p>
        </p:txBody>
      </p:sp>
      <p:sp>
        <p:nvSpPr>
          <p:cNvPr id="30" name="Text Box 17"/>
          <p:cNvSpPr txBox="1">
            <a:spLocks noChangeArrowheads="1"/>
          </p:cNvSpPr>
          <p:nvPr/>
        </p:nvSpPr>
        <p:spPr bwMode="auto">
          <a:xfrm>
            <a:off x="1640185" y="1925320"/>
            <a:ext cx="1458212" cy="3695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85194" dir="9206097" algn="ctr" rotWithShape="0">
                    <a:srgbClr val="808080">
                      <a:alpha val="50000"/>
                    </a:srgbClr>
                  </a:outerShdw>
                </a:effectLst>
              </a14:hiddenEffects>
            </a:ext>
          </a:extLst>
        </p:spPr>
        <p:txBody>
          <a:bodyPr>
            <a:spAutoFit/>
          </a:bodyPr>
          <a:lstStyle/>
          <a:p>
            <a:r>
              <a:rPr lang="zh-CN" altLang="en-US" b="1">
                <a:solidFill>
                  <a:schemeClr val="tx1">
                    <a:lumMod val="50000"/>
                    <a:lumOff val="50000"/>
                  </a:schemeClr>
                </a:solidFill>
                <a:ea typeface="微软雅黑" panose="020B0503020204020204" pitchFamily="34" charset="-122"/>
              </a:rPr>
              <a:t>知悉真情权</a:t>
            </a:r>
          </a:p>
        </p:txBody>
      </p:sp>
      <p:sp>
        <p:nvSpPr>
          <p:cNvPr id="31" name="Text Box 18"/>
          <p:cNvSpPr txBox="1">
            <a:spLocks noChangeArrowheads="1"/>
          </p:cNvSpPr>
          <p:nvPr/>
        </p:nvSpPr>
        <p:spPr bwMode="auto">
          <a:xfrm>
            <a:off x="1640164" y="2631758"/>
            <a:ext cx="1458212" cy="3695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85194" dir="9206097" algn="ctr" rotWithShape="0">
                    <a:srgbClr val="808080">
                      <a:alpha val="50000"/>
                    </a:srgbClr>
                  </a:outerShdw>
                </a:effectLst>
              </a14:hiddenEffects>
            </a:ext>
          </a:extLst>
        </p:spPr>
        <p:txBody>
          <a:bodyPr>
            <a:spAutoFit/>
          </a:bodyPr>
          <a:lstStyle/>
          <a:p>
            <a:r>
              <a:rPr lang="zh-CN" altLang="en-US" b="1">
                <a:solidFill>
                  <a:schemeClr val="tx1">
                    <a:lumMod val="50000"/>
                    <a:lumOff val="50000"/>
                  </a:schemeClr>
                </a:solidFill>
                <a:ea typeface="微软雅黑" panose="020B0503020204020204" pitchFamily="34" charset="-122"/>
              </a:rPr>
              <a:t>自主选择权</a:t>
            </a:r>
          </a:p>
        </p:txBody>
      </p:sp>
      <p:sp>
        <p:nvSpPr>
          <p:cNvPr id="32" name="Text Box 19"/>
          <p:cNvSpPr txBox="1">
            <a:spLocks noChangeArrowheads="1"/>
          </p:cNvSpPr>
          <p:nvPr/>
        </p:nvSpPr>
        <p:spPr bwMode="auto">
          <a:xfrm>
            <a:off x="1640046" y="1177449"/>
            <a:ext cx="1458212" cy="3695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85194" dir="9206097" algn="ctr" rotWithShape="0">
                    <a:srgbClr val="808080">
                      <a:alpha val="50000"/>
                    </a:srgbClr>
                  </a:outerShdw>
                </a:effectLst>
              </a14:hiddenEffects>
            </a:ext>
          </a:extLst>
        </p:spPr>
        <p:txBody>
          <a:bodyPr>
            <a:spAutoFit/>
          </a:bodyPr>
          <a:lstStyle/>
          <a:p>
            <a:r>
              <a:rPr lang="zh-CN" altLang="en-US" b="1">
                <a:solidFill>
                  <a:schemeClr val="tx1">
                    <a:lumMod val="50000"/>
                    <a:lumOff val="50000"/>
                  </a:schemeClr>
                </a:solidFill>
                <a:ea typeface="微软雅黑" panose="020B0503020204020204" pitchFamily="34" charset="-122"/>
              </a:rPr>
              <a:t>安全保障权</a:t>
            </a:r>
          </a:p>
        </p:txBody>
      </p:sp>
      <p:sp>
        <p:nvSpPr>
          <p:cNvPr id="33" name="Text Box 20"/>
          <p:cNvSpPr txBox="1">
            <a:spLocks noChangeArrowheads="1"/>
          </p:cNvSpPr>
          <p:nvPr/>
        </p:nvSpPr>
        <p:spPr bwMode="auto">
          <a:xfrm>
            <a:off x="1640438" y="3993198"/>
            <a:ext cx="1458212" cy="3695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85194" dir="9206097" algn="ctr" rotWithShape="0">
                    <a:srgbClr val="808080">
                      <a:alpha val="50000"/>
                    </a:srgbClr>
                  </a:outerShdw>
                </a:effectLst>
              </a14:hiddenEffects>
            </a:ext>
          </a:extLst>
        </p:spPr>
        <p:txBody>
          <a:bodyPr>
            <a:spAutoFit/>
          </a:bodyPr>
          <a:lstStyle/>
          <a:p>
            <a:r>
              <a:rPr lang="zh-CN" altLang="en-US" b="1">
                <a:solidFill>
                  <a:schemeClr val="tx1">
                    <a:lumMod val="50000"/>
                    <a:lumOff val="50000"/>
                  </a:schemeClr>
                </a:solidFill>
                <a:ea typeface="微软雅黑" panose="020B0503020204020204" pitchFamily="34" charset="-122"/>
              </a:rPr>
              <a:t>依法求偿权</a:t>
            </a:r>
          </a:p>
        </p:txBody>
      </p:sp>
    </p:spTree>
  </p:cSld>
  <p:clrMapOvr>
    <a:masterClrMapping/>
  </p:clrMapOvr>
  <p:transition spd="slow" advClick="0" advTm="5000">
    <p:push dir="u"/>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1"/>
</p:tagLst>
</file>

<file path=ppt/theme/theme1.xml><?xml version="1.0" encoding="utf-8"?>
<a:theme xmlns:a="http://schemas.openxmlformats.org/drawingml/2006/main" name=" www.2ppt.com">
  <a:themeElements>
    <a:clrScheme name="自定义 2">
      <a:dk1>
        <a:sysClr val="windowText" lastClr="000000"/>
      </a:dk1>
      <a:lt1>
        <a:sysClr val="window" lastClr="FFFFFF"/>
      </a:lt1>
      <a:dk2>
        <a:srgbClr val="FFFFFF"/>
      </a:dk2>
      <a:lt2>
        <a:srgbClr val="FFFFFF"/>
      </a:lt2>
      <a:accent1>
        <a:srgbClr val="0E647C"/>
      </a:accent1>
      <a:accent2>
        <a:srgbClr val="2DB2A4"/>
      </a:accent2>
      <a:accent3>
        <a:srgbClr val="74AF47"/>
      </a:accent3>
      <a:accent4>
        <a:srgbClr val="755DA1"/>
      </a:accent4>
      <a:accent5>
        <a:srgbClr val="4BACC6"/>
      </a:accent5>
      <a:accent6>
        <a:srgbClr val="F87A08"/>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2660</Words>
  <Application>Microsoft Office PowerPoint</Application>
  <PresentationFormat>全屏显示(16:9)</PresentationFormat>
  <Paragraphs>341</Paragraphs>
  <Slides>42</Slides>
  <Notes>42</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42</vt:i4>
      </vt:variant>
    </vt:vector>
  </HeadingPairs>
  <TitlesOfParts>
    <vt:vector size="52" baseType="lpstr">
      <vt:lpstr>方正正黑简体</vt:lpstr>
      <vt:lpstr>黑体</vt:lpstr>
      <vt:lpstr>宋体</vt:lpstr>
      <vt:lpstr>微软雅黑</vt:lpstr>
      <vt:lpstr>Arial</vt:lpstr>
      <vt:lpstr>Calibri</vt:lpstr>
      <vt:lpstr>Tahoma</vt:lpstr>
      <vt:lpstr>Wingdings</vt:lpstr>
      <vt:lpstr> www.2ppt.com</vt:lpstr>
      <vt:lpstr>自定义设计方案</vt:lpstr>
      <vt:lpstr>PowerPoint 演示文稿</vt:lpstr>
      <vt:lpstr>PowerPoint 演示文稿</vt:lpstr>
      <vt:lpstr>一、国际消费者权益日简介 </vt:lpstr>
      <vt:lpstr>PowerPoint 演示文稿</vt:lpstr>
      <vt:lpstr>PowerPoint 演示文稿</vt:lpstr>
      <vt:lpstr>二、消费者的定义</vt:lpstr>
      <vt:lpstr>PowerPoint 演示文稿</vt:lpstr>
      <vt:lpstr>三、消费者的权利</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四、消费者的维权方式</vt:lpstr>
      <vt:lpstr>PowerPoint 演示文稿</vt:lpstr>
      <vt:lpstr>PowerPoint 演示文稿</vt:lpstr>
      <vt:lpstr>PowerPoint 演示文稿</vt:lpstr>
      <vt:lpstr>PowerPoint 演示文稿</vt:lpstr>
      <vt:lpstr>PowerPoint 演示文稿</vt:lpstr>
      <vt:lpstr>PowerPoint 演示文稿</vt:lpstr>
      <vt:lpstr>五、新《消费者权益保护法》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六、案例分析</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2</cp:revision>
  <dcterms:created xsi:type="dcterms:W3CDTF">2022-03-09T03:17:33Z</dcterms:created>
  <dcterms:modified xsi:type="dcterms:W3CDTF">2023-01-10T09:41:28Z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3C93009003EF4D24B5D840123696E060</vt:lpwstr>
  </property>
  <property fmtid="{A09F084E-AD41-489F-8076-AA5BE3082BCA}" pid="100">
    <vt:ui4>5</vt:ui4>
  </property>
  <property fmtid="{64440492-4C8B-11D1-8B70-080036B11A03}" pid="11">
    <vt:lpwstr>www.2ppt.com-爱PPT提供资源下载</vt:lpwstr>
  </property>
</Properties>
</file>