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4" r:id="rId3"/>
    <p:sldId id="290" r:id="rId4"/>
    <p:sldId id="284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91" r:id="rId1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710D-A986-4EAB-AB40-1CFA4C5C0A5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75AD-8803-4AA3-BD62-A97D37D5C1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1B4E-CFA7-47C1-8A1D-9BCF3312614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18388-D2D3-41C7-BC5F-A588B5355E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5820-9F86-4C87-9F79-3AA0FD81336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C629-718F-4E9D-B43B-FA850B2344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B6557-27E2-4423-A0AE-5CC8B4F509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1" y="205566"/>
            <a:ext cx="8229600" cy="43892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684855"/>
            <a:ext cx="2133600" cy="3554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684855"/>
            <a:ext cx="2895600" cy="3554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684855"/>
            <a:ext cx="2133600" cy="3554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67A3C-FB64-45EE-A5E8-E1B645E905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A101-74E1-490E-A849-E65EF8CB668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C071-9285-4D05-87A2-10733002D8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0D20-3951-43F9-8099-D98C6B026CE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3D62-21EA-41C1-A77D-BCFED7E422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0EE0-E62C-47CF-A6BC-F9FE4B9395A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CCE9F-9B4A-4A75-9118-09E4C9AC64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1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939D9-D1B4-4175-A035-427EF20CD8C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D6018-350F-4C14-9386-7FE4D3A9A2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319DE-52C0-44C5-AC3D-576B51B7D36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CC3A-2BD2-4728-BEC8-44C0A382D5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AA654-F4E4-4C41-8EF4-803B4144620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9DE7-42E6-48DF-9C58-8BC20A77C0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6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D60F4-6FC6-441D-9489-386844E9D10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214A5-4A26-4A70-9618-1E9FB1492E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981A-CE6F-49F0-A272-3D54C5C8DE0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41D10-23B8-4305-873A-42E24B6461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14"/>
            <a:ext cx="8229600" cy="85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95605" y="1132472"/>
            <a:ext cx="8229600" cy="339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379"/>
            <a:ext cx="2133600" cy="272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FC913E-6CEC-42FC-B180-70FE47AAF63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379"/>
            <a:ext cx="2895600" cy="272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379"/>
            <a:ext cx="2133600" cy="272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775459-5CF9-4983-A497-7F2D2F7B0F2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39556" y="514739"/>
            <a:ext cx="3459163" cy="4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七年级上册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-6531" y="1538055"/>
            <a:ext cx="9144000" cy="152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3 </a:t>
            </a:r>
            <a:r>
              <a:rPr lang="en-US" altLang="zh-CN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Is </a:t>
            </a:r>
            <a:r>
              <a:rPr lang="en-US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this your pencil?</a:t>
            </a:r>
          </a:p>
          <a:p>
            <a:pPr algn="ctr" eaLnBrk="1" hangingPunct="1"/>
            <a:endParaRPr lang="en-US" altLang="zh-CN" sz="36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3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2428860" y="1357681"/>
            <a:ext cx="4232288" cy="1605949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Found: notebook.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Is this your notebook?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Please call Mary.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Phone #235-0285.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857769"/>
            <a:ext cx="7572400" cy="107758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altLang="zh-CN" sz="1800" dirty="0" smtClean="0">
                <a:latin typeface="Times New Roman" panose="02020603050405020304" pitchFamily="18" charset="0"/>
              </a:rPr>
              <a:t>Write your own lost or found notice with your name and  phone number. </a:t>
            </a:r>
            <a:br>
              <a:rPr lang="en-US" altLang="zh-CN" sz="1800" dirty="0" smtClean="0">
                <a:latin typeface="Times New Roman" panose="02020603050405020304" pitchFamily="18" charset="0"/>
              </a:rPr>
            </a:br>
            <a:r>
              <a:rPr lang="zh-CN" altLang="en-US" sz="1800" dirty="0" smtClean="0">
                <a:latin typeface="Times New Roman" panose="02020603050405020304" pitchFamily="18" charset="0"/>
              </a:rPr>
              <a:t>写一则你自己的寻物启示或事物招领启示， 加上你的姓名和电话号码。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857255" y="2071049"/>
            <a:ext cx="7559675" cy="1891716"/>
          </a:xfrm>
          <a:prstGeom prst="rect">
            <a:avLst/>
          </a:prstGeom>
          <a:noFill/>
          <a:ln w="38100" algn="ctr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4806" tIns="22403" rIns="44806" bIns="22403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zh-CN" altLang="zh-CN" sz="2000"/>
          </a:p>
        </p:txBody>
      </p:sp>
      <p:sp>
        <p:nvSpPr>
          <p:cNvPr id="5" name="流程图: 可选过程 4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527203" y="1572228"/>
            <a:ext cx="5789613" cy="1162751"/>
          </a:xfrm>
          <a:prstGeom prst="rect">
            <a:avLst/>
          </a:prstGeom>
          <a:noFill/>
          <a:ln w="38100" algn="ctr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that your new watch in the lost and found case?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Kim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714480" y="714938"/>
            <a:ext cx="6051550" cy="80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3b.Write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own bulletin board message.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写一段自己的公告信息。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1573241" y="3016407"/>
            <a:ext cx="5743575" cy="1162751"/>
          </a:xfrm>
          <a:prstGeom prst="rect">
            <a:avLst/>
          </a:prstGeom>
          <a:noFill/>
          <a:ln w="38100" algn="ctr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Yes, it is.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Helen</a:t>
            </a:r>
          </a:p>
        </p:txBody>
      </p:sp>
      <p:sp>
        <p:nvSpPr>
          <p:cNvPr id="9" name="流程图: 可选过程 8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00193" y="1000601"/>
            <a:ext cx="5737225" cy="48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marL="306705" indent="-30670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Write the school things you know.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612900" y="1751256"/>
            <a:ext cx="6102350" cy="1945674"/>
          </a:xfrm>
          <a:prstGeom prst="rect">
            <a:avLst/>
          </a:prstGeom>
          <a:solidFill>
            <a:schemeClr val="bg1"/>
          </a:solidFill>
          <a:ln w="368300">
            <a:solidFill>
              <a:srgbClr val="FF9933"/>
            </a:solidFill>
            <a:miter lim="800000"/>
          </a:ln>
        </p:spPr>
        <p:txBody>
          <a:bodyPr wrap="none" lIns="44806" tIns="22403" rIns="44806" bIns="22403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28818" y="2071834"/>
            <a:ext cx="2663825" cy="37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      ruler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897068" y="2071834"/>
            <a:ext cx="5818187" cy="132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pencil      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pencil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box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schoolbag      notebook       book       ruler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      eraser</a:t>
            </a:r>
          </a:p>
        </p:txBody>
      </p:sp>
      <p:sp>
        <p:nvSpPr>
          <p:cNvPr id="8" name="流程图: 可选过程 7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en-US" altLang="zh-CN" b="1" noProof="1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Self check</a:t>
            </a:r>
            <a:endParaRPr lang="zh-CN" altLang="en-US" b="1" noProof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11193" y="785570"/>
            <a:ext cx="7634287" cy="48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marL="306705" indent="-306705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Complete the chart with pronouns.</a:t>
            </a:r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>
            <p:ph/>
          </p:nvPr>
        </p:nvGraphicFramePr>
        <p:xfrm>
          <a:off x="539750" y="1255325"/>
          <a:ext cx="8147050" cy="2789964"/>
        </p:xfrm>
        <a:graphic>
          <a:graphicData uri="http://schemas.openxmlformats.org/drawingml/2006/table">
            <a:tbl>
              <a:tblPr/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30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marL="83315" marR="83315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</a:t>
                      </a: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</a:t>
                      </a: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mine</a:t>
                      </a: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1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15" marR="83315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yours</a:t>
                      </a: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15" marR="83315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her</a:t>
                      </a: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hers</a:t>
                      </a: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1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</a:t>
                      </a:r>
                    </a:p>
                  </a:txBody>
                  <a:tcPr marL="83315" marR="83315" marT="39305" marB="393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him</a:t>
                      </a: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15" marR="83315" marT="39305" marB="393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331913" y="2274187"/>
            <a:ext cx="164976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415" name="Text Box 31"/>
          <p:cNvSpPr txBox="1">
            <a:spLocks noChangeArrowheads="1"/>
          </p:cNvSpPr>
          <p:nvPr/>
        </p:nvSpPr>
        <p:spPr bwMode="auto">
          <a:xfrm>
            <a:off x="1204913" y="2080571"/>
            <a:ext cx="900112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416" name="Text Box 32"/>
          <p:cNvSpPr txBox="1">
            <a:spLocks noChangeArrowheads="1"/>
          </p:cNvSpPr>
          <p:nvPr/>
        </p:nvSpPr>
        <p:spPr bwMode="auto">
          <a:xfrm>
            <a:off x="5076825" y="2313862"/>
            <a:ext cx="588104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417" name="Text Box 33"/>
          <p:cNvSpPr txBox="1">
            <a:spLocks noChangeArrowheads="1"/>
          </p:cNvSpPr>
          <p:nvPr/>
        </p:nvSpPr>
        <p:spPr bwMode="auto">
          <a:xfrm>
            <a:off x="1250955" y="3007385"/>
            <a:ext cx="472687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418" name="Text Box 34"/>
          <p:cNvSpPr txBox="1">
            <a:spLocks noChangeArrowheads="1"/>
          </p:cNvSpPr>
          <p:nvPr/>
        </p:nvSpPr>
        <p:spPr bwMode="auto">
          <a:xfrm>
            <a:off x="5184780" y="2935969"/>
            <a:ext cx="459863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419" name="Text Box 35"/>
          <p:cNvSpPr txBox="1">
            <a:spLocks noChangeArrowheads="1"/>
          </p:cNvSpPr>
          <p:nvPr/>
        </p:nvSpPr>
        <p:spPr bwMode="auto">
          <a:xfrm>
            <a:off x="5327650" y="3583469"/>
            <a:ext cx="434215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420" name="Text Box 36"/>
          <p:cNvSpPr txBox="1">
            <a:spLocks noChangeArrowheads="1"/>
          </p:cNvSpPr>
          <p:nvPr/>
        </p:nvSpPr>
        <p:spPr bwMode="auto">
          <a:xfrm>
            <a:off x="7200905" y="3610448"/>
            <a:ext cx="434215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流程图: 可选过程 11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en-US" altLang="zh-CN" b="1" noProof="1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Self check</a:t>
            </a:r>
            <a:endParaRPr lang="zh-CN" altLang="en-US" b="1" noProof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15" grpId="0"/>
      <p:bldP spid="144416" grpId="0"/>
      <p:bldP spid="144417" grpId="0"/>
      <p:bldP spid="144418" grpId="0"/>
      <p:bldP spid="144419" grpId="0"/>
      <p:bldP spid="1444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939926" y="785570"/>
            <a:ext cx="4918090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3.Look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picture and write the conversations.</a:t>
            </a:r>
          </a:p>
        </p:txBody>
      </p:sp>
      <p:pic>
        <p:nvPicPr>
          <p:cNvPr id="167942" name="Picture 6" descr="p-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13297" y="1347614"/>
            <a:ext cx="5214974" cy="27152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流程图: 可选过程 7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en-US" altLang="zh-CN" b="1" noProof="1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Self check</a:t>
            </a:r>
            <a:endParaRPr lang="zh-CN" altLang="en-US" b="1" noProof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654208" y="857770"/>
            <a:ext cx="5132370" cy="74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3.Look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picture and write the conversations.</a:t>
            </a:r>
          </a:p>
          <a:p>
            <a:pPr eaLnBrk="1" hangingPunct="1">
              <a:lnSpc>
                <a:spcPct val="120000"/>
              </a:lnSpc>
            </a:pP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68966" name="Picture 6" descr="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81" y="1571927"/>
            <a:ext cx="4024639" cy="2400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8967" name="Picture 7" descr="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571927"/>
            <a:ext cx="3144360" cy="23102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流程图: 可选过程 8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en-US" altLang="zh-CN" b="1" noProof="1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Self check</a:t>
            </a:r>
            <a:endParaRPr lang="zh-CN" altLang="en-US" b="1" noProof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81055" y="2602699"/>
            <a:ext cx="7529513" cy="1755233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folHlink"/>
            </a:solidFill>
            <a:miter lim="800000"/>
          </a:ln>
        </p:spPr>
        <p:txBody>
          <a:bodyPr wrap="none" lIns="81658" tIns="40829" rIns="81658" bIns="40829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306513" y="2602699"/>
            <a:ext cx="17462" cy="175523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370513" y="2602699"/>
            <a:ext cx="23812" cy="175523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57238" y="2655069"/>
            <a:ext cx="63976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7238" y="3086736"/>
            <a:ext cx="63976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57238" y="3539033"/>
            <a:ext cx="63976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57238" y="3964352"/>
            <a:ext cx="63976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374775" y="2613807"/>
            <a:ext cx="4140200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Is that your backpack?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828675" y="3043886"/>
            <a:ext cx="7488238" cy="15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795963" y="2623329"/>
            <a:ext cx="1981200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No, it isn’t. </a:t>
            </a:r>
          </a:p>
        </p:txBody>
      </p:sp>
      <p:sp>
        <p:nvSpPr>
          <p:cNvPr id="169996" name="Rectangle 12"/>
          <p:cNvSpPr>
            <a:spLocks noChangeArrowheads="1"/>
          </p:cNvSpPr>
          <p:nvPr/>
        </p:nvSpPr>
        <p:spPr bwMode="auto">
          <a:xfrm>
            <a:off x="1657269" y="3126410"/>
            <a:ext cx="200676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your book?</a:t>
            </a:r>
          </a:p>
        </p:txBody>
      </p:sp>
      <p:sp>
        <p:nvSpPr>
          <p:cNvPr id="169997" name="Rectangle 13"/>
          <p:cNvSpPr>
            <a:spLocks noChangeArrowheads="1"/>
          </p:cNvSpPr>
          <p:nvPr/>
        </p:nvSpPr>
        <p:spPr bwMode="auto">
          <a:xfrm>
            <a:off x="5795965" y="3126410"/>
            <a:ext cx="1105874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it is.</a:t>
            </a:r>
          </a:p>
        </p:txBody>
      </p:sp>
      <p:sp>
        <p:nvSpPr>
          <p:cNvPr id="169998" name="Rectangle 14"/>
          <p:cNvSpPr>
            <a:spLocks noChangeArrowheads="1"/>
          </p:cNvSpPr>
          <p:nvPr/>
        </p:nvSpPr>
        <p:spPr bwMode="auto">
          <a:xfrm>
            <a:off x="1374775" y="3551729"/>
            <a:ext cx="2763838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that your key?</a:t>
            </a:r>
          </a:p>
        </p:txBody>
      </p:sp>
      <p:sp>
        <p:nvSpPr>
          <p:cNvPr id="169999" name="Rectangle 15"/>
          <p:cNvSpPr>
            <a:spLocks noChangeArrowheads="1"/>
          </p:cNvSpPr>
          <p:nvPr/>
        </p:nvSpPr>
        <p:spPr bwMode="auto">
          <a:xfrm>
            <a:off x="5795965" y="3580295"/>
            <a:ext cx="1105874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it is.</a:t>
            </a:r>
          </a:p>
        </p:txBody>
      </p:sp>
      <p:sp>
        <p:nvSpPr>
          <p:cNvPr id="170000" name="Rectangle 16"/>
          <p:cNvSpPr>
            <a:spLocks noChangeArrowheads="1"/>
          </p:cNvSpPr>
          <p:nvPr/>
        </p:nvSpPr>
        <p:spPr bwMode="auto">
          <a:xfrm>
            <a:off x="1374775" y="3954830"/>
            <a:ext cx="2903538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your ball?</a:t>
            </a:r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5795963" y="3951656"/>
            <a:ext cx="1981200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it isn’t. </a:t>
            </a:r>
          </a:p>
        </p:txBody>
      </p:sp>
      <p:sp>
        <p:nvSpPr>
          <p:cNvPr id="170002" name="Rectangle 18"/>
          <p:cNvSpPr>
            <a:spLocks noChangeArrowheads="1"/>
          </p:cNvSpPr>
          <p:nvPr/>
        </p:nvSpPr>
        <p:spPr bwMode="auto">
          <a:xfrm>
            <a:off x="869950" y="1090278"/>
            <a:ext cx="3240088" cy="404687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44806" tIns="22403" rIns="44806" bIns="22403" anchor="ctr"/>
          <a:lstStyle/>
          <a:p>
            <a:pPr algn="ctr" defTabSz="816610">
              <a:defRPr/>
            </a:pP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611188" y="1101386"/>
            <a:ext cx="3960812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this / Is that …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170004" name="Rectangle 20"/>
          <p:cNvSpPr>
            <a:spLocks noChangeArrowheads="1"/>
          </p:cNvSpPr>
          <p:nvPr/>
        </p:nvSpPr>
        <p:spPr bwMode="auto">
          <a:xfrm>
            <a:off x="858843" y="1683820"/>
            <a:ext cx="3355975" cy="404687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44806" tIns="22403" rIns="44806" bIns="22403" anchor="ctr"/>
          <a:lstStyle/>
          <a:p>
            <a:pPr algn="ctr" defTabSz="816610">
              <a:defRPr/>
            </a:pP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827093" y="1713971"/>
            <a:ext cx="3419475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it is. / No , it isn’t.</a:t>
            </a: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796925" y="3512054"/>
            <a:ext cx="7488238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796925" y="3951657"/>
            <a:ext cx="7488238" cy="15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4806" tIns="22403" rIns="44806" bIns="22403"/>
          <a:lstStyle/>
          <a:p>
            <a:endParaRPr lang="zh-CN" altLang="en-US"/>
          </a:p>
        </p:txBody>
      </p:sp>
      <p:pic>
        <p:nvPicPr>
          <p:cNvPr id="170008" name="Picture 24" descr="p-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9" y="786351"/>
            <a:ext cx="3073293" cy="1600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流程图: 可选过程 25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en-US" altLang="zh-CN" b="1" noProof="1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Self check</a:t>
            </a:r>
            <a:endParaRPr lang="zh-CN" altLang="en-US" b="1" noProof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6" grpId="0"/>
      <p:bldP spid="169997" grpId="0"/>
      <p:bldP spid="169998" grpId="0"/>
      <p:bldP spid="169999" grpId="0"/>
      <p:bldP spid="170000" grpId="0"/>
      <p:bldP spid="1700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分组活动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 bwMode="auto">
          <a:xfrm>
            <a:off x="3190901" y="1941713"/>
            <a:ext cx="739775" cy="1201367"/>
            <a:chOff x="4899026" y="401638"/>
            <a:chExt cx="1754188" cy="3908425"/>
          </a:xfrm>
        </p:grpSpPr>
        <p:sp>
          <p:nvSpPr>
            <p:cNvPr id="4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2"/>
                <a:gd name="T20" fmla="*/ 38 w 38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171"/>
                <a:gd name="T14" fmla="*/ 69 w 69"/>
                <a:gd name="T15" fmla="*/ 171 h 1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32"/>
                <a:gd name="T20" fmla="*/ 39 w 39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"/>
                <a:gd name="T19" fmla="*/ 0 h 223"/>
                <a:gd name="T20" fmla="*/ 232 w 232"/>
                <a:gd name="T21" fmla="*/ 223 h 2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7"/>
                <a:gd name="T28" fmla="*/ 0 h 702"/>
                <a:gd name="T29" fmla="*/ 467 w 467"/>
                <a:gd name="T30" fmla="*/ 702 h 7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96"/>
                <a:gd name="T23" fmla="*/ 54 w 54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9"/>
                <a:gd name="T14" fmla="*/ 16 w 1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311"/>
                <a:gd name="T32" fmla="*/ 330 w 330"/>
                <a:gd name="T33" fmla="*/ 311 h 3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198"/>
                <a:gd name="T14" fmla="*/ 32 w 32"/>
                <a:gd name="T15" fmla="*/ 198 h 1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194"/>
                <a:gd name="T14" fmla="*/ 44 w 44"/>
                <a:gd name="T15" fmla="*/ 194 h 1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6"/>
                <a:gd name="T23" fmla="*/ 86 w 86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92"/>
                <a:gd name="T23" fmla="*/ 86 w 86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118"/>
                <a:gd name="T14" fmla="*/ 88 w 88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1"/>
                <a:gd name="T22" fmla="*/ 0 h 232"/>
                <a:gd name="T23" fmla="*/ 391 w 391"/>
                <a:gd name="T24" fmla="*/ 232 h 2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"/>
                <a:gd name="T31" fmla="*/ 0 h 32"/>
                <a:gd name="T32" fmla="*/ 51 w 51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0"/>
                <a:gd name="T26" fmla="*/ 28 w 28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35"/>
                <a:gd name="T23" fmla="*/ 63 w 63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4"/>
                <a:gd name="T17" fmla="*/ 31 w 3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8" name="组合 26"/>
          <p:cNvGrpSpPr>
            <a:grpSpLocks noChangeAspect="1"/>
          </p:cNvGrpSpPr>
          <p:nvPr/>
        </p:nvGrpSpPr>
        <p:grpSpPr bwMode="auto">
          <a:xfrm>
            <a:off x="6823101" y="1941713"/>
            <a:ext cx="690563" cy="1201367"/>
            <a:chOff x="-5286125" y="1394461"/>
            <a:chExt cx="1277983" cy="2680062"/>
          </a:xfrm>
        </p:grpSpPr>
        <p:sp>
          <p:nvSpPr>
            <p:cNvPr id="29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2"/>
                <a:gd name="T40" fmla="*/ 0 h 360"/>
                <a:gd name="T41" fmla="*/ 292 w 292"/>
                <a:gd name="T42" fmla="*/ 360 h 3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"/>
                <a:gd name="T16" fmla="*/ 0 h 75"/>
                <a:gd name="T17" fmla="*/ 121 w 121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75"/>
                <a:gd name="T17" fmla="*/ 122 w 122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28"/>
                <a:gd name="T29" fmla="*/ 24 w 24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463"/>
                <a:gd name="T20" fmla="*/ 93 w 93"/>
                <a:gd name="T21" fmla="*/ 463 h 4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0"/>
                <a:gd name="T19" fmla="*/ 0 h 135"/>
                <a:gd name="T20" fmla="*/ 300 w 300"/>
                <a:gd name="T21" fmla="*/ 135 h 1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6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8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9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0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68"/>
                <a:gd name="T17" fmla="*/ 90 w 90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4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5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1"/>
                <a:gd name="T17" fmla="*/ 35 w 35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6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20"/>
                <a:gd name="T29" fmla="*/ 70 w 70"/>
                <a:gd name="T30" fmla="*/ 120 h 1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7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30"/>
                <a:gd name="T14" fmla="*/ 15 w 1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8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3"/>
                <a:gd name="T19" fmla="*/ 0 h 267"/>
                <a:gd name="T20" fmla="*/ 113 w 113"/>
                <a:gd name="T21" fmla="*/ 267 h 26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9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"/>
                <a:gd name="T13" fmla="*/ 0 h 232"/>
                <a:gd name="T14" fmla="*/ 65 w 65"/>
                <a:gd name="T15" fmla="*/ 232 h 2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0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268"/>
                <a:gd name="T17" fmla="*/ 89 w 89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1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2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6"/>
                <a:gd name="T16" fmla="*/ 0 h 295"/>
                <a:gd name="T17" fmla="*/ 496 w 496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3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4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115"/>
                <a:gd name="T14" fmla="*/ 81 w 8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5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281"/>
                <a:gd name="T29" fmla="*/ 300 w 300"/>
                <a:gd name="T30" fmla="*/ 281 h 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6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2"/>
                <a:gd name="T37" fmla="*/ 0 h 147"/>
                <a:gd name="T38" fmla="*/ 302 w 302"/>
                <a:gd name="T39" fmla="*/ 147 h 14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7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8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19"/>
                <a:gd name="T32" fmla="*/ 50 w 5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6"/>
                <a:gd name="T29" fmla="*/ 71 w 71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26"/>
                <a:gd name="T17" fmla="*/ 62 w 6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2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"/>
                <a:gd name="T25" fmla="*/ 0 h 8"/>
                <a:gd name="T26" fmla="*/ 126 w 12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2"/>
                <a:gd name="T32" fmla="*/ 16 w 16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4" name="组合 62"/>
          <p:cNvGrpSpPr>
            <a:grpSpLocks noChangeAspect="1"/>
          </p:cNvGrpSpPr>
          <p:nvPr/>
        </p:nvGrpSpPr>
        <p:grpSpPr bwMode="auto">
          <a:xfrm>
            <a:off x="1292251" y="1941713"/>
            <a:ext cx="842963" cy="1201367"/>
            <a:chOff x="2581275" y="350838"/>
            <a:chExt cx="1997075" cy="3911600"/>
          </a:xfrm>
        </p:grpSpPr>
        <p:sp>
          <p:nvSpPr>
            <p:cNvPr id="65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1"/>
                <a:gd name="T28" fmla="*/ 0 h 696"/>
                <a:gd name="T29" fmla="*/ 551 w 551"/>
                <a:gd name="T30" fmla="*/ 696 h 6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6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7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0"/>
                <a:gd name="T28" fmla="*/ 0 h 70"/>
                <a:gd name="T29" fmla="*/ 110 w 110"/>
                <a:gd name="T30" fmla="*/ 70 h 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8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9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8"/>
                <a:gd name="T29" fmla="*/ 23 w 23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0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5"/>
                <a:gd name="T19" fmla="*/ 0 h 609"/>
                <a:gd name="T20" fmla="*/ 195 w 195"/>
                <a:gd name="T21" fmla="*/ 609 h 6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1"/>
                <a:gd name="T19" fmla="*/ 0 h 137"/>
                <a:gd name="T20" fmla="*/ 301 w 301"/>
                <a:gd name="T21" fmla="*/ 137 h 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2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3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31"/>
                <a:gd name="T14" fmla="*/ 22 w 22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4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5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6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7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8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40"/>
                <a:gd name="T23" fmla="*/ 72 w 72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9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31"/>
                <a:gd name="T14" fmla="*/ 21 w 21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239"/>
                <a:gd name="T20" fmla="*/ 100 w 100"/>
                <a:gd name="T21" fmla="*/ 239 h 2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1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211"/>
                <a:gd name="T14" fmla="*/ 41 w 41"/>
                <a:gd name="T15" fmla="*/ 211 h 2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2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360"/>
                <a:gd name="T17" fmla="*/ 127 w 127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3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99"/>
                <a:gd name="T20" fmla="*/ 67 w 67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4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5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36"/>
                <a:gd name="T14" fmla="*/ 79 w 7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6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5"/>
                <a:gd name="T25" fmla="*/ 0 h 256"/>
                <a:gd name="T26" fmla="*/ 355 w 355"/>
                <a:gd name="T27" fmla="*/ 256 h 2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7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8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9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"/>
                <a:gd name="T16" fmla="*/ 0 h 46"/>
                <a:gd name="T17" fmla="*/ 147 w 14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0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1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3"/>
                <a:gd name="T17" fmla="*/ 21 w 2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2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48"/>
                <a:gd name="T17" fmla="*/ 149 w 14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3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2"/>
                <a:gd name="T37" fmla="*/ 0 h 33"/>
                <a:gd name="T38" fmla="*/ 172 w 1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4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8"/>
                <a:gd name="T17" fmla="*/ 94 w 9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5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1"/>
                <a:gd name="T49" fmla="*/ 0 h 337"/>
                <a:gd name="T50" fmla="*/ 531 w 531"/>
                <a:gd name="T51" fmla="*/ 337 h 3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96" name="组合 94"/>
          <p:cNvGrpSpPr/>
          <p:nvPr/>
        </p:nvGrpSpPr>
        <p:grpSpPr bwMode="auto">
          <a:xfrm>
            <a:off x="5073676" y="1856014"/>
            <a:ext cx="854075" cy="1263260"/>
            <a:chOff x="8874579" y="340547"/>
            <a:chExt cx="1339497" cy="2522491"/>
          </a:xfrm>
        </p:grpSpPr>
        <p:grpSp>
          <p:nvGrpSpPr>
            <p:cNvPr id="97" name="组合 98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3999"/>
              <a:chOff x="9736138" y="161925"/>
              <a:chExt cx="2235201" cy="4144963"/>
            </a:xfrm>
          </p:grpSpPr>
          <p:sp>
            <p:nvSpPr>
              <p:cNvPr id="100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7"/>
                  <a:gd name="T40" fmla="*/ 0 h 204"/>
                  <a:gd name="T41" fmla="*/ 207 w 207"/>
                  <a:gd name="T42" fmla="*/ 204 h 2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1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7"/>
                  <a:gd name="T17" fmla="*/ 72 w 72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2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7"/>
                  <a:gd name="T16" fmla="*/ 0 h 440"/>
                  <a:gd name="T17" fmla="*/ 517 w 517"/>
                  <a:gd name="T18" fmla="*/ 440 h 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3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90"/>
                  <a:gd name="T14" fmla="*/ 76 w 76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240"/>
                  <a:gd name="T38" fmla="*/ 98 w 98"/>
                  <a:gd name="T39" fmla="*/ 240 h 2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32"/>
                  <a:gd name="T14" fmla="*/ 7 w 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7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23"/>
                  <a:gd name="T37" fmla="*/ 0 h 272"/>
                  <a:gd name="T38" fmla="*/ 123 w 123"/>
                  <a:gd name="T39" fmla="*/ 272 h 2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8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  <a:gd name="T9" fmla="*/ 0 w 44"/>
                  <a:gd name="T10" fmla="*/ 0 h 30"/>
                  <a:gd name="T11" fmla="*/ 44 w 44"/>
                  <a:gd name="T12" fmla="*/ 30 h 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9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1"/>
                  <a:gd name="T28" fmla="*/ 0 h 197"/>
                  <a:gd name="T29" fmla="*/ 231 w 231"/>
                  <a:gd name="T30" fmla="*/ 197 h 1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0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1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2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117"/>
                  <a:gd name="T14" fmla="*/ 66 w 66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3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7"/>
                  <a:gd name="T16" fmla="*/ 0 h 246"/>
                  <a:gd name="T17" fmla="*/ 227 w 227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4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5"/>
                  <a:gd name="T28" fmla="*/ 0 h 257"/>
                  <a:gd name="T29" fmla="*/ 215 w 215"/>
                  <a:gd name="T30" fmla="*/ 257 h 2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5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83"/>
                  <a:gd name="T14" fmla="*/ 85 w 85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6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83"/>
                  <a:gd name="T14" fmla="*/ 84 w 84"/>
                  <a:gd name="T15" fmla="*/ 83 h 8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7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6"/>
                  <a:gd name="T14" fmla="*/ 10 w 10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8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0"/>
                  <a:gd name="T13" fmla="*/ 0 h 126"/>
                  <a:gd name="T14" fmla="*/ 110 w 110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19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"/>
                  <a:gd name="T13" fmla="*/ 0 h 126"/>
                  <a:gd name="T14" fmla="*/ 111 w 111"/>
                  <a:gd name="T15" fmla="*/ 126 h 1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0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6"/>
                  <a:gd name="T16" fmla="*/ 0 h 314"/>
                  <a:gd name="T17" fmla="*/ 446 w 446"/>
                  <a:gd name="T18" fmla="*/ 314 h 3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1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31"/>
                  <a:gd name="T23" fmla="*/ 64 w 64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2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15"/>
                  <a:gd name="T17" fmla="*/ 32 w 32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3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4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5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6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7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8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6"/>
                  <a:gd name="T26" fmla="*/ 43 w 43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29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23"/>
                  <a:gd name="T29" fmla="*/ 38 w 38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38"/>
                  <a:gd name="T17" fmla="*/ 38 w 38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1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2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"/>
                  <a:gd name="T28" fmla="*/ 0 h 23"/>
                  <a:gd name="T29" fmla="*/ 81 w 81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3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3"/>
                  <a:gd name="T31" fmla="*/ 0 h 225"/>
                  <a:gd name="T32" fmla="*/ 413 w 413"/>
                  <a:gd name="T33" fmla="*/ 225 h 22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4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65"/>
                  <a:gd name="T14" fmla="*/ 46 w 46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98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"/>
                <a:gd name="T19" fmla="*/ 0 h 36"/>
                <a:gd name="T20" fmla="*/ 43 w 43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9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6"/>
                <a:gd name="T20" fmla="*/ 42 w 4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35" name="矩形 133"/>
          <p:cNvSpPr>
            <a:spLocks noChangeArrowheads="1"/>
          </p:cNvSpPr>
          <p:nvPr/>
        </p:nvSpPr>
        <p:spPr bwMode="auto">
          <a:xfrm>
            <a:off x="4768" y="643520"/>
            <a:ext cx="9139237" cy="552279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/>
          </a:p>
        </p:txBody>
      </p:sp>
      <p:sp>
        <p:nvSpPr>
          <p:cNvPr id="136" name="矩形 134"/>
          <p:cNvSpPr>
            <a:spLocks noChangeArrowheads="1"/>
          </p:cNvSpPr>
          <p:nvPr/>
        </p:nvSpPr>
        <p:spPr bwMode="auto">
          <a:xfrm>
            <a:off x="2643174" y="786352"/>
            <a:ext cx="3929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小组讨论</a:t>
            </a:r>
            <a:endParaRPr lang="zh-CN" altLang="en-US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7" name="矩形 135"/>
          <p:cNvSpPr>
            <a:spLocks noChangeArrowheads="1"/>
          </p:cNvSpPr>
          <p:nvPr/>
        </p:nvSpPr>
        <p:spPr bwMode="auto">
          <a:xfrm>
            <a:off x="1427184" y="1484652"/>
            <a:ext cx="696912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7"/>
          <p:cNvSpPr>
            <a:spLocks noChangeArrowheads="1"/>
          </p:cNvSpPr>
          <p:nvPr/>
        </p:nvSpPr>
        <p:spPr bwMode="auto">
          <a:xfrm>
            <a:off x="3200423" y="1484652"/>
            <a:ext cx="696913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8"/>
          <p:cNvSpPr>
            <a:spLocks noChangeArrowheads="1"/>
          </p:cNvSpPr>
          <p:nvPr/>
        </p:nvSpPr>
        <p:spPr bwMode="auto">
          <a:xfrm>
            <a:off x="5119709" y="1484652"/>
            <a:ext cx="696912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0" name="矩形 139"/>
          <p:cNvSpPr>
            <a:spLocks noChangeArrowheads="1"/>
          </p:cNvSpPr>
          <p:nvPr/>
        </p:nvSpPr>
        <p:spPr bwMode="auto">
          <a:xfrm>
            <a:off x="6875484" y="1495763"/>
            <a:ext cx="696912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1" name="矩形 140"/>
          <p:cNvSpPr/>
          <p:nvPr/>
        </p:nvSpPr>
        <p:spPr>
          <a:xfrm>
            <a:off x="2265656" y="3571573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总结本课自己的收获，小组内交流。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1474024"/>
            <a:ext cx="6500858" cy="13388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</a:t>
            </a:r>
            <a:r>
              <a:rPr lang="zh-CN" altLang="en-US" dirty="0" smtClean="0"/>
              <a:t>、复习巩固本单元的重点词汇和句型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</a:t>
            </a:r>
            <a:r>
              <a:rPr lang="zh-CN" altLang="en-US" dirty="0" smtClean="0"/>
              <a:t>、能听懂有关谈论物主的对话并进行自由交际。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</a:t>
            </a:r>
            <a:r>
              <a:rPr lang="zh-CN" altLang="en-US" dirty="0" smtClean="0"/>
              <a:t>、会用英语写寻物启示和失物招领启示。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学习目标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785786" y="1214849"/>
            <a:ext cx="7858180" cy="214247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0" y="1642558"/>
            <a:ext cx="5072063" cy="2832812"/>
          </a:xfrm>
        </p:spPr>
        <p:txBody>
          <a:bodyPr/>
          <a:lstStyle/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I’m looking for my watch.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OK. Is this your watch?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No, it isn’t. That’s my watch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Here you are.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And that’s my ID card.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Ok. What’s your name?</a:t>
            </a:r>
          </a:p>
          <a:p>
            <a:pPr marL="0" indent="0" defTabSz="447675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Linda.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85943" y="1049014"/>
            <a:ext cx="6143625" cy="41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conversations about your things with your partner. </a:t>
            </a:r>
          </a:p>
        </p:txBody>
      </p:sp>
      <p:grpSp>
        <p:nvGrpSpPr>
          <p:cNvPr id="5124" name="Group 5"/>
          <p:cNvGrpSpPr/>
          <p:nvPr/>
        </p:nvGrpSpPr>
        <p:grpSpPr bwMode="auto">
          <a:xfrm>
            <a:off x="1033454" y="1928220"/>
            <a:ext cx="2252662" cy="2053591"/>
            <a:chOff x="385" y="1888"/>
            <a:chExt cx="1951" cy="1835"/>
          </a:xfrm>
        </p:grpSpPr>
        <p:pic>
          <p:nvPicPr>
            <p:cNvPr id="111622" name="Picture 6" descr="朋友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03" y="2568"/>
              <a:ext cx="1360" cy="115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128" name="AutoShape 7"/>
            <p:cNvSpPr>
              <a:spLocks noChangeArrowheads="1"/>
            </p:cNvSpPr>
            <p:nvPr/>
          </p:nvSpPr>
          <p:spPr bwMode="auto">
            <a:xfrm>
              <a:off x="385" y="1888"/>
              <a:ext cx="793" cy="454"/>
            </a:xfrm>
            <a:prstGeom prst="wedgeRectCallout">
              <a:avLst>
                <a:gd name="adj1" fmla="val 32218"/>
                <a:gd name="adj2" fmla="val 81056"/>
              </a:avLst>
            </a:prstGeom>
            <a:solidFill>
              <a:schemeClr val="bg1"/>
            </a:solidFill>
            <a:ln w="19050">
              <a:solidFill>
                <a:srgbClr val="008000"/>
              </a:solidFill>
              <a:miter lim="800000"/>
            </a:ln>
          </p:spPr>
          <p:txBody>
            <a:bodyPr lIns="166649" tIns="83325" rIns="166649" bIns="83325"/>
            <a:lstStyle>
              <a:lvl1pPr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5129" name="AutoShape 8"/>
            <p:cNvSpPr>
              <a:spLocks noChangeArrowheads="1"/>
            </p:cNvSpPr>
            <p:nvPr/>
          </p:nvSpPr>
          <p:spPr bwMode="auto">
            <a:xfrm>
              <a:off x="1701" y="1888"/>
              <a:ext cx="635" cy="363"/>
            </a:xfrm>
            <a:prstGeom prst="wedgeRectCallout">
              <a:avLst>
                <a:gd name="adj1" fmla="val -25278"/>
                <a:gd name="adj2" fmla="val 96556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</a:ln>
          </p:spPr>
          <p:txBody>
            <a:bodyPr lIns="166649" tIns="83325" rIns="166649" bIns="83325"/>
            <a:lstStyle>
              <a:lvl1pPr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8159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81597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  <a:r>
                <a:rPr lang="en-US" altLang="zh-CN" sz="20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3929058" y="572106"/>
            <a:ext cx="1643074" cy="4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806" tIns="22403" rIns="44806" bIns="22403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Pair work</a:t>
            </a:r>
          </a:p>
        </p:txBody>
      </p:sp>
      <p:sp>
        <p:nvSpPr>
          <p:cNvPr id="10" name="流程图: 可选过程 9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知识回顾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32063" y="455473"/>
            <a:ext cx="164976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16075" y="766528"/>
            <a:ext cx="6599238" cy="409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Yes?(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有事吗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No, my key is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home(</a:t>
            </a:r>
            <a:r>
              <a:rPr lang="zh-CN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在家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Ask(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问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that girl.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 think(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认为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it’s her key.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 Excuse me. Is this your key?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④ Is this your key?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⑤ Bye-bye.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⑥ Oh, yes. It’s my key. 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⑦ Thank you very much. You are a good boy.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⑧ Here you are. 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⑨ You are welcome. Goodbye.</a:t>
            </a:r>
          </a:p>
          <a:p>
            <a:pPr eaLnBrk="1" hangingPunct="1">
              <a:lnSpc>
                <a:spcPts val="28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⑩ Thanks. Excuse me.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39968" y="4624548"/>
            <a:ext cx="293151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816225" y="4610265"/>
            <a:ext cx="431800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3392492" y="4624548"/>
            <a:ext cx="421391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4111628" y="4624548"/>
            <a:ext cx="293151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4687891" y="4624548"/>
            <a:ext cx="293151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5262568" y="4624548"/>
            <a:ext cx="293151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5767393" y="4624548"/>
            <a:ext cx="293151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6272218" y="4624548"/>
            <a:ext cx="293151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6704018" y="4624548"/>
            <a:ext cx="293151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7135818" y="4624548"/>
            <a:ext cx="293151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1722438" y="357078"/>
            <a:ext cx="1706562" cy="3902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58" tIns="40829" rIns="81658" bIns="40829">
            <a:spAutoFit/>
          </a:bodyPr>
          <a:lstStyle/>
          <a:p>
            <a:pPr defTabSz="816610">
              <a:spcBef>
                <a:spcPct val="50000"/>
              </a:spcBef>
              <a:defRPr/>
            </a:pPr>
            <a:r>
              <a:rPr lang="zh-CN" altLang="en-US" sz="2000" dirty="0">
                <a:solidFill>
                  <a:srgbClr val="0000CC"/>
                </a:solidFill>
                <a:latin typeface="+mn-ea"/>
                <a:ea typeface="+mn-ea"/>
                <a:cs typeface="Times New Roman" panose="02020603050405020304" pitchFamily="18" charset="0"/>
              </a:rPr>
              <a:t>排列顺序</a:t>
            </a:r>
          </a:p>
        </p:txBody>
      </p:sp>
      <p:sp>
        <p:nvSpPr>
          <p:cNvPr id="16" name="流程图: 可选过程 15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/>
      <p:bldP spid="157702" grpId="0"/>
      <p:bldP spid="157703" grpId="0"/>
      <p:bldP spid="157704" grpId="0"/>
      <p:bldP spid="157705" grpId="0"/>
      <p:bldP spid="157706" grpId="0"/>
      <p:bldP spid="157707" grpId="0"/>
      <p:bldP spid="157708" grpId="0"/>
      <p:bldP spid="1577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857166" y="714938"/>
            <a:ext cx="7181850" cy="7823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81658" tIns="40829" rIns="81658" bIns="40829"/>
          <a:lstStyle/>
          <a:p>
            <a:pPr defTabSz="816610">
              <a:lnSpc>
                <a:spcPct val="150000"/>
              </a:lnSpc>
              <a:defRPr/>
            </a:pPr>
            <a:r>
              <a:rPr lang="en-US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3a.Complete 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notices with the words or phone number in the box. </a:t>
            </a:r>
          </a:p>
          <a:p>
            <a:pPr defTabSz="816610"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选择正确的单词或号码补全对话。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071534" y="1654467"/>
            <a:ext cx="6513512" cy="359454"/>
          </a:xfrm>
          <a:prstGeom prst="rect">
            <a:avLst/>
          </a:prstGeom>
          <a:noFill/>
          <a:ln w="28575">
            <a:solidFill>
              <a:srgbClr val="9933FF"/>
            </a:solidFill>
            <a:miter lim="800000"/>
          </a:ln>
          <a:effectLst/>
        </p:spPr>
        <p:txBody>
          <a:bodyPr lIns="81658" tIns="40829" rIns="81658" bIns="40829">
            <a:spAutoFit/>
          </a:bodyPr>
          <a:lstStyle/>
          <a:p>
            <a:pPr defTabSz="816610">
              <a:spcBef>
                <a:spcPct val="50000"/>
              </a:spcBef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name    yours    found    284-5486    lost    call</a:t>
            </a:r>
          </a:p>
        </p:txBody>
      </p:sp>
      <p:graphicFrame>
        <p:nvGraphicFramePr>
          <p:cNvPr id="135224" name="Group 56"/>
          <p:cNvGraphicFramePr>
            <a:graphicFrameLocks noGrp="1"/>
          </p:cNvGraphicFramePr>
          <p:nvPr/>
        </p:nvGraphicFramePr>
        <p:xfrm>
          <a:off x="695301" y="2306728"/>
          <a:ext cx="3876675" cy="1550508"/>
        </p:xfrm>
        <a:graphic>
          <a:graphicData uri="http://schemas.openxmlformats.org/drawingml/2006/table">
            <a:tbl>
              <a:tblPr/>
              <a:tblGrid>
                <a:gridCol w="387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:My notebook</a:t>
                      </a:r>
                    </a:p>
                  </a:txBody>
                  <a:tcPr marL="83310" marR="83310" marT="39306" marB="39306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                is David.</a:t>
                      </a:r>
                    </a:p>
                  </a:txBody>
                  <a:tcPr marL="83310" marR="83310" marT="39306" marB="39306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Please               me at</a:t>
                      </a:r>
                    </a:p>
                  </a:txBody>
                  <a:tcPr marL="83310" marR="83310" marT="39306" marB="39306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679-8871.</a:t>
                      </a:r>
                    </a:p>
                  </a:txBody>
                  <a:tcPr marL="83310" marR="83310" marT="39306" marB="39306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5223" name="Group 55"/>
          <p:cNvGraphicFramePr>
            <a:graphicFrameLocks noGrp="1"/>
          </p:cNvGraphicFramePr>
          <p:nvPr/>
        </p:nvGraphicFramePr>
        <p:xfrm>
          <a:off x="4973614" y="2297207"/>
          <a:ext cx="3813175" cy="1526703"/>
        </p:xfrm>
        <a:graphic>
          <a:graphicData uri="http://schemas.openxmlformats.org/drawingml/2006/table">
            <a:tbl>
              <a:tblPr/>
              <a:tblGrid>
                <a:gridCol w="381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               :A set of keys</a:t>
                      </a:r>
                    </a:p>
                  </a:txBody>
                  <a:tcPr marL="83314" marR="83314" marT="39307" marB="3930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Are these                   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？ </a:t>
                      </a:r>
                    </a:p>
                  </a:txBody>
                  <a:tcPr marL="83314" marR="83314" marT="39307" marB="39307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Call Jenny at               .</a:t>
                      </a:r>
                    </a:p>
                  </a:txBody>
                  <a:tcPr marL="83314" marR="83314" marT="39307" marB="39307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164" name="Group 40"/>
          <p:cNvGrpSpPr/>
          <p:nvPr/>
        </p:nvGrpSpPr>
        <p:grpSpPr bwMode="auto">
          <a:xfrm>
            <a:off x="5289526" y="2682852"/>
            <a:ext cx="2995613" cy="1161691"/>
            <a:chOff x="3016" y="2675"/>
            <a:chExt cx="2139" cy="614"/>
          </a:xfrm>
        </p:grpSpPr>
        <p:sp>
          <p:nvSpPr>
            <p:cNvPr id="135209" name="Line 41"/>
            <p:cNvSpPr>
              <a:spLocks noChangeShapeType="1"/>
            </p:cNvSpPr>
            <p:nvPr/>
          </p:nvSpPr>
          <p:spPr bwMode="auto">
            <a:xfrm>
              <a:off x="3016" y="2675"/>
              <a:ext cx="839" cy="0"/>
            </a:xfrm>
            <a:prstGeom prst="line">
              <a:avLst/>
            </a:prstGeom>
            <a:noFill/>
            <a:ln w="28575">
              <a:solidFill>
                <a:srgbClr val="111111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5210" name="Line 42"/>
            <p:cNvSpPr>
              <a:spLocks noChangeShapeType="1"/>
            </p:cNvSpPr>
            <p:nvPr/>
          </p:nvSpPr>
          <p:spPr bwMode="auto">
            <a:xfrm>
              <a:off x="3991" y="2970"/>
              <a:ext cx="1067" cy="2"/>
            </a:xfrm>
            <a:prstGeom prst="line">
              <a:avLst/>
            </a:prstGeom>
            <a:noFill/>
            <a:ln w="28575">
              <a:solidFill>
                <a:srgbClr val="111111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35211" name="Line 43"/>
            <p:cNvSpPr>
              <a:spLocks noChangeShapeType="1"/>
            </p:cNvSpPr>
            <p:nvPr/>
          </p:nvSpPr>
          <p:spPr bwMode="auto">
            <a:xfrm>
              <a:off x="4422" y="3288"/>
              <a:ext cx="733" cy="1"/>
            </a:xfrm>
            <a:prstGeom prst="line">
              <a:avLst/>
            </a:prstGeom>
            <a:noFill/>
            <a:ln w="28575">
              <a:solidFill>
                <a:srgbClr val="111111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35212" name="Text Box 44"/>
          <p:cNvSpPr txBox="1">
            <a:spLocks noChangeArrowheads="1"/>
          </p:cNvSpPr>
          <p:nvPr/>
        </p:nvSpPr>
        <p:spPr bwMode="auto">
          <a:xfrm>
            <a:off x="500034" y="2332120"/>
            <a:ext cx="1293812" cy="359454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81658" tIns="40829" rIns="81658" bIns="40829">
            <a:spAutoFit/>
          </a:bodyPr>
          <a:lstStyle/>
          <a:p>
            <a:pPr algn="ctr" defTabSz="816610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Lost</a:t>
            </a:r>
          </a:p>
        </p:txBody>
      </p:sp>
      <p:sp>
        <p:nvSpPr>
          <p:cNvPr id="135213" name="Text Box 45"/>
          <p:cNvSpPr txBox="1">
            <a:spLocks noChangeArrowheads="1"/>
          </p:cNvSpPr>
          <p:nvPr/>
        </p:nvSpPr>
        <p:spPr bwMode="auto">
          <a:xfrm>
            <a:off x="1314421" y="2689198"/>
            <a:ext cx="1244600" cy="359454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lIns="81658" tIns="40829" rIns="81658" bIns="40829">
            <a:spAutoFit/>
          </a:bodyPr>
          <a:lstStyle/>
          <a:p>
            <a:pPr defTabSz="816610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name</a:t>
            </a:r>
          </a:p>
        </p:txBody>
      </p:sp>
      <p:sp>
        <p:nvSpPr>
          <p:cNvPr id="135214" name="Text Box 46"/>
          <p:cNvSpPr txBox="1">
            <a:spLocks noChangeArrowheads="1"/>
          </p:cNvSpPr>
          <p:nvPr/>
        </p:nvSpPr>
        <p:spPr bwMode="auto">
          <a:xfrm>
            <a:off x="1571601" y="3122452"/>
            <a:ext cx="498335" cy="359454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81658" tIns="40829" rIns="81658" bIns="40829">
            <a:spAutoFit/>
          </a:bodyPr>
          <a:lstStyle/>
          <a:p>
            <a:pPr defTabSz="816610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call</a:t>
            </a:r>
          </a:p>
        </p:txBody>
      </p:sp>
      <p:sp>
        <p:nvSpPr>
          <p:cNvPr id="135215" name="Text Box 47"/>
          <p:cNvSpPr txBox="1">
            <a:spLocks noChangeArrowheads="1"/>
          </p:cNvSpPr>
          <p:nvPr/>
        </p:nvSpPr>
        <p:spPr bwMode="auto">
          <a:xfrm>
            <a:off x="5037109" y="2297206"/>
            <a:ext cx="754816" cy="3594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81658" tIns="40829" rIns="81658" bIns="40829">
            <a:spAutoFit/>
          </a:bodyPr>
          <a:lstStyle/>
          <a:p>
            <a:pPr defTabSz="816610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Found</a:t>
            </a:r>
          </a:p>
        </p:txBody>
      </p:sp>
      <p:sp>
        <p:nvSpPr>
          <p:cNvPr id="135216" name="Text Box 48"/>
          <p:cNvSpPr txBox="1">
            <a:spLocks noChangeArrowheads="1"/>
          </p:cNvSpPr>
          <p:nvPr/>
        </p:nvSpPr>
        <p:spPr bwMode="auto">
          <a:xfrm>
            <a:off x="6357909" y="2830441"/>
            <a:ext cx="677872" cy="359454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81658" tIns="40829" rIns="81658" bIns="40829">
            <a:spAutoFit/>
          </a:bodyPr>
          <a:lstStyle/>
          <a:p>
            <a:pPr defTabSz="816610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yours</a:t>
            </a:r>
          </a:p>
        </p:txBody>
      </p:sp>
      <p:sp>
        <p:nvSpPr>
          <p:cNvPr id="135217" name="Text Box 49"/>
          <p:cNvSpPr txBox="1">
            <a:spLocks noChangeArrowheads="1"/>
          </p:cNvSpPr>
          <p:nvPr/>
        </p:nvSpPr>
        <p:spPr bwMode="auto">
          <a:xfrm>
            <a:off x="7099276" y="3408113"/>
            <a:ext cx="1049769" cy="359454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lIns="81658" tIns="40829" rIns="81658" bIns="40829">
            <a:spAutoFit/>
          </a:bodyPr>
          <a:lstStyle/>
          <a:p>
            <a:pPr defTabSz="816610"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284-5486</a:t>
            </a:r>
          </a:p>
        </p:txBody>
      </p:sp>
      <p:sp>
        <p:nvSpPr>
          <p:cNvPr id="20" name="流程图: 可选过程 19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自主反馈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12" grpId="0"/>
      <p:bldP spid="135213" grpId="0"/>
      <p:bldP spid="135214" grpId="0"/>
      <p:bldP spid="135215" grpId="0"/>
      <p:bldP spid="135216" grpId="0"/>
      <p:bldP spid="135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281268" y="1189478"/>
            <a:ext cx="5280025" cy="1674295"/>
          </a:xfrm>
          <a:prstGeom prst="flowChartAlternateProcess">
            <a:avLst/>
          </a:prstGeom>
          <a:solidFill>
            <a:srgbClr val="FFCC66"/>
          </a:solidFill>
          <a:ln w="38100">
            <a:solidFill>
              <a:srgbClr val="000000"/>
            </a:solidFill>
            <a:miter lim="800000"/>
          </a:ln>
        </p:spPr>
        <p:txBody>
          <a:bodyPr wrap="none" lIns="44806" tIns="22403" rIns="44806" bIns="22403" anchor="ctr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714612" y="1435786"/>
            <a:ext cx="4538662" cy="132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Found: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set of keys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these yours?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Jenny at 284-5486.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25575" y="668938"/>
            <a:ext cx="2678484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message together.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1455768" y="2943121"/>
            <a:ext cx="6759575" cy="127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58" tIns="40829" rIns="81658" bIns="40829"/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解析：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 set of keys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一串钥匙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call + </a:t>
            </a:r>
            <a:r>
              <a:rPr kumimoji="1"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at +telephone number: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用这个号码打电话给某人。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55943" y="1023623"/>
            <a:ext cx="3806825" cy="39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  </a:t>
            </a:r>
            <a:r>
              <a:rPr lang="zh-CN" altLang="en-US" sz="2000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寻物启事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400180" y="1698104"/>
            <a:ext cx="6461125" cy="1929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当你丢失东西的时候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你需要写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Lost,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共四部分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标题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丢失的东西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失者的姓名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联系电话</a:t>
            </a:r>
          </a:p>
        </p:txBody>
      </p:sp>
      <p:sp>
        <p:nvSpPr>
          <p:cNvPr id="5" name="流程图: 可选过程 4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2484439" y="1382289"/>
            <a:ext cx="4445016" cy="1605949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Lost: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My school ID card.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My name is Tony.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Please call 685-6034.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79778" y="852069"/>
            <a:ext cx="3719513" cy="35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  </a:t>
            </a: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失物招领</a:t>
            </a: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206526" y="1266281"/>
            <a:ext cx="7008812" cy="240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58" tIns="40829" rIns="81658" bIns="40829">
            <a:spAutoFit/>
          </a:bodyPr>
          <a:lstStyle>
            <a:lvl1pPr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159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如果你拾到别人的东西，你该怎样归还给失主呢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你需要写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Found,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分五部分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标题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拾到的东西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询问某物是不是失者的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联系人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联系电话</a:t>
            </a:r>
          </a:p>
        </p:txBody>
      </p:sp>
      <p:sp>
        <p:nvSpPr>
          <p:cNvPr id="5" name="流程图: 可选过程 4"/>
          <p:cNvSpPr/>
          <p:nvPr/>
        </p:nvSpPr>
        <p:spPr>
          <a:xfrm>
            <a:off x="86147" y="69428"/>
            <a:ext cx="1342581" cy="43125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b="1" noProof="1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新课学习</a:t>
            </a:r>
            <a:endParaRPr lang="zh-CN" altLang="en-US" b="1" noProof="1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全屏显示(16:9)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Write your own lost or found notice with your name and  phone number.  写一则你自己的寻物启示或事物招领启示， 加上你的姓名和电话号码。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2017-10-13T02:06:00Z</dcterms:created>
  <dcterms:modified xsi:type="dcterms:W3CDTF">2023-01-16T13:37:45Z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C55A87E79CCF4A988EBEBC73310CFFDE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