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53093-8C1F-457D-913B-82FF52C5CB6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4915D-B518-4CB7-AC03-80392DE8ED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4915D-B518-4CB7-AC03-80392DE8EDC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BBFB9-2C8A-48FC-A1D8-CE2F6AF14F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5E489-CBA0-4CE7-B09C-72CA04EB3A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95F0C-4D4C-479F-8BF3-3452AF89E4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82663-1E99-488F-BD71-A9F2E40DB6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02F8F-3009-4D7C-982A-1849BFA4B9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2E099-F6F2-4F16-BB78-140B52BD8C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20F9-C36E-44F4-940F-9520355FE7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9BCCF-059B-427C-BF0B-63295230F4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FDB59-DD2C-4220-BC8F-A8F3ECDBD4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0AFC9-485B-4350-A121-9BF9C77233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7A93653-FADA-4EA1-ACD7-C670254FBE7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/>
          <p:cNvSpPr>
            <a:spLocks noChangeArrowheads="1" noChangeShapeType="1"/>
          </p:cNvSpPr>
          <p:nvPr/>
        </p:nvSpPr>
        <p:spPr bwMode="auto">
          <a:xfrm>
            <a:off x="683568" y="1916831"/>
            <a:ext cx="792088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kern="10" dirty="0">
                <a:ln w="12700">
                  <a:noFill/>
                  <a:round/>
                </a:ln>
                <a:solidFill>
                  <a:srgbClr val="CC0000"/>
                </a:solidFill>
                <a:latin typeface="Cooper Std Black" pitchFamily="18" charset="0"/>
              </a:rPr>
              <a:t>Unit </a:t>
            </a:r>
            <a:r>
              <a:rPr lang="en-US" altLang="zh-CN" sz="5400" kern="10" dirty="0" smtClean="0">
                <a:ln w="12700">
                  <a:noFill/>
                  <a:round/>
                </a:ln>
                <a:solidFill>
                  <a:srgbClr val="CC0000"/>
                </a:solidFill>
                <a:latin typeface="Cooper Std Black" pitchFamily="18" charset="0"/>
              </a:rPr>
              <a:t>7</a:t>
            </a:r>
            <a:r>
              <a:rPr lang="zh-CN" altLang="en-US" sz="5400" kern="10" dirty="0" smtClean="0">
                <a:ln w="12700">
                  <a:noFill/>
                  <a:round/>
                </a:ln>
                <a:solidFill>
                  <a:srgbClr val="CC0000"/>
                </a:solidFill>
                <a:latin typeface="Cooper Std Black" pitchFamily="18" charset="0"/>
              </a:rPr>
              <a:t> </a:t>
            </a:r>
            <a:r>
              <a:rPr lang="en-US" altLang="zh-CN" sz="5400" kern="10" dirty="0" smtClean="0">
                <a:ln w="12700">
                  <a:noFill/>
                  <a:round/>
                </a:ln>
                <a:solidFill>
                  <a:srgbClr val="CC0000"/>
                </a:solidFill>
                <a:latin typeface="Cooper Std Black" pitchFamily="18" charset="0"/>
              </a:rPr>
              <a:t>How </a:t>
            </a:r>
            <a:r>
              <a:rPr lang="en-US" altLang="zh-CN" sz="5400" kern="10" dirty="0">
                <a:ln w="12700">
                  <a:noFill/>
                  <a:round/>
                </a:ln>
                <a:solidFill>
                  <a:srgbClr val="CC0000"/>
                </a:solidFill>
                <a:latin typeface="Cooper Std Black" pitchFamily="18" charset="0"/>
              </a:rPr>
              <a:t>much are these socks?</a:t>
            </a:r>
            <a:endParaRPr lang="zh-CN" altLang="en-US" sz="5400" kern="10" dirty="0">
              <a:ln w="12700">
                <a:noFill/>
                <a:round/>
              </a:ln>
              <a:solidFill>
                <a:srgbClr val="CC0000"/>
              </a:solidFill>
              <a:latin typeface="Cooper Std Black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7878" y="494116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39688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-34925" y="1052513"/>
            <a:ext cx="95043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Ⅱ.</a:t>
            </a:r>
            <a:r>
              <a:rPr lang="zh-CN" altLang="en-US" sz="2400" b="1" dirty="0">
                <a:latin typeface="宋体" panose="02010600030101010101" pitchFamily="2" charset="-122"/>
              </a:rPr>
              <a:t>单项选择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)1. —How much are the trousers?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—________twenty dollars.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It has   </a:t>
            </a:r>
            <a:r>
              <a:rPr lang="zh-CN" altLang="en-US" sz="2400" b="1" dirty="0">
                <a:latin typeface="宋体" panose="02010600030101010101" pitchFamily="2" charset="-122"/>
              </a:rPr>
              <a:t>　　　 </a:t>
            </a:r>
            <a:r>
              <a:rPr lang="en-US" sz="2400" b="1" dirty="0"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It's   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They have       D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They're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)2. What color ________ the socks?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can    B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do    C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are     D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is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)3. ________ boys, you can buy trousers for only 7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dollars each.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At     B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On    C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In      D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For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68313" y="15573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68313" y="33575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68313" y="42211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49" grpId="0" autoUpdateAnimBg="0"/>
      <p:bldP spid="31750" grpId="0" autoUpdateAnimBg="0"/>
      <p:bldP spid="3175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5536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>
                <a:solidFill>
                  <a:srgbClr val="FF0000"/>
                </a:solidFill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07950" y="1125538"/>
            <a:ext cx="83534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)4. We have sweaters ________all colors ________ </a:t>
            </a:r>
          </a:p>
          <a:p>
            <a:pPr indent="266700">
              <a:lnSpc>
                <a:spcPts val="35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       </a:t>
            </a:r>
            <a:r>
              <a:rPr lang="zh-CN" altLang="en-US" sz="2400" b="1" dirty="0">
                <a:latin typeface="宋体" panose="02010600030101010101" pitchFamily="2" charset="-122"/>
              </a:rPr>
              <a:t>￥</a:t>
            </a:r>
            <a:r>
              <a:rPr lang="en-US" sz="2400" b="1" dirty="0">
                <a:latin typeface="宋体" panose="02010600030101010101" pitchFamily="2" charset="-122"/>
              </a:rPr>
              <a:t>50 each.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in; for    B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at; in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in; in     D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at; at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)5. —Can I help you?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—________.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Thank you       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B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Yes, please. I need a pen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You're welcome   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D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I'm sorry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11188" y="11969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11188" y="29972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  <p:bldP spid="3277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528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-34925" y="692150"/>
            <a:ext cx="9432925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(  )6. We can ________ books ________ the bookstore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(</a:t>
            </a:r>
            <a:r>
              <a:rPr lang="zh-CN" altLang="en-US" sz="2400" b="1">
                <a:latin typeface="宋体" panose="02010600030101010101" pitchFamily="2" charset="-122"/>
              </a:rPr>
              <a:t>书店</a:t>
            </a:r>
            <a:r>
              <a:rPr lang="en-US" sz="2400" b="1">
                <a:latin typeface="宋体" panose="02010600030101010101" pitchFamily="2" charset="-122"/>
              </a:rPr>
              <a:t>).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sell; to        B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buy; from 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sell; from      D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buy; to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(  )7. These shirts ________ only 5 dollars. Do you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want ________</a:t>
            </a:r>
            <a:r>
              <a:rPr lang="zh-CN" altLang="en-US" sz="2400" b="1">
                <a:latin typeface="宋体" panose="02010600030101010101" pitchFamily="2" charset="-122"/>
              </a:rPr>
              <a:t>？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are; it	    B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is; them	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are; them	    D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is; it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(  )8. —________ the trousers? 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—They're 15 </a:t>
            </a:r>
            <a:r>
              <a:rPr lang="en-US" sz="2400" b="1" i="1">
                <a:latin typeface="宋体" panose="02010600030101010101" pitchFamily="2" charset="-122"/>
              </a:rPr>
              <a:t>yuan</a:t>
            </a:r>
            <a:r>
              <a:rPr lang="en-US" sz="2400" b="1">
                <a:latin typeface="宋体" panose="02010600030101010101" pitchFamily="2" charset="-122"/>
              </a:rPr>
              <a:t>.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How many is     B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How many are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How much is     D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How much are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68313" y="7651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68313" y="25400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68313" y="42926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 autoUpdateAnimBg="0"/>
      <p:bldP spid="3379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95536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>
                <a:solidFill>
                  <a:srgbClr val="FF0000"/>
                </a:solidFill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07950" y="1484313"/>
            <a:ext cx="8304213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(  )9. We read $10 as ________.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ten dollar    B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ten dollars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dollar ten    D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dollars ten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(  )10. This shirt is very cheap. I'll ________ it.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  A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bring       B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take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  C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want        D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believe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11188" y="15573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11188" y="28527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21" grpId="0" autoUpdateAnimBg="0"/>
      <p:bldP spid="3482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-106363" y="1268413"/>
            <a:ext cx="9831388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 </a:t>
            </a:r>
            <a:r>
              <a:rPr lang="en-US" sz="2400" b="1">
                <a:latin typeface="宋体" panose="02010600030101010101" pitchFamily="2" charset="-122"/>
              </a:rPr>
              <a:t>Ⅲ.   </a:t>
            </a:r>
            <a:r>
              <a:rPr lang="zh-CN" altLang="en-US" sz="2400" b="1">
                <a:latin typeface="宋体" panose="02010600030101010101" pitchFamily="2" charset="-122"/>
              </a:rPr>
              <a:t>句型专练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1. The boy likes English. (</a:t>
            </a:r>
            <a:r>
              <a:rPr lang="zh-CN" altLang="en-US" sz="2400" b="1">
                <a:latin typeface="宋体" panose="02010600030101010101" pitchFamily="2" charset="-122"/>
              </a:rPr>
              <a:t>改为一般疑问句</a:t>
            </a:r>
            <a:r>
              <a:rPr lang="en-US" sz="2400" b="1">
                <a:latin typeface="宋体" panose="02010600030101010101" pitchFamily="2" charset="-122"/>
              </a:rPr>
              <a:t>)     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_______ the boy _______ English?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2. The blue sweater is </a:t>
            </a:r>
            <a:r>
              <a:rPr lang="en-US" sz="2400" b="1" u="sng">
                <a:latin typeface="宋体" panose="02010600030101010101" pitchFamily="2" charset="-122"/>
              </a:rPr>
              <a:t>ten dollars</a:t>
            </a:r>
            <a:r>
              <a:rPr lang="en-US" sz="2400" b="1">
                <a:latin typeface="宋体" panose="02010600030101010101" pitchFamily="2" charset="-122"/>
              </a:rPr>
              <a:t>. (</a:t>
            </a:r>
            <a:r>
              <a:rPr lang="zh-CN" altLang="en-US" sz="2400" b="1">
                <a:latin typeface="宋体" panose="02010600030101010101" pitchFamily="2" charset="-122"/>
              </a:rPr>
              <a:t>对画线部分提问</a:t>
            </a:r>
            <a:r>
              <a:rPr lang="en-US" sz="2400" b="1">
                <a:latin typeface="宋体" panose="02010600030101010101" pitchFamily="2" charset="-122"/>
              </a:rPr>
              <a:t>)        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_______ _______ is the blue sweater?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3. This T­shirt is too big for me. (</a:t>
            </a:r>
            <a:r>
              <a:rPr lang="zh-CN" altLang="en-US" sz="2400" b="1">
                <a:latin typeface="宋体" panose="02010600030101010101" pitchFamily="2" charset="-122"/>
              </a:rPr>
              <a:t>改为反义句</a:t>
            </a:r>
            <a:r>
              <a:rPr lang="en-US" sz="2400" b="1">
                <a:latin typeface="宋体" panose="02010600030101010101" pitchFamily="2" charset="-122"/>
              </a:rPr>
              <a:t>)  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This T­shirt is _______ _______ for me. 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827088" y="22050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348038" y="22050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71550" y="31162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124075" y="31162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much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419475" y="40052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4500563" y="4005263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small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45" grpId="0" autoUpdateAnimBg="0"/>
      <p:bldP spid="35846" grpId="0" autoUpdateAnimBg="0"/>
      <p:bldP spid="35847" grpId="0" autoUpdateAnimBg="0"/>
      <p:bldP spid="35848" grpId="0" autoUpdateAnimBg="0"/>
      <p:bldP spid="35849" grpId="0" autoUpdateAnimBg="0"/>
      <p:bldP spid="3585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5536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>
                <a:solidFill>
                  <a:srgbClr val="FF0000"/>
                </a:solidFill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68313" y="1557338"/>
            <a:ext cx="8208962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4. We have red, green and yellow skirts for you.</a:t>
            </a:r>
          </a:p>
          <a:p>
            <a:pPr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(</a:t>
            </a:r>
            <a:r>
              <a:rPr lang="zh-CN" altLang="en-US" sz="2400" b="1">
                <a:latin typeface="宋体" panose="02010600030101010101" pitchFamily="2" charset="-122"/>
              </a:rPr>
              <a:t>改为同义句</a:t>
            </a:r>
            <a:r>
              <a:rPr lang="en-US" sz="2400" b="1">
                <a:latin typeface="宋体" panose="02010600030101010101" pitchFamily="2" charset="-122"/>
              </a:rPr>
              <a:t>)</a:t>
            </a:r>
          </a:p>
          <a:p>
            <a:pPr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We have ________ ______ red, green and yellow</a:t>
            </a:r>
          </a:p>
          <a:p>
            <a:pPr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for you. </a:t>
            </a:r>
          </a:p>
          <a:p>
            <a:pPr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5. What can I do for you</a:t>
            </a:r>
            <a:r>
              <a:rPr lang="zh-CN" altLang="en-US" sz="2400" b="1">
                <a:latin typeface="宋体" panose="02010600030101010101" pitchFamily="2" charset="-122"/>
              </a:rPr>
              <a:t>？</a:t>
            </a:r>
            <a:r>
              <a:rPr lang="en-US" sz="2400" b="1">
                <a:latin typeface="宋体" panose="02010600030101010101" pitchFamily="2" charset="-122"/>
              </a:rPr>
              <a:t>(</a:t>
            </a:r>
            <a:r>
              <a:rPr lang="zh-CN" altLang="en-US" sz="2400" b="1">
                <a:latin typeface="宋体" panose="02010600030101010101" pitchFamily="2" charset="-122"/>
              </a:rPr>
              <a:t>改为同义句</a:t>
            </a:r>
            <a:r>
              <a:rPr lang="en-US" sz="2400" b="1">
                <a:latin typeface="宋体" panose="02010600030101010101" pitchFamily="2" charset="-122"/>
              </a:rPr>
              <a:t>) </a:t>
            </a:r>
          </a:p>
          <a:p>
            <a:pPr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______ _______ _______ _______</a:t>
            </a:r>
            <a:r>
              <a:rPr lang="zh-CN" altLang="en-US" sz="2400" b="1">
                <a:latin typeface="宋体" panose="02010600030101010101" pitchFamily="2" charset="-122"/>
              </a:rPr>
              <a:t>？</a:t>
            </a:r>
            <a:r>
              <a:rPr lang="zh-CN" altLang="en-US" sz="240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268538" y="249237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skirts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851275" y="249237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187450" y="3860800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Can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11413" y="38608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419475" y="37893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help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4787900" y="37893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  <p:bldP spid="36870" grpId="0" autoUpdateAnimBg="0"/>
      <p:bldP spid="36871" grpId="0" autoUpdateAnimBg="0"/>
      <p:bldP spid="36872" grpId="0" autoUpdateAnimBg="0"/>
      <p:bldP spid="36873" grpId="0" autoUpdateAnimBg="0"/>
      <p:bldP spid="368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61950" y="30956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>
                <a:solidFill>
                  <a:srgbClr val="FF0000"/>
                </a:solidFill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4925" y="981075"/>
            <a:ext cx="8424863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Ⅳ. </a:t>
            </a:r>
            <a:r>
              <a:rPr lang="zh-CN" altLang="en-US" sz="2400" b="1" dirty="0">
                <a:latin typeface="宋体" panose="02010600030101010101" pitchFamily="2" charset="-122"/>
              </a:rPr>
              <a:t>补全对话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A: Can I 1.________ you?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B: Yes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sz="2400" b="1" dirty="0">
                <a:latin typeface="宋体" panose="02010600030101010101" pitchFamily="2" charset="-122"/>
              </a:rPr>
              <a:t>please. I want to 2.______ a sweater for my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daughter.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A: What 3.________ does she like?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B: She 4._________ white.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A: Here you are.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B: 5.______  6._______ is it?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A: It is ten dollars.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B: OK. I'll  7._______ it. Thanks.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A: You’re  8.__________.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332038" y="148431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help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862513" y="191611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buy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124075" y="27813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color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979613" y="3259138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258888" y="41497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843213" y="41497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much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2771775" y="50133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take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700338" y="549275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welcome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utoUpdateAnimBg="0"/>
      <p:bldP spid="37894" grpId="0" autoUpdateAnimBg="0"/>
      <p:bldP spid="37895" grpId="0" autoUpdateAnimBg="0"/>
      <p:bldP spid="37896" grpId="0" autoUpdateAnimBg="0"/>
      <p:bldP spid="37897" grpId="0" autoUpdateAnimBg="0"/>
      <p:bldP spid="37898" grpId="0" autoUpdateAnimBg="0"/>
      <p:bldP spid="37899" grpId="0" autoUpdateAnimBg="0"/>
      <p:bldP spid="3790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52413" y="981075"/>
            <a:ext cx="86423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ts val="3300"/>
              </a:lnSpc>
            </a:pPr>
            <a:r>
              <a:rPr lang="en-US" sz="2400" b="1" dirty="0">
                <a:latin typeface="宋体" panose="02010600030101010101" pitchFamily="2" charset="-122"/>
              </a:rPr>
              <a:t>Ⅴ.</a:t>
            </a:r>
            <a:r>
              <a:rPr lang="zh-CN" altLang="en-US" sz="2400" b="1" dirty="0">
                <a:latin typeface="宋体" panose="02010600030101010101" pitchFamily="2" charset="-122"/>
              </a:rPr>
              <a:t>完形填空</a:t>
            </a:r>
          </a:p>
          <a:p>
            <a:pPr indent="266700" algn="just">
              <a:lnSpc>
                <a:spcPts val="33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My aunt works in a small shop. It's near our ____. Every day students come to ____ things.</a:t>
            </a:r>
          </a:p>
          <a:p>
            <a:pPr indent="266700" algn="just">
              <a:lnSpc>
                <a:spcPts val="33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In the ____</a:t>
            </a:r>
            <a:r>
              <a:rPr lang="zh-CN" altLang="en-US" sz="2400" b="1" dirty="0">
                <a:latin typeface="宋体" panose="02010600030101010101" pitchFamily="2" charset="-122"/>
              </a:rPr>
              <a:t>， </a:t>
            </a:r>
            <a:r>
              <a:rPr lang="en-US" sz="2400" b="1" dirty="0">
                <a:latin typeface="宋体" panose="02010600030101010101" pitchFamily="2" charset="-122"/>
              </a:rPr>
              <a:t>she gets up (</a:t>
            </a:r>
            <a:r>
              <a:rPr lang="zh-CN" altLang="en-US" sz="2400" b="1" dirty="0">
                <a:latin typeface="宋体" panose="02010600030101010101" pitchFamily="2" charset="-122"/>
              </a:rPr>
              <a:t>起床</a:t>
            </a:r>
            <a:r>
              <a:rPr lang="en-US" sz="2400" b="1" dirty="0">
                <a:latin typeface="宋体" panose="02010600030101010101" pitchFamily="2" charset="-122"/>
              </a:rPr>
              <a:t>) at six, and then has breakfast. She gets to (</a:t>
            </a:r>
            <a:r>
              <a:rPr lang="zh-CN" altLang="en-US" sz="2400" b="1" dirty="0">
                <a:latin typeface="宋体" panose="02010600030101010101" pitchFamily="2" charset="-122"/>
              </a:rPr>
              <a:t>到达</a:t>
            </a:r>
            <a:r>
              <a:rPr lang="en-US" sz="2400" b="1" dirty="0">
                <a:latin typeface="宋体" panose="02010600030101010101" pitchFamily="2" charset="-122"/>
              </a:rPr>
              <a:t>) the ____ at about six forty. The shop opens at seven. She sells things  ____ food and drink. She sells some school things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sz="2400" b="1" dirty="0">
                <a:latin typeface="宋体" panose="02010600030101010101" pitchFamily="2" charset="-122"/>
              </a:rPr>
              <a:t>____. So there ____ often many people in her shop ____ morning to evening.</a:t>
            </a:r>
          </a:p>
          <a:p>
            <a:pPr indent="266700" algn="just">
              <a:lnSpc>
                <a:spcPts val="33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At noon, she is very busy. So she has ____ in the shop. After school, the shop is closed. She goes home ____supper.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8172450" y="1412875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1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643438" y="18446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2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411413" y="22764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3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300788" y="27082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4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8316913" y="31416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5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7669213" y="35480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6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7042150" y="39338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7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403350" y="397986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8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7258050" y="47974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9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95288" y="56610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10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  <p:bldP spid="38918" grpId="0" autoUpdateAnimBg="0"/>
      <p:bldP spid="38919" grpId="0" autoUpdateAnimBg="0"/>
      <p:bldP spid="38920" grpId="0" autoUpdateAnimBg="0"/>
      <p:bldP spid="38921" grpId="0" autoUpdateAnimBg="0"/>
      <p:bldP spid="38922" grpId="0" autoUpdateAnimBg="0"/>
      <p:bldP spid="38923" grpId="0" autoUpdateAnimBg="0"/>
      <p:bldP spid="38924" grpId="0" autoUpdateAnimBg="0"/>
      <p:bldP spid="38925" grpId="0" autoUpdateAnimBg="0"/>
      <p:bldP spid="3892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95536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-34925" y="1052513"/>
            <a:ext cx="91440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)1. A. farm</a:t>
            </a:r>
            <a:r>
              <a:rPr lang="zh-CN" altLang="en-US" sz="2400" b="1" dirty="0">
                <a:latin typeface="宋体" panose="02010600030101010101" pitchFamily="2" charset="-122"/>
              </a:rPr>
              <a:t>　　  </a:t>
            </a:r>
            <a:r>
              <a:rPr lang="en-US" sz="2400" b="1" dirty="0"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factory   C. school</a:t>
            </a:r>
            <a:r>
              <a:rPr lang="zh-CN" altLang="en-US" sz="2400" b="1" dirty="0">
                <a:latin typeface="宋体" panose="02010600030101010101" pitchFamily="2" charset="-122"/>
              </a:rPr>
              <a:t>　</a:t>
            </a:r>
            <a:r>
              <a:rPr lang="en-US" sz="2400" b="1" dirty="0">
                <a:latin typeface="宋体" panose="02010600030101010101" pitchFamily="2" charset="-122"/>
              </a:rPr>
              <a:t>D. river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)2. A. buy</a:t>
            </a:r>
            <a:r>
              <a:rPr lang="zh-CN" altLang="en-US" sz="2400" b="1" dirty="0">
                <a:latin typeface="宋体" panose="02010600030101010101" pitchFamily="2" charset="-122"/>
              </a:rPr>
              <a:t>　　   </a:t>
            </a:r>
            <a:r>
              <a:rPr lang="en-US" sz="2400" b="1" dirty="0">
                <a:latin typeface="宋体" panose="02010600030101010101" pitchFamily="2" charset="-122"/>
              </a:rPr>
              <a:t>B. sell      C. take</a:t>
            </a:r>
            <a:r>
              <a:rPr lang="zh-CN" altLang="en-US" sz="2400" b="1" dirty="0">
                <a:latin typeface="宋体" panose="02010600030101010101" pitchFamily="2" charset="-122"/>
              </a:rPr>
              <a:t>　　</a:t>
            </a:r>
            <a:r>
              <a:rPr lang="en-US" sz="2400" b="1" dirty="0">
                <a:latin typeface="宋体" panose="02010600030101010101" pitchFamily="2" charset="-122"/>
              </a:rPr>
              <a:t>D. want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)3. A. evening   B. afternoon C. noon    D. morning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)4. A. classroom B. school    C. shop    D. club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)5. A. with	    B. like      C. for	    D. about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)6. A. too	    B. also      C. and	    D. but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)7. A. are	    B. have      C. see	    D. come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)8. A. in	    B. on        C. at	    D. from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)9. A. supper    B. breakfast C. tea     D. lunch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)10. A. to	    B. for       C. with    D. at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68313" y="11255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68313" y="15573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68313" y="19891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68313" y="24209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468313" y="28527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468313" y="33321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468313" y="37893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68313" y="42211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68313" y="46529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468313" y="50847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  <p:bldP spid="39942" grpId="0" autoUpdateAnimBg="0"/>
      <p:bldP spid="39943" grpId="0" autoUpdateAnimBg="0"/>
      <p:bldP spid="39944" grpId="0" autoUpdateAnimBg="0"/>
      <p:bldP spid="39945" grpId="0" autoUpdateAnimBg="0"/>
      <p:bldP spid="39946" grpId="0" autoUpdateAnimBg="0"/>
      <p:bldP spid="39947" grpId="0" autoUpdateAnimBg="0"/>
      <p:bldP spid="39948" grpId="0" autoUpdateAnimBg="0"/>
      <p:bldP spid="39949" grpId="0" autoUpdateAnimBg="0"/>
      <p:bldP spid="3995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23528" y="19050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50825" y="908050"/>
            <a:ext cx="8281988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Ⅵ.</a:t>
            </a:r>
            <a:r>
              <a:rPr lang="zh-CN" altLang="en-US" sz="2400" b="1">
                <a:latin typeface="宋体" panose="02010600030101010101" pitchFamily="2" charset="-122"/>
              </a:rPr>
              <a:t>任务型阅读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It is Sunday afternoon. Mary goes shopping with her mother. Her mother wants to buy some food for supper. Mary wants to buy a new sweater and some school things. They come to a shop.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“What does your shop sell</a:t>
            </a:r>
            <a:r>
              <a:rPr lang="zh-CN" altLang="en-US" sz="2400" b="1">
                <a:latin typeface="宋体" panose="02010600030101010101" pitchFamily="2" charset="-122"/>
              </a:rPr>
              <a:t>？” </a:t>
            </a:r>
            <a:r>
              <a:rPr lang="en-US" sz="2400" b="1">
                <a:latin typeface="宋体" panose="02010600030101010101" pitchFamily="2" charset="-122"/>
              </a:rPr>
              <a:t>Mary asks. “A lot of things.” the girl in the shop says, “You can buy food, drinks, clothes in our shop and school things, too.”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Mary and her mother go in. There are many people in the shop. Mary finds a nice white sweater.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8456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CC0099"/>
                </a:solidFill>
              </a:rPr>
              <a:t>┃</a:t>
            </a:r>
            <a:r>
              <a:rPr lang="zh-CN" altLang="en-US" sz="2800">
                <a:solidFill>
                  <a:srgbClr val="CC0099"/>
                </a:solidFill>
                <a:ea typeface="黑体" panose="02010609060101010101" pitchFamily="49" charset="-122"/>
              </a:rPr>
              <a:t>基础知识梳理</a:t>
            </a:r>
            <a:r>
              <a:rPr lang="zh-CN" altLang="en-US" sz="2800">
                <a:solidFill>
                  <a:srgbClr val="CC0099"/>
                </a:solidFill>
              </a:rPr>
              <a:t>┃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95288" y="1628775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重点单词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7950" y="2133600"/>
            <a:ext cx="9361488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根据汉语或英语提示翻译下列单词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latin typeface="宋体" panose="02010600030101010101" pitchFamily="2" charset="-122"/>
              </a:rPr>
              <a:t>短袜 </a:t>
            </a:r>
            <a:r>
              <a:rPr lang="en-US" sz="2400" b="1" dirty="0">
                <a:latin typeface="宋体" panose="02010600030101010101" pitchFamily="2" charset="-122"/>
              </a:rPr>
              <a:t>______</a:t>
            </a:r>
            <a:r>
              <a:rPr lang="zh-CN" altLang="en-US" sz="2400" b="1" dirty="0">
                <a:latin typeface="宋体" panose="02010600030101010101" pitchFamily="2" charset="-122"/>
              </a:rPr>
              <a:t>　		</a:t>
            </a:r>
            <a:r>
              <a:rPr lang="en-US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．买下；拿；取 </a:t>
            </a:r>
            <a:r>
              <a:rPr lang="en-US" sz="2400" b="1" dirty="0">
                <a:latin typeface="宋体" panose="02010600030101010101" pitchFamily="2" charset="-122"/>
              </a:rPr>
              <a:t>______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latin typeface="宋体" panose="02010600030101010101" pitchFamily="2" charset="-122"/>
              </a:rPr>
              <a:t>短裤 </a:t>
            </a:r>
            <a:r>
              <a:rPr lang="en-US" sz="2400" b="1" dirty="0">
                <a:latin typeface="宋体" panose="02010600030101010101" pitchFamily="2" charset="-122"/>
              </a:rPr>
              <a:t>_________	4. </a:t>
            </a:r>
            <a:r>
              <a:rPr lang="zh-CN" altLang="en-US" sz="2400" b="1" dirty="0">
                <a:latin typeface="宋体" panose="02010600030101010101" pitchFamily="2" charset="-122"/>
              </a:rPr>
              <a:t>毛衣 </a:t>
            </a:r>
            <a:r>
              <a:rPr lang="en-US" sz="2400" b="1" dirty="0">
                <a:latin typeface="宋体" panose="02010600030101010101" pitchFamily="2" charset="-122"/>
              </a:rPr>
              <a:t>__________	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latin typeface="宋体" panose="02010600030101010101" pitchFamily="2" charset="-122"/>
              </a:rPr>
              <a:t>鞋 </a:t>
            </a:r>
            <a:r>
              <a:rPr lang="en-US" sz="2400" b="1" dirty="0">
                <a:latin typeface="宋体" panose="02010600030101010101" pitchFamily="2" charset="-122"/>
              </a:rPr>
              <a:t>________		6. </a:t>
            </a:r>
            <a:r>
              <a:rPr lang="zh-CN" altLang="en-US" sz="2400" b="1" dirty="0">
                <a:latin typeface="宋体" panose="02010600030101010101" pitchFamily="2" charset="-122"/>
              </a:rPr>
              <a:t>裙子 </a:t>
            </a:r>
            <a:r>
              <a:rPr lang="en-US" sz="2400" b="1" dirty="0">
                <a:latin typeface="宋体" panose="02010600030101010101" pitchFamily="2" charset="-122"/>
              </a:rPr>
              <a:t>_______			      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7. </a:t>
            </a:r>
            <a:r>
              <a:rPr lang="zh-CN" altLang="en-US" sz="2400" b="1" dirty="0">
                <a:latin typeface="宋体" panose="02010600030101010101" pitchFamily="2" charset="-122"/>
              </a:rPr>
              <a:t>需要 </a:t>
            </a:r>
            <a:r>
              <a:rPr lang="en-US" sz="2400" b="1" dirty="0">
                <a:latin typeface="宋体" panose="02010600030101010101" pitchFamily="2" charset="-122"/>
              </a:rPr>
              <a:t>_______		8. </a:t>
            </a:r>
            <a:r>
              <a:rPr lang="zh-CN" altLang="en-US" sz="2400" b="1" dirty="0">
                <a:latin typeface="宋体" panose="02010600030101010101" pitchFamily="2" charset="-122"/>
              </a:rPr>
              <a:t>一双；一对 </a:t>
            </a:r>
            <a:r>
              <a:rPr lang="en-US" sz="2400" b="1" dirty="0">
                <a:latin typeface="宋体" panose="02010600030101010101" pitchFamily="2" charset="-122"/>
              </a:rPr>
              <a:t>_______		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9. </a:t>
            </a:r>
            <a:r>
              <a:rPr lang="zh-CN" altLang="en-US" sz="2400" b="1" dirty="0">
                <a:latin typeface="宋体" panose="02010600030101010101" pitchFamily="2" charset="-122"/>
              </a:rPr>
              <a:t>女子 </a:t>
            </a:r>
            <a:r>
              <a:rPr lang="en-US" sz="2400" b="1" dirty="0">
                <a:latin typeface="宋体" panose="02010600030101010101" pitchFamily="2" charset="-122"/>
              </a:rPr>
              <a:t>_______		10. </a:t>
            </a:r>
            <a:r>
              <a:rPr lang="zh-CN" altLang="en-US" sz="2400" b="1" dirty="0">
                <a:latin typeface="宋体" panose="02010600030101010101" pitchFamily="2" charset="-122"/>
              </a:rPr>
              <a:t>二十 </a:t>
            </a:r>
            <a:r>
              <a:rPr lang="en-US" sz="2400" b="1" dirty="0">
                <a:latin typeface="宋体" panose="02010600030101010101" pitchFamily="2" charset="-122"/>
              </a:rPr>
              <a:t>_________	               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11</a:t>
            </a:r>
            <a:r>
              <a:rPr lang="zh-CN" altLang="en-US" sz="2400" b="1" dirty="0">
                <a:latin typeface="宋体" panose="02010600030101010101" pitchFamily="2" charset="-122"/>
              </a:rPr>
              <a:t>．价格 </a:t>
            </a:r>
            <a:r>
              <a:rPr lang="en-US" sz="2400" b="1" dirty="0">
                <a:latin typeface="宋体" panose="02010600030101010101" pitchFamily="2" charset="-122"/>
              </a:rPr>
              <a:t>________     12</a:t>
            </a:r>
            <a:r>
              <a:rPr lang="zh-CN" altLang="en-US" sz="2400" b="1" dirty="0">
                <a:latin typeface="宋体" panose="02010600030101010101" pitchFamily="2" charset="-122"/>
              </a:rPr>
              <a:t>．购买 </a:t>
            </a:r>
            <a:r>
              <a:rPr lang="en-US" sz="2400" b="1" dirty="0">
                <a:latin typeface="宋体" panose="02010600030101010101" pitchFamily="2" charset="-122"/>
              </a:rPr>
              <a:t>______     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763713" y="26368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sock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835150" y="30686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shorts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619250" y="35004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shoe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835150" y="39798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need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763713" y="4437063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woman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979613" y="4843463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price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6300788" y="26368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take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181600" y="3068638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sweater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148263" y="3500438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skirt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156325" y="39338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pair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364163" y="43656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twenty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35600" y="48434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buy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  <p:bldP spid="23562" grpId="0" autoUpdateAnimBg="0"/>
      <p:bldP spid="23563" grpId="0" autoUpdateAnimBg="0"/>
      <p:bldP spid="23564" grpId="0" autoUpdateAnimBg="0"/>
      <p:bldP spid="23565" grpId="0" autoUpdateAnimBg="0"/>
      <p:bldP spid="23566" grpId="0" autoUpdateAnimBg="0"/>
      <p:bldP spid="23567" grpId="0" autoUpdateAnimBg="0"/>
      <p:bldP spid="23568" grpId="0" autoUpdateAnimBg="0"/>
      <p:bldP spid="23569" grpId="0" autoUpdateAnimBg="0"/>
      <p:bldP spid="2357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86743" y="18097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>
                <a:solidFill>
                  <a:srgbClr val="FF0000"/>
                </a:solidFill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52413" y="908050"/>
            <a:ext cx="8351837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ts val="35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    “</a:t>
            </a:r>
            <a:r>
              <a:rPr lang="en-US" sz="2400" b="1">
                <a:latin typeface="宋体" panose="02010600030101010101" pitchFamily="2" charset="-122"/>
              </a:rPr>
              <a:t>How much is the sweater</a:t>
            </a:r>
            <a:r>
              <a:rPr lang="zh-CN" altLang="en-US" sz="2400" b="1">
                <a:latin typeface="宋体" panose="02010600030101010101" pitchFamily="2" charset="-122"/>
              </a:rPr>
              <a:t>？” </a:t>
            </a:r>
            <a:r>
              <a:rPr lang="en-US" sz="2400" b="1">
                <a:latin typeface="宋体" panose="02010600030101010101" pitchFamily="2" charset="-122"/>
              </a:rPr>
              <a:t>Mary asks the girl in the shop.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“It's eighty </a:t>
            </a:r>
            <a:r>
              <a:rPr lang="en-US" sz="2400" b="1" i="1">
                <a:latin typeface="宋体" panose="02010600030101010101" pitchFamily="2" charset="-122"/>
              </a:rPr>
              <a:t>yuan</a:t>
            </a:r>
            <a:r>
              <a:rPr lang="en-US" sz="2400" b="1">
                <a:latin typeface="宋体" panose="02010600030101010101" pitchFamily="2" charset="-122"/>
              </a:rPr>
              <a:t>.”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“That's too dear. Do you have a cheap one</a:t>
            </a:r>
            <a:r>
              <a:rPr lang="zh-CN" altLang="en-US" sz="2400" b="1">
                <a:latin typeface="宋体" panose="02010600030101010101" pitchFamily="2" charset="-122"/>
              </a:rPr>
              <a:t>？”</a:t>
            </a:r>
          </a:p>
          <a:p>
            <a:pPr indent="266700" algn="just">
              <a:lnSpc>
                <a:spcPts val="3500"/>
              </a:lnSpc>
            </a:pPr>
            <a:r>
              <a:rPr lang="zh-CN" altLang="en-US" sz="2400" b="1">
                <a:latin typeface="宋体" panose="02010600030101010101" pitchFamily="2" charset="-122"/>
              </a:rPr>
              <a:t>    “</a:t>
            </a:r>
            <a:r>
              <a:rPr lang="en-US" sz="2400" b="1">
                <a:latin typeface="宋体" panose="02010600030101010101" pitchFamily="2" charset="-122"/>
              </a:rPr>
              <a:t>What about the green one? It looks nice. And it's only thirty </a:t>
            </a:r>
            <a:r>
              <a:rPr lang="en-US" sz="2400" b="1" i="1">
                <a:latin typeface="宋体" panose="02010600030101010101" pitchFamily="2" charset="-122"/>
              </a:rPr>
              <a:t>yuan</a:t>
            </a:r>
            <a:r>
              <a:rPr lang="en-US" sz="2400" b="1">
                <a:latin typeface="宋体" panose="02010600030101010101" pitchFamily="2" charset="-122"/>
              </a:rPr>
              <a:t>.”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“OK, thanks a lot.”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“You’re welcome.”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At last, Mary buys some school things, too. Her mother buys a lot of food, such as (</a:t>
            </a:r>
            <a:r>
              <a:rPr lang="zh-CN" altLang="en-US" sz="2400" b="1">
                <a:latin typeface="宋体" panose="02010600030101010101" pitchFamily="2" charset="-122"/>
              </a:rPr>
              <a:t>例如</a:t>
            </a:r>
            <a:r>
              <a:rPr lang="en-US" sz="2400" b="1">
                <a:latin typeface="宋体" panose="02010600030101010101" pitchFamily="2" charset="-122"/>
              </a:rPr>
              <a:t>) bread, cakes, meat and fish. They get home very late.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23528" y="18097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4925" y="903288"/>
            <a:ext cx="92170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阅读短文，回答下面的问题。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When does Mary go shopping with her mother?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______________________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What does Mary want to buy?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_________________________________________________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How much is the green sweater?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________________________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Why doesn't Mary buy the white sweater?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__________________________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971550" y="1844675"/>
            <a:ext cx="326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 Sunday afternoon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966788" y="2822575"/>
            <a:ext cx="74215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She wants to buy a new sweater and some school </a:t>
            </a:r>
          </a:p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things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971550" y="4051300"/>
            <a:ext cx="357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 only thirty yuan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971550" y="4941888"/>
            <a:ext cx="372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Because it is too dear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5" grpId="0" autoUpdateAnimBg="0"/>
      <p:bldP spid="4301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67544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39750" y="1347788"/>
            <a:ext cx="80645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Ⅶ.</a:t>
            </a:r>
            <a:r>
              <a:rPr lang="zh-CN" altLang="en-US" sz="2400" b="1" dirty="0">
                <a:latin typeface="宋体" panose="02010600030101010101" pitchFamily="2" charset="-122"/>
              </a:rPr>
              <a:t>书面表达</a:t>
            </a:r>
          </a:p>
          <a:p>
            <a:pPr indent="266700" algn="just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 国庆节将至，商店纷纷打出促销的标语，假如你是</a:t>
            </a:r>
            <a:r>
              <a:rPr lang="en-US" sz="2400" b="1" dirty="0">
                <a:latin typeface="宋体" panose="02010600030101010101" pitchFamily="2" charset="-122"/>
              </a:rPr>
              <a:t>ONLY</a:t>
            </a:r>
            <a:r>
              <a:rPr lang="zh-CN" altLang="en-US" sz="2400" b="1" dirty="0">
                <a:latin typeface="宋体" panose="02010600030101010101" pitchFamily="2" charset="-122"/>
              </a:rPr>
              <a:t>服装专卖店的店主，请写一份促销海报。短文不少于</a:t>
            </a:r>
            <a:r>
              <a:rPr lang="en-US" sz="2400" b="1" dirty="0"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宋体" panose="02010600030101010101" pitchFamily="2" charset="-122"/>
              </a:rPr>
              <a:t>句话。</a:t>
            </a:r>
          </a:p>
          <a:p>
            <a:pPr indent="266700" algn="just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 要点提示：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1</a:t>
            </a:r>
            <a:r>
              <a:rPr lang="zh-CN" altLang="en-US" sz="2400" b="1" dirty="0">
                <a:latin typeface="宋体" panose="02010600030101010101" pitchFamily="2" charset="-122"/>
              </a:rPr>
              <a:t>．专营各类青少年服装，如</a:t>
            </a:r>
            <a:r>
              <a:rPr lang="en-US" sz="2400" b="1" dirty="0">
                <a:latin typeface="宋体" panose="02010600030101010101" pitchFamily="2" charset="-122"/>
              </a:rPr>
              <a:t>T</a:t>
            </a:r>
            <a:r>
              <a:rPr lang="zh-CN" altLang="en-US" sz="2400" b="1" dirty="0">
                <a:latin typeface="宋体" panose="02010600030101010101" pitchFamily="2" charset="-122"/>
              </a:rPr>
              <a:t>恤衫，牛仔裤等；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2</a:t>
            </a:r>
            <a:r>
              <a:rPr lang="zh-CN" altLang="en-US" sz="2400" b="1" dirty="0">
                <a:latin typeface="宋体" panose="02010600030101010101" pitchFamily="2" charset="-122"/>
              </a:rPr>
              <a:t>．多种商品低价出售；</a:t>
            </a:r>
          </a:p>
          <a:p>
            <a:pPr indent="266700" algn="just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3</a:t>
            </a:r>
            <a:r>
              <a:rPr lang="zh-CN" altLang="en-US" sz="2400" b="1" dirty="0">
                <a:latin typeface="宋体" panose="02010600030101010101" pitchFamily="2" charset="-122"/>
              </a:rPr>
              <a:t>．欢迎选购。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67544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79388" y="1341438"/>
            <a:ext cx="8640762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i="1">
                <a:latin typeface="宋体" panose="02010600030101010101" pitchFamily="2" charset="-122"/>
              </a:rPr>
              <a:t>One possible version</a:t>
            </a:r>
            <a:r>
              <a:rPr lang="zh-CN" altLang="en-US" sz="2400" b="1">
                <a:latin typeface="宋体" panose="02010600030101010101" pitchFamily="2" charset="-122"/>
              </a:rPr>
              <a:t>：</a:t>
            </a:r>
          </a:p>
          <a:p>
            <a:pPr indent="266700" algn="ctr">
              <a:lnSpc>
                <a:spcPts val="3500"/>
              </a:lnSpc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ONLY SALE</a:t>
            </a:r>
            <a:endParaRPr lang="en-US" sz="2400" b="1">
              <a:solidFill>
                <a:srgbClr val="FF5050"/>
              </a:solidFill>
              <a:latin typeface="宋体" panose="02010600030101010101" pitchFamily="2" charset="-122"/>
            </a:endParaRPr>
          </a:p>
          <a:p>
            <a:pPr indent="266700" algn="just">
              <a:lnSpc>
                <a:spcPts val="3500"/>
              </a:lnSpc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    Come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buy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all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kinds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of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clothes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teenagers!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sell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­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shirts, jeans, sweaters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are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all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good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prices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have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­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shirts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all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colors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Each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only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￥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35.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jeans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are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only</a:t>
            </a:r>
            <a:r>
              <a:rPr lang="zh-CN" alt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￥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50.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Come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see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yourself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ONLY!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96863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CC0099"/>
                </a:solidFill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ea typeface="黑体" panose="02010609060101010101" pitchFamily="49" charset="-122"/>
              </a:rPr>
              <a:t>易错点针对训练</a:t>
            </a:r>
            <a:r>
              <a:rPr lang="zh-CN" altLang="en-US" sz="2800" dirty="0">
                <a:solidFill>
                  <a:srgbClr val="CC0099"/>
                </a:solidFill>
              </a:rPr>
              <a:t>┃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07950" y="1700213"/>
            <a:ext cx="9648825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  )1. — How much ________ the sweater?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—________ fifty </a:t>
            </a:r>
            <a:r>
              <a:rPr lang="en-US" sz="2400" b="1" i="1" dirty="0" err="1">
                <a:latin typeface="宋体" panose="02010600030101010101" pitchFamily="2" charset="-122"/>
              </a:rPr>
              <a:t>yuan</a:t>
            </a:r>
            <a:r>
              <a:rPr lang="en-US" sz="2400" b="1" dirty="0">
                <a:latin typeface="宋体" panose="02010600030101010101" pitchFamily="2" charset="-122"/>
              </a:rPr>
              <a:t>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is; It's	  B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are; They're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is; They're	  D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are; It's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476375" y="3573463"/>
            <a:ext cx="5616575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　因为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sweater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是可数名词单数形式，所以谓语动词要用三单形式，而且要用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it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来代替，故选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11188" y="17478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utoUpdateAnimBg="0"/>
      <p:bldP spid="46085" grpId="0" autoUpdateAnimBg="0"/>
      <p:bldP spid="46086" grpId="0" autoUpdateAnimBg="0"/>
      <p:bldP spid="4608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48544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-179388" y="1281113"/>
            <a:ext cx="9647238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(  )2. This pair of socks looks nice.  I'll take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 ________.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 A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it     B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they   C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its      D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them</a:t>
            </a:r>
          </a:p>
          <a:p>
            <a:pPr indent="266700">
              <a:lnSpc>
                <a:spcPts val="3500"/>
              </a:lnSpc>
            </a:pPr>
            <a:endParaRPr lang="en-US" altLang="zh-CN" sz="2400" b="1" dirty="0">
              <a:latin typeface="宋体" panose="02010600030101010101" pitchFamily="2" charset="-122"/>
            </a:endParaRPr>
          </a:p>
          <a:p>
            <a:pPr indent="266700">
              <a:lnSpc>
                <a:spcPts val="3500"/>
              </a:lnSpc>
            </a:pPr>
            <a:endParaRPr lang="en-US" sz="2400" b="1" dirty="0">
              <a:latin typeface="宋体" panose="02010600030101010101" pitchFamily="2" charset="-122"/>
            </a:endParaRP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(  )3. Jim's ________ is red.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    A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shoes  B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bag C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socks  D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pants</a:t>
            </a:r>
          </a:p>
          <a:p>
            <a:pPr indent="266700">
              <a:lnSpc>
                <a:spcPts val="3500"/>
              </a:lnSpc>
            </a:pPr>
            <a:endParaRPr lang="en-US" altLang="zh-CN" sz="2400" b="1" dirty="0">
              <a:latin typeface="宋体" panose="02010600030101010101" pitchFamily="2" charset="-122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331913" y="2663825"/>
            <a:ext cx="87122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　因为题干的主语是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pair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，而不是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socks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ts val="35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所以应用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it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来代替，故选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331913" y="4437063"/>
            <a:ext cx="69850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　因为后面的谓语动词用的是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is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，所以主</a:t>
            </a:r>
          </a:p>
          <a:p>
            <a:pPr>
              <a:lnSpc>
                <a:spcPts val="35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语要用单数形式，故选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68313" y="13414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68313" y="35734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1" grpId="0" autoUpdateAnimBg="0"/>
      <p:bldP spid="4711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95536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4925" y="908050"/>
            <a:ext cx="8351838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(  )4. —I want that bag. 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—________.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You are here    B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Give you  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Here you are    D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Here are you</a:t>
            </a:r>
          </a:p>
          <a:p>
            <a:pPr indent="266700">
              <a:lnSpc>
                <a:spcPts val="3500"/>
              </a:lnSpc>
            </a:pPr>
            <a:endParaRPr lang="en-US" altLang="zh-CN" sz="2400" b="1">
              <a:latin typeface="宋体" panose="02010600030101010101" pitchFamily="2" charset="-122"/>
            </a:endParaRPr>
          </a:p>
          <a:p>
            <a:pPr indent="266700">
              <a:lnSpc>
                <a:spcPts val="3500"/>
              </a:lnSpc>
            </a:pPr>
            <a:endParaRPr lang="en-US" sz="2400" b="1">
              <a:latin typeface="宋体" panose="02010600030101010101" pitchFamily="2" charset="-122"/>
            </a:endParaRP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(  )5. How much________ the________</a:t>
            </a:r>
            <a:r>
              <a:rPr lang="zh-CN" altLang="en-US" sz="2400" b="1">
                <a:latin typeface="宋体" panose="02010600030101010101" pitchFamily="2" charset="-122"/>
              </a:rPr>
              <a:t>？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is; clothes     B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are; clothes    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is; socks       D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are; shirt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403350" y="2708275"/>
            <a:ext cx="66325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　因为根据上句“</a:t>
            </a:r>
            <a:r>
              <a:rPr 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I want that bag.”</a:t>
            </a:r>
            <a:r>
              <a:rPr lang="zh-CN" alt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可知答语应为“</a:t>
            </a:r>
            <a:r>
              <a:rPr 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Here you are”</a:t>
            </a:r>
            <a:r>
              <a:rPr lang="zh-CN" alt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故选</a:t>
            </a:r>
            <a:r>
              <a:rPr 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>
                <a:solidFill>
                  <a:schemeClr val="hlink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403351" y="4941888"/>
            <a:ext cx="6769050" cy="99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　因为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clothes 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是集体名词，是衣服的统</a:t>
            </a:r>
          </a:p>
          <a:p>
            <a:pPr>
              <a:lnSpc>
                <a:spcPts val="35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称，谓语动词要用复数形式，故选</a:t>
            </a:r>
            <a:r>
              <a:rPr 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 smtClean="0">
                <a:solidFill>
                  <a:schemeClr val="hlink"/>
                </a:solidFill>
                <a:latin typeface="宋体" panose="02010600030101010101" pitchFamily="2" charset="-122"/>
              </a:rPr>
              <a:t>。 </a:t>
            </a:r>
            <a:endParaRPr lang="zh-CN" altLang="en-US" sz="24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39750" y="9810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539750" y="36449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3" grpId="0" autoUpdateAnimBg="0"/>
      <p:bldP spid="48134" grpId="0" autoUpdateAnimBg="0"/>
      <p:bldP spid="48135" grpId="0" autoUpdateAnimBg="0"/>
      <p:bldP spid="481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91331" y="4048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7950" y="1773238"/>
            <a:ext cx="8497888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13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sz="2400" b="1">
                <a:latin typeface="宋体" panose="02010600030101010101" pitchFamily="2" charset="-122"/>
              </a:rPr>
              <a:t>big ______</a:t>
            </a:r>
            <a:r>
              <a:rPr lang="zh-CN" altLang="en-US" sz="2400" b="1">
                <a:latin typeface="宋体" panose="02010600030101010101" pitchFamily="2" charset="-122"/>
              </a:rPr>
              <a:t>　          </a:t>
            </a:r>
            <a:r>
              <a:rPr lang="en-US" sz="2400" b="1">
                <a:latin typeface="宋体" panose="02010600030101010101" pitchFamily="2" charset="-122"/>
              </a:rPr>
              <a:t>14. small ________</a:t>
            </a:r>
            <a:r>
              <a:rPr lang="zh-CN" altLang="en-US" sz="2400" b="1">
                <a:latin typeface="宋体" panose="02010600030101010101" pitchFamily="2" charset="-122"/>
              </a:rPr>
              <a:t>　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15. long _______</a:t>
            </a:r>
            <a:r>
              <a:rPr lang="zh-CN" altLang="en-US" sz="2400" b="1">
                <a:latin typeface="宋体" panose="02010600030101010101" pitchFamily="2" charset="-122"/>
              </a:rPr>
              <a:t>　        </a:t>
            </a:r>
            <a:r>
              <a:rPr lang="en-US" sz="2400" b="1">
                <a:latin typeface="宋体" panose="02010600030101010101" pitchFamily="2" charset="-122"/>
              </a:rPr>
              <a:t>16. short ________</a:t>
            </a:r>
            <a:r>
              <a:rPr lang="zh-CN" altLang="en-US" sz="2400" b="1">
                <a:latin typeface="宋体" panose="02010600030101010101" pitchFamily="2" charset="-122"/>
              </a:rPr>
              <a:t>　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17. sell __________</a:t>
            </a:r>
            <a:r>
              <a:rPr lang="zh-CN" altLang="en-US" sz="2400" b="1">
                <a:latin typeface="宋体" panose="02010600030101010101" pitchFamily="2" charset="-122"/>
              </a:rPr>
              <a:t>　     </a:t>
            </a:r>
            <a:r>
              <a:rPr lang="en-US" sz="2400" b="1">
                <a:latin typeface="宋体" panose="02010600030101010101" pitchFamily="2" charset="-122"/>
              </a:rPr>
              <a:t>18. price _______</a:t>
            </a:r>
            <a:r>
              <a:rPr lang="zh-CN" altLang="en-US" sz="2400" b="1">
                <a:latin typeface="宋体" panose="02010600030101010101" pitchFamily="2" charset="-122"/>
              </a:rPr>
              <a:t>　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19. eleven	_______</a:t>
            </a:r>
            <a:r>
              <a:rPr lang="zh-CN" altLang="en-US" sz="2400" b="1">
                <a:latin typeface="宋体" panose="02010600030101010101" pitchFamily="2" charset="-122"/>
              </a:rPr>
              <a:t>　       </a:t>
            </a:r>
            <a:r>
              <a:rPr lang="en-US" sz="2400" b="1">
                <a:latin typeface="宋体" panose="02010600030101010101" pitchFamily="2" charset="-122"/>
              </a:rPr>
              <a:t>20. twelve _________	</a:t>
            </a:r>
            <a:r>
              <a:rPr lang="zh-CN" altLang="en-US" sz="2400" b="1">
                <a:latin typeface="宋体" panose="02010600030101010101" pitchFamily="2" charset="-122"/>
              </a:rPr>
              <a:t>　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21. thirteen _______</a:t>
            </a:r>
            <a:r>
              <a:rPr lang="zh-CN" altLang="en-US" sz="2400" b="1">
                <a:latin typeface="宋体" panose="02010600030101010101" pitchFamily="2" charset="-122"/>
              </a:rPr>
              <a:t>　    </a:t>
            </a:r>
            <a:r>
              <a:rPr lang="en-US" sz="2400" b="1">
                <a:latin typeface="宋体" panose="02010600030101010101" pitchFamily="2" charset="-122"/>
              </a:rPr>
              <a:t>22. thirty ________</a:t>
            </a:r>
            <a:r>
              <a:rPr lang="zh-CN" altLang="en-US" sz="2400" b="1">
                <a:latin typeface="宋体" panose="02010600030101010101" pitchFamily="2" charset="-122"/>
              </a:rPr>
              <a:t>　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23. clothes ______</a:t>
            </a:r>
            <a:r>
              <a:rPr lang="zh-CN" altLang="en-US" sz="2400" b="1">
                <a:latin typeface="宋体" panose="02010600030101010101" pitchFamily="2" charset="-122"/>
              </a:rPr>
              <a:t>　      </a:t>
            </a:r>
            <a:r>
              <a:rPr lang="en-US" sz="2400" b="1">
                <a:latin typeface="宋体" panose="02010600030101010101" pitchFamily="2" charset="-122"/>
              </a:rPr>
              <a:t>24. sale ____________</a:t>
            </a:r>
            <a:r>
              <a:rPr lang="zh-CN" altLang="en-US" sz="2400" b="1"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763713" y="181927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大的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051050" y="227647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长的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908175" y="2708275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销售；卖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339975" y="31416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十一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627313" y="35734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十三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411413" y="4051300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衣服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227763" y="181927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小的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084888" y="227647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短的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156325" y="270827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价格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372225" y="31416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十二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443663" y="35734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三十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6156325" y="400526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5050"/>
                </a:solidFill>
                <a:ea typeface="仿宋_GB2312" pitchFamily="49" charset="-122"/>
              </a:rPr>
              <a:t>特价销售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autoUpdateAnimBg="0"/>
      <p:bldP spid="24587" grpId="0" autoUpdateAnimBg="0"/>
      <p:bldP spid="24588" grpId="0" autoUpdateAnimBg="0"/>
      <p:bldP spid="24589" grpId="0" autoUpdateAnimBg="0"/>
      <p:bldP spid="24590" grpId="0" autoUpdateAnimBg="0"/>
      <p:bldP spid="24591" grpId="0" autoUpdateAnimBg="0"/>
      <p:bldP spid="245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</a:t>
            </a:r>
            <a:r>
              <a:rPr lang="zh-CN" altLang="en-US" dirty="0"/>
              <a:t>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27146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>
                <a:solidFill>
                  <a:srgbClr val="FF0000"/>
                </a:solidFill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07950" y="1557338"/>
            <a:ext cx="6446838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根据汉语提示翻译下列短语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1. (</a:t>
            </a:r>
            <a:r>
              <a:rPr lang="zh-CN" altLang="en-US" sz="2400" b="1" dirty="0">
                <a:latin typeface="宋体" panose="02010600030101010101" pitchFamily="2" charset="-122"/>
              </a:rPr>
              <a:t>价钱</a:t>
            </a:r>
            <a:r>
              <a:rPr lang="en-US" sz="2400" b="1" dirty="0"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latin typeface="宋体" panose="02010600030101010101" pitchFamily="2" charset="-122"/>
              </a:rPr>
              <a:t>多少 </a:t>
            </a:r>
            <a:r>
              <a:rPr lang="en-US" sz="2400" b="1" dirty="0">
                <a:latin typeface="宋体" panose="02010600030101010101" pitchFamily="2" charset="-122"/>
              </a:rPr>
              <a:t>___________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latin typeface="宋体" panose="02010600030101010101" pitchFamily="2" charset="-122"/>
              </a:rPr>
              <a:t>给你。 </a:t>
            </a:r>
            <a:r>
              <a:rPr lang="en-US" sz="2400" b="1" dirty="0">
                <a:latin typeface="宋体" panose="02010600030101010101" pitchFamily="2" charset="-122"/>
              </a:rPr>
              <a:t>________________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latin typeface="宋体" panose="02010600030101010101" pitchFamily="2" charset="-122"/>
              </a:rPr>
              <a:t>不客气。</a:t>
            </a:r>
            <a:r>
              <a:rPr lang="en-US" sz="2400" b="1" dirty="0">
                <a:latin typeface="宋体" panose="02010600030101010101" pitchFamily="2" charset="-122"/>
              </a:rPr>
              <a:t>__________________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latin typeface="宋体" panose="02010600030101010101" pitchFamily="2" charset="-122"/>
              </a:rPr>
              <a:t>服装店 </a:t>
            </a:r>
            <a:r>
              <a:rPr lang="en-US" sz="2400" b="1" dirty="0">
                <a:latin typeface="宋体" panose="02010600030101010101" pitchFamily="2" charset="-122"/>
              </a:rPr>
              <a:t>________________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latin typeface="宋体" panose="02010600030101010101" pitchFamily="2" charset="-122"/>
              </a:rPr>
              <a:t>以很好的价钱 </a:t>
            </a:r>
            <a:r>
              <a:rPr lang="en-US" sz="2400" b="1" dirty="0">
                <a:latin typeface="宋体" panose="02010600030101010101" pitchFamily="2" charset="-122"/>
              </a:rPr>
              <a:t>_______________________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6</a:t>
            </a:r>
            <a:r>
              <a:rPr lang="zh-CN" altLang="en-US" sz="2400" b="1" dirty="0">
                <a:latin typeface="宋体" panose="02010600030101010101" pitchFamily="2" charset="-122"/>
              </a:rPr>
              <a:t>．一条</a:t>
            </a:r>
            <a:r>
              <a:rPr lang="en-US" sz="2400" b="1" dirty="0"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双</a:t>
            </a:r>
            <a:r>
              <a:rPr lang="en-US" sz="2400" b="1" dirty="0"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副 </a:t>
            </a:r>
            <a:r>
              <a:rPr lang="en-US" sz="2400" b="1" dirty="0">
                <a:latin typeface="宋体" panose="02010600030101010101" pitchFamily="2" charset="-122"/>
              </a:rPr>
              <a:t>_____________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771775" y="2060575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 much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170113" y="2492375"/>
            <a:ext cx="218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Here you are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268538" y="2924175"/>
            <a:ext cx="2646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You’re welcome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124075" y="3357563"/>
            <a:ext cx="218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clothes store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059113" y="3789363"/>
            <a:ext cx="3109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at very good prices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771775" y="4292600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 pair of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5" grpId="0" autoUpdateAnimBg="0"/>
      <p:bldP spid="25606" grpId="0" autoUpdateAnimBg="0"/>
      <p:bldP spid="25607" grpId="0" autoUpdateAnimBg="0"/>
      <p:bldP spid="25608" grpId="0" autoUpdateAnimBg="0"/>
      <p:bldP spid="25609" grpId="0" autoUpdateAnimBg="0"/>
      <p:bldP spid="25610" grpId="0" autoUpdateAnimBg="0"/>
      <p:bldP spid="256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重点句型</a:t>
            </a:r>
            <a:r>
              <a:rPr lang="zh-CN" altLang="en-US" dirty="0"/>
              <a:t>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288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79388" y="1628775"/>
            <a:ext cx="7272337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根据汉语意思完成英语句子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1. “</a:t>
            </a:r>
            <a:r>
              <a:rPr lang="zh-CN" altLang="en-US" sz="2400" b="1" dirty="0">
                <a:latin typeface="宋体" panose="02010600030101010101" pitchFamily="2" charset="-122"/>
              </a:rPr>
              <a:t>这件</a:t>
            </a:r>
            <a:r>
              <a:rPr lang="en-US" sz="2400" b="1" dirty="0">
                <a:latin typeface="宋体" panose="02010600030101010101" pitchFamily="2" charset="-122"/>
              </a:rPr>
              <a:t>T</a:t>
            </a:r>
            <a:r>
              <a:rPr lang="zh-CN" altLang="en-US" sz="2400" b="1" dirty="0">
                <a:latin typeface="宋体" panose="02010600030101010101" pitchFamily="2" charset="-122"/>
              </a:rPr>
              <a:t>恤衫多少钱？”</a:t>
            </a:r>
          </a:p>
          <a:p>
            <a:pPr indent="266700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“</a:t>
            </a:r>
            <a:r>
              <a:rPr lang="en-US" sz="2400" b="1" dirty="0">
                <a:latin typeface="宋体" panose="02010600030101010101" pitchFamily="2" charset="-122"/>
              </a:rPr>
              <a:t>7</a:t>
            </a:r>
            <a:r>
              <a:rPr lang="zh-CN" altLang="en-US" sz="2400" b="1" dirty="0">
                <a:latin typeface="宋体" panose="02010600030101010101" pitchFamily="2" charset="-122"/>
              </a:rPr>
              <a:t>美元。”</a:t>
            </a:r>
          </a:p>
          <a:p>
            <a:pPr indent="266700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 </a:t>
            </a:r>
            <a:r>
              <a:rPr lang="en-US" sz="2400" b="1" dirty="0">
                <a:latin typeface="宋体" panose="02010600030101010101" pitchFamily="2" charset="-122"/>
              </a:rPr>
              <a:t>—______ ______ is this </a:t>
            </a:r>
            <a:r>
              <a:rPr lang="en-US" sz="2400" b="1" dirty="0" err="1">
                <a:latin typeface="宋体" panose="02010600030101010101" pitchFamily="2" charset="-122"/>
              </a:rPr>
              <a:t>T­shirt</a:t>
            </a:r>
            <a:r>
              <a:rPr lang="en-US" sz="2400" b="1" dirty="0">
                <a:latin typeface="宋体" panose="02010600030101010101" pitchFamily="2" charset="-122"/>
              </a:rPr>
              <a:t>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 —_______ seven dollars.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latin typeface="宋体" panose="02010600030101010101" pitchFamily="2" charset="-122"/>
              </a:rPr>
              <a:t>我能帮你吗？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_______ I _______ you?  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619250" y="3043238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627313" y="29972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much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619250" y="34766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58888" y="43402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Can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700338" y="43656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help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9" grpId="0" autoUpdateAnimBg="0"/>
      <p:bldP spid="26630" grpId="0" autoUpdateAnimBg="0"/>
      <p:bldP spid="26631" grpId="0" autoUpdateAnimBg="0"/>
      <p:bldP spid="26632" grpId="0" autoUpdateAnimBg="0"/>
      <p:bldP spid="26633" grpId="0" autoUpdateAnimBg="0"/>
      <p:bldP spid="266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61975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3850" y="1196975"/>
            <a:ext cx="792162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latin typeface="宋体" panose="02010600030101010101" pitchFamily="2" charset="-122"/>
              </a:rPr>
              <a:t>我想要件毛衣。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I _______ a __________.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</a:rPr>
              <a:t>．你想要什么颜色的？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_______ ________ do you want?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latin typeface="宋体" panose="02010600030101010101" pitchFamily="2" charset="-122"/>
              </a:rPr>
              <a:t>你需要蓝裤子吗？</a:t>
            </a:r>
          </a:p>
          <a:p>
            <a:pPr indent="266700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</a:t>
            </a:r>
            <a:r>
              <a:rPr lang="en-US" sz="2400" b="1" dirty="0">
                <a:latin typeface="宋体" panose="02010600030101010101" pitchFamily="2" charset="-122"/>
              </a:rPr>
              <a:t>Do you need _______ ___________ 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6. </a:t>
            </a:r>
            <a:r>
              <a:rPr lang="zh-CN" altLang="en-US" sz="2400" b="1" dirty="0">
                <a:latin typeface="宋体" panose="02010600030101010101" pitchFamily="2" charset="-122"/>
              </a:rPr>
              <a:t>这条裤子怎么样？</a:t>
            </a:r>
          </a:p>
          <a:p>
            <a:pPr indent="266700">
              <a:lnSpc>
                <a:spcPts val="35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</a:t>
            </a:r>
            <a:r>
              <a:rPr lang="en-US" sz="2400" b="1" dirty="0">
                <a:latin typeface="宋体" panose="02010600030101010101" pitchFamily="2" charset="-122"/>
              </a:rPr>
              <a:t>_______ ________ this pair of trousers</a:t>
            </a:r>
            <a:r>
              <a:rPr lang="zh-CN" altLang="en-US" sz="2400" b="1" dirty="0">
                <a:latin typeface="宋体" panose="02010600030101010101" pitchFamily="2" charset="-122"/>
              </a:rPr>
              <a:t>？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619250" y="170021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want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165475" y="1700213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sweater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331913" y="25654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555875" y="25654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color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124200" y="35004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blue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284663" y="3500438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trousers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331913" y="43656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555875" y="4365625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about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utoUpdateAnimBg="0"/>
      <p:bldP spid="27654" grpId="0" autoUpdateAnimBg="0"/>
      <p:bldP spid="27655" grpId="0" autoUpdateAnimBg="0"/>
      <p:bldP spid="27656" grpId="0" autoUpdateAnimBg="0"/>
      <p:bldP spid="27657" grpId="0" autoUpdateAnimBg="0"/>
      <p:bldP spid="27658" grpId="0" autoUpdateAnimBg="0"/>
      <p:bldP spid="27659" grpId="0" autoUpdateAnimBg="0"/>
      <p:bldP spid="2766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CC0099"/>
                </a:solidFill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</a:rPr>
              <a:t>┃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66725" y="2143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>
                <a:solidFill>
                  <a:srgbClr val="FF0000"/>
                </a:solidFill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07950" y="1568450"/>
            <a:ext cx="921702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Ⅰ. </a:t>
            </a:r>
            <a:r>
              <a:rPr lang="zh-CN" altLang="en-US" sz="2400" b="1" dirty="0">
                <a:latin typeface="宋体" panose="02010600030101010101" pitchFamily="2" charset="-122"/>
              </a:rPr>
              <a:t>词汇专练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(A) </a:t>
            </a:r>
            <a:r>
              <a:rPr lang="zh-CN" altLang="en-US" sz="2400" b="1" dirty="0">
                <a:latin typeface="宋体" panose="02010600030101010101" pitchFamily="2" charset="-122"/>
              </a:rPr>
              <a:t>根据句意及首字母或汉语提示完成单词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My favorite color is r_____.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2. The store s______ many kinds of things. They are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very cheap.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3. The clothes in this store are at very good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p_______.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I want a p_____ of white shoes.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宋体" panose="02010600030101010101" pitchFamily="2" charset="-122"/>
              </a:rPr>
              <a:t>．</a:t>
            </a:r>
            <a:r>
              <a:rPr lang="en-US" sz="2400" b="1" dirty="0">
                <a:latin typeface="宋体" panose="02010600030101010101" pitchFamily="2" charset="-122"/>
              </a:rPr>
              <a:t>Five and seven is t_______.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284663" y="249237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555875" y="29718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ells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042988" y="4292600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rices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411413" y="47720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air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779838" y="5157788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welve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  <p:bldP spid="28677" grpId="0" autoUpdateAnimBg="0"/>
      <p:bldP spid="28678" grpId="0" autoUpdateAnimBg="0"/>
      <p:bldP spid="28679" grpId="0" autoUpdateAnimBg="0"/>
      <p:bldP spid="28680" grpId="0" autoUpdateAnimBg="0"/>
      <p:bldP spid="28681" grpId="0" autoUpdateAnimBg="0"/>
      <p:bldP spid="286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66712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9388" y="1328738"/>
            <a:ext cx="8497887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6. Do you ________ (</a:t>
            </a:r>
            <a:r>
              <a:rPr lang="zh-CN" altLang="en-US" sz="2400" b="1">
                <a:latin typeface="宋体" panose="02010600030101010101" pitchFamily="2" charset="-122"/>
              </a:rPr>
              <a:t>需要</a:t>
            </a:r>
            <a:r>
              <a:rPr lang="en-US" sz="2400" b="1">
                <a:latin typeface="宋体" panose="02010600030101010101" pitchFamily="2" charset="-122"/>
              </a:rPr>
              <a:t>) something to drink?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7. The sports shoes in all _________(</a:t>
            </a:r>
            <a:r>
              <a:rPr lang="zh-CN" altLang="en-US" sz="2400" b="1">
                <a:latin typeface="宋体" panose="02010600030101010101" pitchFamily="2" charset="-122"/>
              </a:rPr>
              <a:t>颜色</a:t>
            </a:r>
            <a:r>
              <a:rPr lang="en-US" sz="2400" b="1">
                <a:latin typeface="宋体" panose="02010600030101010101" pitchFamily="2" charset="-122"/>
              </a:rPr>
              <a:t>)  are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50 </a:t>
            </a:r>
            <a:r>
              <a:rPr lang="en-US" sz="2400" b="1" i="1">
                <a:latin typeface="宋体" panose="02010600030101010101" pitchFamily="2" charset="-122"/>
              </a:rPr>
              <a:t>yuan</a:t>
            </a:r>
            <a:r>
              <a:rPr lang="en-US" sz="2400" b="1">
                <a:latin typeface="宋体" panose="02010600030101010101" pitchFamily="2" charset="-122"/>
              </a:rPr>
              <a:t> a pair.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8. How much are the _________(</a:t>
            </a:r>
            <a:r>
              <a:rPr lang="zh-CN" altLang="en-US" sz="2400" b="1">
                <a:latin typeface="宋体" panose="02010600030101010101" pitchFamily="2" charset="-122"/>
              </a:rPr>
              <a:t>短裤</a:t>
            </a:r>
            <a:r>
              <a:rPr lang="en-US" sz="2400" b="1">
                <a:latin typeface="宋体" panose="02010600030101010101" pitchFamily="2" charset="-122"/>
              </a:rPr>
              <a:t>)?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9. My mother asks me to _______(</a:t>
            </a:r>
            <a:r>
              <a:rPr lang="zh-CN" altLang="en-US" sz="2400" b="1">
                <a:latin typeface="宋体" panose="02010600030101010101" pitchFamily="2" charset="-122"/>
              </a:rPr>
              <a:t>买</a:t>
            </a:r>
            <a:r>
              <a:rPr lang="en-US" sz="2400" b="1">
                <a:latin typeface="宋体" panose="02010600030101010101" pitchFamily="2" charset="-122"/>
              </a:rPr>
              <a:t>) some apples. 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10. C_____ and see our clothes at Huaxing Clothes</a:t>
            </a:r>
          </a:p>
          <a:p>
            <a:pPr indent="266700">
              <a:lnSpc>
                <a:spcPts val="3500"/>
              </a:lnSpc>
            </a:pPr>
            <a:r>
              <a:rPr lang="en-US" sz="2400" b="1">
                <a:latin typeface="宋体" panose="02010600030101010101" pitchFamily="2" charset="-122"/>
              </a:rPr>
              <a:t>    Store!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268538" y="138747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need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716463" y="184467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colors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08400" y="26844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shorts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427538" y="314166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buy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187450" y="3619500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  <p:bldP spid="29702" grpId="0" autoUpdateAnimBg="0"/>
      <p:bldP spid="29703" grpId="0" autoUpdateAnimBg="0"/>
      <p:bldP spid="29704" grpId="0" autoUpdateAnimBg="0"/>
      <p:bldP spid="2970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66712" y="19050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方正黑体_GBK" pitchFamily="1" charset="-122"/>
              </a:rPr>
              <a:t>Unit 7 </a:t>
            </a:r>
            <a:r>
              <a:rPr lang="en-US" sz="2400" dirty="0">
                <a:solidFill>
                  <a:srgbClr val="FF0000"/>
                </a:solidFill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-34925" y="1033463"/>
            <a:ext cx="82804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(B) </a:t>
            </a:r>
            <a:r>
              <a:rPr lang="zh-CN" altLang="en-US" sz="2400" b="1" dirty="0">
                <a:latin typeface="宋体" panose="02010600030101010101" pitchFamily="2" charset="-122"/>
              </a:rPr>
              <a:t>根据句意写出下列各句中某个词的对应词或反义词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1. Your room is _______</a:t>
            </a:r>
            <a:r>
              <a:rPr lang="zh-CN" altLang="en-US" sz="2400" b="1" dirty="0">
                <a:latin typeface="宋体" panose="02010600030101010101" pitchFamily="2" charset="-122"/>
              </a:rPr>
              <a:t>， </a:t>
            </a:r>
            <a:r>
              <a:rPr lang="en-US" sz="2400" b="1" dirty="0">
                <a:latin typeface="宋体" panose="02010600030101010101" pitchFamily="2" charset="-122"/>
              </a:rPr>
              <a:t>but our room is small.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2. I don't like this black shirt. I like that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_________ one.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3. This skirt is too ________. Do you have a short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one?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4. These are my socks and _________ are your socks.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5. You can _______ to my home, then we go to the </a:t>
            </a:r>
          </a:p>
          <a:p>
            <a:pPr indent="266700">
              <a:lnSpc>
                <a:spcPts val="3500"/>
              </a:lnSpc>
            </a:pPr>
            <a:r>
              <a:rPr lang="en-US" sz="2400" b="1" dirty="0">
                <a:latin typeface="宋体" panose="02010600030101010101" pitchFamily="2" charset="-122"/>
              </a:rPr>
              <a:t>   store together.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987675" y="1531938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big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971550" y="242093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white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708400" y="28527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long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481513" y="3763963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those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124075" y="42211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5" grpId="0" autoUpdateAnimBg="0"/>
      <p:bldP spid="30726" grpId="0" autoUpdateAnimBg="0"/>
      <p:bldP spid="30727" grpId="0" autoUpdateAnimBg="0"/>
      <p:bldP spid="30728" grpId="0" autoUpdateAnimBg="0"/>
      <p:bldP spid="3072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1877</Words>
  <Application>Microsoft Office PowerPoint</Application>
  <PresentationFormat>全屏显示(4:3)</PresentationFormat>
  <Paragraphs>347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Cooper Std Black</vt:lpstr>
      <vt:lpstr>方正黑体_GBK</vt:lpstr>
      <vt:lpstr>仿宋_GB2312</vt:lpstr>
      <vt:lpstr>黑体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2022-01-20T05:58:56Z</dcterms:created>
  <dcterms:modified xsi:type="dcterms:W3CDTF">2023-01-16T13:37:51Z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141DE5DFE7234BCB9F584319EBFB68DF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