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4"/>
  </p:notesMasterIdLst>
  <p:handoutMasterIdLst>
    <p:handoutMasterId r:id="rId35"/>
  </p:handoutMasterIdLst>
  <p:sldIdLst>
    <p:sldId id="326" r:id="rId3"/>
    <p:sldId id="327" r:id="rId4"/>
    <p:sldId id="284" r:id="rId5"/>
    <p:sldId id="330" r:id="rId6"/>
    <p:sldId id="331" r:id="rId7"/>
    <p:sldId id="332" r:id="rId8"/>
    <p:sldId id="333" r:id="rId9"/>
    <p:sldId id="365" r:id="rId10"/>
    <p:sldId id="336" r:id="rId11"/>
    <p:sldId id="338" r:id="rId12"/>
    <p:sldId id="339" r:id="rId13"/>
    <p:sldId id="340" r:id="rId14"/>
    <p:sldId id="364" r:id="rId15"/>
    <p:sldId id="342" r:id="rId16"/>
    <p:sldId id="343" r:id="rId17"/>
    <p:sldId id="346" r:id="rId18"/>
    <p:sldId id="344" r:id="rId19"/>
    <p:sldId id="347" r:id="rId20"/>
    <p:sldId id="348" r:id="rId21"/>
    <p:sldId id="349" r:id="rId22"/>
    <p:sldId id="350" r:id="rId23"/>
    <p:sldId id="351" r:id="rId24"/>
    <p:sldId id="353" r:id="rId25"/>
    <p:sldId id="352" r:id="rId26"/>
    <p:sldId id="355" r:id="rId27"/>
    <p:sldId id="356" r:id="rId28"/>
    <p:sldId id="357" r:id="rId29"/>
    <p:sldId id="358" r:id="rId30"/>
    <p:sldId id="362" r:id="rId31"/>
    <p:sldId id="363" r:id="rId32"/>
    <p:sldId id="366" r:id="rId33"/>
  </p:sldIdLst>
  <p:sldSz cx="16922750" cy="9361488"/>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8413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6821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25234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33642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4205605" algn="l" defTabSz="168211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5046345" algn="l" defTabSz="168211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5887720" algn="l" defTabSz="168211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6728460" algn="l" defTabSz="168211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49">
          <p15:clr>
            <a:srgbClr val="A4A3A4"/>
          </p15:clr>
        </p15:guide>
        <p15:guide id="2" pos="53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42E"/>
    <a:srgbClr val="7F9D45"/>
    <a:srgbClr val="335829"/>
    <a:srgbClr val="D9F7F6"/>
    <a:srgbClr val="EDFCFC"/>
    <a:srgbClr val="D7E59B"/>
    <a:srgbClr val="E0EBB1"/>
    <a:srgbClr val="AEC750"/>
    <a:srgbClr val="C3DBBC"/>
    <a:srgbClr val="EDA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52" autoAdjust="0"/>
    <p:restoredTop sz="94660"/>
  </p:normalViewPr>
  <p:slideViewPr>
    <p:cSldViewPr>
      <p:cViewPr>
        <p:scale>
          <a:sx n="66" d="100"/>
          <a:sy n="66" d="100"/>
        </p:scale>
        <p:origin x="-714" y="-630"/>
      </p:cViewPr>
      <p:guideLst>
        <p:guide orient="horz" pos="2949"/>
        <p:guide pos="533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30200" y="685800"/>
            <a:ext cx="6197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682115" rtl="0" eaLnBrk="1" latinLnBrk="0" hangingPunct="1">
      <a:defRPr sz="2200" kern="1200">
        <a:solidFill>
          <a:schemeClr val="tx1"/>
        </a:solidFill>
        <a:latin typeface="+mn-lt"/>
        <a:ea typeface="+mn-ea"/>
        <a:cs typeface="+mn-cs"/>
      </a:defRPr>
    </a:lvl1pPr>
    <a:lvl2pPr marL="841375" algn="l" defTabSz="1682115" rtl="0" eaLnBrk="1" latinLnBrk="0" hangingPunct="1">
      <a:defRPr sz="2200" kern="1200">
        <a:solidFill>
          <a:schemeClr val="tx1"/>
        </a:solidFill>
        <a:latin typeface="+mn-lt"/>
        <a:ea typeface="+mn-ea"/>
        <a:cs typeface="+mn-cs"/>
      </a:defRPr>
    </a:lvl2pPr>
    <a:lvl3pPr marL="1682115" algn="l" defTabSz="1682115" rtl="0" eaLnBrk="1" latinLnBrk="0" hangingPunct="1">
      <a:defRPr sz="2200" kern="1200">
        <a:solidFill>
          <a:schemeClr val="tx1"/>
        </a:solidFill>
        <a:latin typeface="+mn-lt"/>
        <a:ea typeface="+mn-ea"/>
        <a:cs typeface="+mn-cs"/>
      </a:defRPr>
    </a:lvl3pPr>
    <a:lvl4pPr marL="2523490" algn="l" defTabSz="1682115" rtl="0" eaLnBrk="1" latinLnBrk="0" hangingPunct="1">
      <a:defRPr sz="2200" kern="1200">
        <a:solidFill>
          <a:schemeClr val="tx1"/>
        </a:solidFill>
        <a:latin typeface="+mn-lt"/>
        <a:ea typeface="+mn-ea"/>
        <a:cs typeface="+mn-cs"/>
      </a:defRPr>
    </a:lvl4pPr>
    <a:lvl5pPr marL="3364230" algn="l" defTabSz="1682115" rtl="0" eaLnBrk="1" latinLnBrk="0" hangingPunct="1">
      <a:defRPr sz="2200" kern="1200">
        <a:solidFill>
          <a:schemeClr val="tx1"/>
        </a:solidFill>
        <a:latin typeface="+mn-lt"/>
        <a:ea typeface="+mn-ea"/>
        <a:cs typeface="+mn-cs"/>
      </a:defRPr>
    </a:lvl5pPr>
    <a:lvl6pPr marL="4205605" algn="l" defTabSz="1682115" rtl="0" eaLnBrk="1" latinLnBrk="0" hangingPunct="1">
      <a:defRPr sz="2200" kern="1200">
        <a:solidFill>
          <a:schemeClr val="tx1"/>
        </a:solidFill>
        <a:latin typeface="+mn-lt"/>
        <a:ea typeface="+mn-ea"/>
        <a:cs typeface="+mn-cs"/>
      </a:defRPr>
    </a:lvl6pPr>
    <a:lvl7pPr marL="5046345" algn="l" defTabSz="1682115" rtl="0" eaLnBrk="1" latinLnBrk="0" hangingPunct="1">
      <a:defRPr sz="2200" kern="1200">
        <a:solidFill>
          <a:schemeClr val="tx1"/>
        </a:solidFill>
        <a:latin typeface="+mn-lt"/>
        <a:ea typeface="+mn-ea"/>
        <a:cs typeface="+mn-cs"/>
      </a:defRPr>
    </a:lvl7pPr>
    <a:lvl8pPr marL="5887720" algn="l" defTabSz="1682115" rtl="0" eaLnBrk="1" latinLnBrk="0" hangingPunct="1">
      <a:defRPr sz="2200" kern="1200">
        <a:solidFill>
          <a:schemeClr val="tx1"/>
        </a:solidFill>
        <a:latin typeface="+mn-lt"/>
        <a:ea typeface="+mn-ea"/>
        <a:cs typeface="+mn-cs"/>
      </a:defRPr>
    </a:lvl8pPr>
    <a:lvl9pPr marL="6728460" algn="l" defTabSz="1682115"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0200" y="685800"/>
            <a:ext cx="6197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8" name="图片 17"/>
          <p:cNvPicPr>
            <a:picLocks noChangeAspect="1"/>
          </p:cNvPicPr>
          <p:nvPr userDrawn="1"/>
        </p:nvPicPr>
        <p:blipFill rotWithShape="1">
          <a:blip r:embed="rId2" cstate="screen"/>
          <a:srcRect/>
          <a:stretch>
            <a:fillRect/>
          </a:stretch>
        </p:blipFill>
        <p:spPr>
          <a:xfrm>
            <a:off x="252463" y="0"/>
            <a:ext cx="16670287" cy="2735781"/>
          </a:xfrm>
          <a:prstGeom prst="rect">
            <a:avLst/>
          </a:prstGeom>
        </p:spPr>
      </p:pic>
      <p:pic>
        <p:nvPicPr>
          <p:cNvPr id="20" name="图片 19"/>
          <p:cNvPicPr>
            <a:picLocks noChangeAspect="1"/>
          </p:cNvPicPr>
          <p:nvPr userDrawn="1"/>
        </p:nvPicPr>
        <p:blipFill rotWithShape="1">
          <a:blip r:embed="rId3" cstate="screen"/>
          <a:srcRect/>
          <a:stretch>
            <a:fillRect/>
          </a:stretch>
        </p:blipFill>
        <p:spPr>
          <a:xfrm>
            <a:off x="1" y="705247"/>
            <a:ext cx="16922750" cy="8656241"/>
          </a:xfrm>
          <a:prstGeom prst="rect">
            <a:avLst/>
          </a:prstGeom>
        </p:spPr>
      </p:pic>
      <p:sp>
        <p:nvSpPr>
          <p:cNvPr id="22" name="矩形 21"/>
          <p:cNvSpPr/>
          <p:nvPr userDrawn="1"/>
        </p:nvSpPr>
        <p:spPr>
          <a:xfrm>
            <a:off x="0" y="-1"/>
            <a:ext cx="16922750" cy="936148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2091840" y="3282300"/>
            <a:ext cx="10780669" cy="2247279"/>
          </a:xfrm>
          <a:prstGeom prst="rect">
            <a:avLst/>
          </a:prstGeom>
        </p:spPr>
        <p:txBody>
          <a:bodyPr anchor="b">
            <a:noAutofit/>
          </a:bodyPr>
          <a:lstStyle>
            <a:lvl1pPr algn="r">
              <a:defRPr sz="737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091840" y="5529576"/>
            <a:ext cx="10780669" cy="1497318"/>
          </a:xfrm>
          <a:prstGeom prst="rect">
            <a:avLst/>
          </a:prstGeom>
        </p:spPr>
        <p:txBody>
          <a:bodyPr anchor="t"/>
          <a:lstStyle>
            <a:lvl1pPr marL="0" indent="0" algn="r">
              <a:buNone/>
              <a:defRPr>
                <a:solidFill>
                  <a:schemeClr val="tx1">
                    <a:lumMod val="50000"/>
                    <a:lumOff val="50000"/>
                  </a:schemeClr>
                </a:solidFill>
              </a:defRPr>
            </a:lvl1pPr>
            <a:lvl2pPr marL="624205" indent="0" algn="ctr">
              <a:buNone/>
              <a:defRPr>
                <a:solidFill>
                  <a:schemeClr val="tx1">
                    <a:tint val="75000"/>
                  </a:schemeClr>
                </a:solidFill>
              </a:defRPr>
            </a:lvl2pPr>
            <a:lvl3pPr marL="1248410" indent="0" algn="ctr">
              <a:buNone/>
              <a:defRPr>
                <a:solidFill>
                  <a:schemeClr val="tx1">
                    <a:tint val="75000"/>
                  </a:schemeClr>
                </a:solidFill>
              </a:defRPr>
            </a:lvl3pPr>
            <a:lvl4pPr marL="1871980" indent="0" algn="ctr">
              <a:buNone/>
              <a:defRPr>
                <a:solidFill>
                  <a:schemeClr val="tx1">
                    <a:tint val="75000"/>
                  </a:schemeClr>
                </a:solidFill>
              </a:defRPr>
            </a:lvl4pPr>
            <a:lvl5pPr marL="2496185" indent="0" algn="ctr">
              <a:buNone/>
              <a:defRPr>
                <a:solidFill>
                  <a:schemeClr val="tx1">
                    <a:tint val="75000"/>
                  </a:schemeClr>
                </a:solidFill>
              </a:defRPr>
            </a:lvl5pPr>
            <a:lvl6pPr marL="3120390" indent="0" algn="ctr">
              <a:buNone/>
              <a:defRPr>
                <a:solidFill>
                  <a:schemeClr val="tx1">
                    <a:tint val="75000"/>
                  </a:schemeClr>
                </a:solidFill>
              </a:defRPr>
            </a:lvl6pPr>
            <a:lvl7pPr marL="3744595" indent="0" algn="ctr">
              <a:buNone/>
              <a:defRPr>
                <a:solidFill>
                  <a:schemeClr val="tx1">
                    <a:tint val="75000"/>
                  </a:schemeClr>
                </a:solidFill>
              </a:defRPr>
            </a:lvl7pPr>
            <a:lvl8pPr marL="4368800" indent="0" algn="ctr">
              <a:buNone/>
              <a:defRPr>
                <a:solidFill>
                  <a:schemeClr val="tx1">
                    <a:tint val="75000"/>
                  </a:schemeClr>
                </a:solidFill>
              </a:defRPr>
            </a:lvl8pPr>
            <a:lvl9pPr marL="499237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000876" y="8246740"/>
            <a:ext cx="1265790" cy="498413"/>
          </a:xfrm>
          <a:prstGeom prst="rect">
            <a:avLst/>
          </a:prstGeom>
        </p:spPr>
        <p:txBody>
          <a:bodyPr/>
          <a:lstStyle/>
          <a:p>
            <a:pPr>
              <a:defRPr/>
            </a:pPr>
            <a:fld id="{F1DF8838-2596-481A-81BD-BA549497E720}" type="datetimeFigureOut">
              <a:rPr lang="zh-CN" altLang="en-US" smtClean="0"/>
              <a:t>2023-01-10</a:t>
            </a:fld>
            <a:endParaRPr lang="zh-CN" altLang="en-US"/>
          </a:p>
        </p:txBody>
      </p:sp>
      <p:sp>
        <p:nvSpPr>
          <p:cNvPr id="5" name="Footer Placeholder 4"/>
          <p:cNvSpPr>
            <a:spLocks noGrp="1"/>
          </p:cNvSpPr>
          <p:nvPr>
            <p:ph type="ftr" sz="quarter" idx="11"/>
          </p:nvPr>
        </p:nvSpPr>
        <p:spPr>
          <a:xfrm>
            <a:off x="940154" y="8246740"/>
            <a:ext cx="8741217" cy="498413"/>
          </a:xfrm>
          <a:prstGeom prst="rect">
            <a:avLst/>
          </a:prstGeom>
        </p:spPr>
        <p:txBody>
          <a:bodyPr/>
          <a:lstStyle/>
          <a:p>
            <a:pPr>
              <a:defRPr/>
            </a:pPr>
            <a:endParaRPr lang="zh-CN" altLang="en-US"/>
          </a:p>
        </p:txBody>
      </p:sp>
      <p:sp>
        <p:nvSpPr>
          <p:cNvPr id="6" name="Slide Number Placeholder 5"/>
          <p:cNvSpPr>
            <a:spLocks noGrp="1"/>
          </p:cNvSpPr>
          <p:nvPr>
            <p:ph type="sldNum" sz="quarter" idx="12"/>
          </p:nvPr>
        </p:nvSpPr>
        <p:spPr>
          <a:xfrm>
            <a:off x="11924020" y="8246740"/>
            <a:ext cx="948489" cy="498413"/>
          </a:xfrm>
          <a:prstGeom prst="rect">
            <a:avLst/>
          </a:prstGeom>
        </p:spPr>
        <p:txBody>
          <a:bodyPr/>
          <a:lstStyle/>
          <a:p>
            <a:pPr>
              <a:defRPr/>
            </a:pPr>
            <a:fld id="{7F7507C5-9851-4EF6-82C9-5647805156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650"/>
            <a:ext cx="15230475" cy="156051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894"/>
            <a:ext cx="15230475" cy="1560248"/>
          </a:xfrm>
          <a:prstGeom prst="rect">
            <a:avLst/>
          </a:prstGeom>
        </p:spPr>
        <p:txBody>
          <a:bodyPr lIns="150190" tIns="75095" rIns="150190" bIns="7509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46138" y="2184348"/>
            <a:ext cx="15230475" cy="6178149"/>
          </a:xfrm>
          <a:prstGeom prst="rect">
            <a:avLst/>
          </a:prstGeom>
        </p:spPr>
        <p:txBody>
          <a:bodyPr vert="eaVert" lIns="150190" tIns="75095" rIns="150190" bIns="7509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46137" y="8676713"/>
            <a:ext cx="3948642" cy="498413"/>
          </a:xfrm>
          <a:prstGeom prst="rect">
            <a:avLst/>
          </a:prstGeom>
        </p:spPr>
        <p:txBody>
          <a:bodyPr lIns="150190" tIns="75095" rIns="150190" bIns="75095"/>
          <a:lstStyle/>
          <a:p>
            <a:pPr defTabSz="1501775" fontAlgn="auto">
              <a:spcBef>
                <a:spcPts val="0"/>
              </a:spcBef>
              <a:spcAft>
                <a:spcPts val="0"/>
              </a:spcAft>
            </a:pPr>
            <a:fld id="{2E3AAC11-D570-4EA9-AFC0-30FB72BA45EB}" type="datetimeFigureOut">
              <a:rPr lang="zh-CN" altLang="en-US" sz="3000" smtClean="0">
                <a:solidFill>
                  <a:prstClr val="black"/>
                </a:solidFill>
                <a:latin typeface="Calibri" panose="020F0502020204030204"/>
                <a:ea typeface="宋体" panose="02010600030101010101" pitchFamily="2" charset="-122"/>
              </a:rPr>
              <a:t>2023-01-10</a:t>
            </a:fld>
            <a:endParaRPr lang="zh-CN" altLang="en-US" sz="30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5781940" y="8676713"/>
            <a:ext cx="5358871" cy="498413"/>
          </a:xfrm>
          <a:prstGeom prst="rect">
            <a:avLst/>
          </a:prstGeom>
        </p:spPr>
        <p:txBody>
          <a:bodyPr lIns="150190" tIns="75095" rIns="150190" bIns="75095"/>
          <a:lstStyle/>
          <a:p>
            <a:pPr defTabSz="1501775" fontAlgn="auto">
              <a:spcBef>
                <a:spcPts val="0"/>
              </a:spcBef>
              <a:spcAft>
                <a:spcPts val="0"/>
              </a:spcAft>
            </a:pPr>
            <a:endParaRPr lang="zh-CN" altLang="en-US" sz="30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12127971" y="8676713"/>
            <a:ext cx="3948642" cy="498413"/>
          </a:xfrm>
          <a:prstGeom prst="rect">
            <a:avLst/>
          </a:prstGeom>
        </p:spPr>
        <p:txBody>
          <a:bodyPr lIns="150190" tIns="75095" rIns="150190" bIns="75095"/>
          <a:lstStyle/>
          <a:p>
            <a:pPr defTabSz="1501775" fontAlgn="auto">
              <a:spcBef>
                <a:spcPts val="0"/>
              </a:spcBef>
              <a:spcAft>
                <a:spcPts val="0"/>
              </a:spcAft>
            </a:pPr>
            <a:fld id="{55ECCFAA-F4FB-487C-9F1E-C8836D0C3DC9}" type="slidenum">
              <a:rPr lang="zh-CN" altLang="en-US" sz="3000" smtClean="0">
                <a:solidFill>
                  <a:prstClr val="black"/>
                </a:solidFill>
                <a:latin typeface="Calibri" panose="020F0502020204030204"/>
                <a:ea typeface="宋体" panose="02010600030101010101" pitchFamily="2" charset="-122"/>
              </a:rPr>
              <a:t>‹#›</a:t>
            </a:fld>
            <a:endParaRPr lang="zh-CN" altLang="en-US" sz="30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268994" y="374894"/>
            <a:ext cx="3807619" cy="7987603"/>
          </a:xfrm>
          <a:prstGeom prst="rect">
            <a:avLst/>
          </a:prstGeom>
        </p:spPr>
        <p:txBody>
          <a:bodyPr vert="eaVert" lIns="150190" tIns="75095" rIns="150190" bIns="7509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46138" y="374894"/>
            <a:ext cx="11140810" cy="7987603"/>
          </a:xfrm>
          <a:prstGeom prst="rect">
            <a:avLst/>
          </a:prstGeom>
        </p:spPr>
        <p:txBody>
          <a:bodyPr vert="eaVert" lIns="150190" tIns="75095" rIns="150190" bIns="7509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46137" y="8676713"/>
            <a:ext cx="3948642" cy="498413"/>
          </a:xfrm>
          <a:prstGeom prst="rect">
            <a:avLst/>
          </a:prstGeom>
        </p:spPr>
        <p:txBody>
          <a:bodyPr lIns="150190" tIns="75095" rIns="150190" bIns="75095"/>
          <a:lstStyle/>
          <a:p>
            <a:pPr defTabSz="1501775" fontAlgn="auto">
              <a:spcBef>
                <a:spcPts val="0"/>
              </a:spcBef>
              <a:spcAft>
                <a:spcPts val="0"/>
              </a:spcAft>
            </a:pPr>
            <a:fld id="{2E3AAC11-D570-4EA9-AFC0-30FB72BA45EB}" type="datetimeFigureOut">
              <a:rPr lang="zh-CN" altLang="en-US" sz="3000" smtClean="0">
                <a:solidFill>
                  <a:prstClr val="black"/>
                </a:solidFill>
                <a:latin typeface="Calibri" panose="020F0502020204030204"/>
                <a:ea typeface="宋体" panose="02010600030101010101" pitchFamily="2" charset="-122"/>
              </a:rPr>
              <a:t>2023-01-10</a:t>
            </a:fld>
            <a:endParaRPr lang="zh-CN" altLang="en-US" sz="30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5781940" y="8676713"/>
            <a:ext cx="5358871" cy="498413"/>
          </a:xfrm>
          <a:prstGeom prst="rect">
            <a:avLst/>
          </a:prstGeom>
        </p:spPr>
        <p:txBody>
          <a:bodyPr lIns="150190" tIns="75095" rIns="150190" bIns="75095"/>
          <a:lstStyle/>
          <a:p>
            <a:pPr defTabSz="1501775" fontAlgn="auto">
              <a:spcBef>
                <a:spcPts val="0"/>
              </a:spcBef>
              <a:spcAft>
                <a:spcPts val="0"/>
              </a:spcAft>
            </a:pPr>
            <a:endParaRPr lang="zh-CN" altLang="en-US" sz="30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12127971" y="8676713"/>
            <a:ext cx="3948642" cy="498413"/>
          </a:xfrm>
          <a:prstGeom prst="rect">
            <a:avLst/>
          </a:prstGeom>
        </p:spPr>
        <p:txBody>
          <a:bodyPr lIns="150190" tIns="75095" rIns="150190" bIns="75095"/>
          <a:lstStyle/>
          <a:p>
            <a:pPr defTabSz="1501775" fontAlgn="auto">
              <a:spcBef>
                <a:spcPts val="0"/>
              </a:spcBef>
              <a:spcAft>
                <a:spcPts val="0"/>
              </a:spcAft>
            </a:pPr>
            <a:fld id="{55ECCFAA-F4FB-487C-9F1E-C8836D0C3DC9}" type="slidenum">
              <a:rPr lang="zh-CN" altLang="en-US" sz="3000" smtClean="0">
                <a:solidFill>
                  <a:prstClr val="black"/>
                </a:solidFill>
                <a:latin typeface="Calibri" panose="020F0502020204030204"/>
                <a:ea typeface="宋体" panose="02010600030101010101" pitchFamily="2" charset="-122"/>
              </a:rPr>
              <a:t>‹#›</a:t>
            </a:fld>
            <a:endParaRPr lang="zh-CN" altLang="en-US" sz="30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00876" y="8246740"/>
            <a:ext cx="1265790" cy="498413"/>
          </a:xfrm>
          <a:prstGeom prst="rect">
            <a:avLst/>
          </a:prstGeom>
        </p:spPr>
        <p:txBody>
          <a:bodyPr/>
          <a:lstStyle/>
          <a:p>
            <a:pPr>
              <a:defRPr/>
            </a:pPr>
            <a:fld id="{E95118EC-EDEF-4F9C-852D-0A464BD53A70}" type="datetimeFigureOut">
              <a:rPr lang="zh-CN" altLang="en-US" smtClean="0"/>
              <a:t>2023-01-10</a:t>
            </a:fld>
            <a:endParaRPr lang="zh-CN" altLang="en-US"/>
          </a:p>
        </p:txBody>
      </p:sp>
      <p:sp>
        <p:nvSpPr>
          <p:cNvPr id="3" name="Footer Placeholder 2"/>
          <p:cNvSpPr>
            <a:spLocks noGrp="1"/>
          </p:cNvSpPr>
          <p:nvPr>
            <p:ph type="ftr" sz="quarter" idx="11"/>
          </p:nvPr>
        </p:nvSpPr>
        <p:spPr>
          <a:xfrm>
            <a:off x="940154" y="8246740"/>
            <a:ext cx="8741217" cy="498413"/>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924020" y="8246740"/>
            <a:ext cx="948489" cy="498413"/>
          </a:xfrm>
          <a:prstGeom prst="rect">
            <a:avLst/>
          </a:prstGeom>
        </p:spPr>
        <p:txBody>
          <a:bodyPr/>
          <a:lstStyle/>
          <a:p>
            <a:pPr>
              <a:defRPr/>
            </a:pPr>
            <a:fld id="{D2CC5073-A55C-4F3C-8D7B-130473455D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00876" y="8246740"/>
            <a:ext cx="1265790" cy="498413"/>
          </a:xfrm>
          <a:prstGeom prst="rect">
            <a:avLst/>
          </a:prstGeom>
        </p:spPr>
        <p:txBody>
          <a:bodyPr/>
          <a:lstStyle/>
          <a:p>
            <a:pPr>
              <a:defRPr/>
            </a:pPr>
            <a:fld id="{E95118EC-EDEF-4F9C-852D-0A464BD53A70}" type="datetimeFigureOut">
              <a:rPr lang="zh-CN" altLang="en-US" smtClean="0"/>
              <a:t>2023-01-10</a:t>
            </a:fld>
            <a:endParaRPr lang="zh-CN" altLang="en-US"/>
          </a:p>
        </p:txBody>
      </p:sp>
      <p:sp>
        <p:nvSpPr>
          <p:cNvPr id="3" name="Footer Placeholder 2"/>
          <p:cNvSpPr>
            <a:spLocks noGrp="1"/>
          </p:cNvSpPr>
          <p:nvPr>
            <p:ph type="ftr" sz="quarter" idx="11"/>
          </p:nvPr>
        </p:nvSpPr>
        <p:spPr>
          <a:xfrm>
            <a:off x="940154" y="8246740"/>
            <a:ext cx="8741217" cy="498413"/>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924020" y="8246740"/>
            <a:ext cx="948489" cy="498413"/>
          </a:xfrm>
          <a:prstGeom prst="rect">
            <a:avLst/>
          </a:prstGeom>
        </p:spPr>
        <p:txBody>
          <a:bodyPr/>
          <a:lstStyle/>
          <a:p>
            <a:pPr>
              <a:defRPr/>
            </a:pPr>
            <a:fld id="{D2CC5073-A55C-4F3C-8D7B-130473455D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screen"/>
          <a:srcRect/>
          <a:stretch>
            <a:fillRect/>
          </a:stretch>
        </p:blipFill>
        <p:spPr>
          <a:xfrm>
            <a:off x="252463" y="0"/>
            <a:ext cx="16670287" cy="2735781"/>
          </a:xfrm>
          <a:prstGeom prst="rect">
            <a:avLst/>
          </a:prstGeom>
        </p:spPr>
      </p:pic>
      <p:pic>
        <p:nvPicPr>
          <p:cNvPr id="12" name="图片 11"/>
          <p:cNvPicPr>
            <a:picLocks noChangeAspect="1"/>
          </p:cNvPicPr>
          <p:nvPr userDrawn="1"/>
        </p:nvPicPr>
        <p:blipFill rotWithShape="1">
          <a:blip r:embed="rId3" cstate="screen"/>
          <a:srcRect/>
          <a:stretch>
            <a:fillRect/>
          </a:stretch>
        </p:blipFill>
        <p:spPr>
          <a:xfrm>
            <a:off x="1" y="705247"/>
            <a:ext cx="16922750" cy="8656241"/>
          </a:xfrm>
          <a:prstGeom prst="rect">
            <a:avLst/>
          </a:prstGeom>
        </p:spPr>
      </p:pic>
      <p:sp>
        <p:nvSpPr>
          <p:cNvPr id="3" name="矩形 2"/>
          <p:cNvSpPr/>
          <p:nvPr userDrawn="1"/>
        </p:nvSpPr>
        <p:spPr>
          <a:xfrm>
            <a:off x="0" y="-1"/>
            <a:ext cx="16922750" cy="9361489"/>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Users\ouliqiang\Desktop\123.jpg"/>
          <p:cNvPicPr>
            <a:picLocks noChangeAspect="1" noChangeArrowheads="1"/>
          </p:cNvPicPr>
          <p:nvPr userDrawn="1"/>
        </p:nvPicPr>
        <p:blipFill rotWithShape="1">
          <a:blip r:embed="rId4" cstate="screen"/>
          <a:srcRect/>
          <a:stretch>
            <a:fillRect/>
          </a:stretch>
        </p:blipFill>
        <p:spPr bwMode="auto">
          <a:xfrm>
            <a:off x="0" y="0"/>
            <a:ext cx="16929131" cy="935664"/>
          </a:xfrm>
          <a:prstGeom prst="rect">
            <a:avLst/>
          </a:prstGeom>
          <a:noFill/>
          <a:extLst>
            <a:ext uri="{909E8E84-426E-40DD-AFC4-6F175D3DCCD1}">
              <a14:hiddenFill xmlns:a14="http://schemas.microsoft.com/office/drawing/2010/main">
                <a:solidFill>
                  <a:srgbClr val="FFFFFF"/>
                </a:solidFill>
              </a14:hiddenFill>
            </a:ext>
          </a:extLst>
        </p:spPr>
      </p:pic>
      <p:sp>
        <p:nvSpPr>
          <p:cNvPr id="14"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5" name="流程图: 离页连接符 14"/>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650"/>
            <a:ext cx="15230475" cy="156051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650"/>
            <a:ext cx="15230475" cy="156051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650"/>
            <a:ext cx="15230475" cy="156051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6138" y="374650"/>
            <a:ext cx="15230475" cy="1560513"/>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4" y="9073232"/>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24205" rtl="0" eaLnBrk="1" latinLnBrk="0" hangingPunct="1">
        <a:spcBef>
          <a:spcPct val="0"/>
        </a:spcBef>
        <a:buNone/>
        <a:defRPr sz="491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67995" indent="-467995" algn="l" defTabSz="624205" rtl="0" eaLnBrk="1" latinLnBrk="0" hangingPunct="1">
        <a:spcBef>
          <a:spcPts val="1365"/>
        </a:spcBef>
        <a:spcAft>
          <a:spcPts val="0"/>
        </a:spcAft>
        <a:buClr>
          <a:schemeClr val="accent1"/>
        </a:buClr>
        <a:buSzPct val="80000"/>
        <a:buFont typeface="Wingdings 3" panose="05040102010807070707" charset="2"/>
        <a:buChar char=""/>
        <a:defRPr sz="2455" kern="1200">
          <a:solidFill>
            <a:schemeClr val="tx1">
              <a:lumMod val="75000"/>
              <a:lumOff val="25000"/>
            </a:schemeClr>
          </a:solidFill>
          <a:latin typeface="+mn-lt"/>
          <a:ea typeface="+mn-ea"/>
          <a:cs typeface="+mn-cs"/>
        </a:defRPr>
      </a:lvl1pPr>
      <a:lvl2pPr marL="1014095" indent="-389890" algn="l" defTabSz="624205" rtl="0" eaLnBrk="1" latinLnBrk="0" hangingPunct="1">
        <a:spcBef>
          <a:spcPts val="1365"/>
        </a:spcBef>
        <a:spcAft>
          <a:spcPts val="0"/>
        </a:spcAft>
        <a:buClr>
          <a:schemeClr val="accent1"/>
        </a:buClr>
        <a:buSzPct val="80000"/>
        <a:buFont typeface="Wingdings 3" panose="05040102010807070707" charset="2"/>
        <a:buChar char=""/>
        <a:defRPr sz="2185" kern="1200">
          <a:solidFill>
            <a:schemeClr val="tx1">
              <a:lumMod val="75000"/>
              <a:lumOff val="25000"/>
            </a:schemeClr>
          </a:solidFill>
          <a:latin typeface="+mn-lt"/>
          <a:ea typeface="+mn-ea"/>
          <a:cs typeface="+mn-cs"/>
        </a:defRPr>
      </a:lvl2pPr>
      <a:lvl3pPr marL="1560195" indent="-311785" algn="l" defTabSz="624205" rtl="0" eaLnBrk="1" latinLnBrk="0" hangingPunct="1">
        <a:spcBef>
          <a:spcPts val="1365"/>
        </a:spcBef>
        <a:spcAft>
          <a:spcPts val="0"/>
        </a:spcAft>
        <a:buClr>
          <a:schemeClr val="accent1"/>
        </a:buClr>
        <a:buSzPct val="80000"/>
        <a:buFont typeface="Wingdings 3" panose="05040102010807070707" charset="2"/>
        <a:buChar char=""/>
        <a:defRPr sz="1910" kern="1200">
          <a:solidFill>
            <a:schemeClr val="tx1">
              <a:lumMod val="75000"/>
              <a:lumOff val="25000"/>
            </a:schemeClr>
          </a:solidFill>
          <a:latin typeface="+mn-lt"/>
          <a:ea typeface="+mn-ea"/>
          <a:cs typeface="+mn-cs"/>
        </a:defRPr>
      </a:lvl3pPr>
      <a:lvl4pPr marL="2184400"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4pPr>
      <a:lvl5pPr marL="2808605"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5pPr>
      <a:lvl6pPr marL="3432175"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6pPr>
      <a:lvl7pPr marL="4056380"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7pPr>
      <a:lvl8pPr marL="4680585"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8pPr>
      <a:lvl9pPr marL="5304790" indent="-311785" algn="l" defTabSz="624205" rtl="0" eaLnBrk="1" latinLnBrk="0" hangingPunct="1">
        <a:spcBef>
          <a:spcPts val="1365"/>
        </a:spcBef>
        <a:spcAft>
          <a:spcPts val="0"/>
        </a:spcAft>
        <a:buClr>
          <a:schemeClr val="accent1"/>
        </a:buClr>
        <a:buSzPct val="80000"/>
        <a:buFont typeface="Wingdings 3" panose="05040102010807070707" charset="2"/>
        <a:buChar char=""/>
        <a:defRPr sz="1640" kern="1200">
          <a:solidFill>
            <a:schemeClr val="tx1">
              <a:lumMod val="75000"/>
              <a:lumOff val="25000"/>
            </a:schemeClr>
          </a:solidFill>
          <a:latin typeface="+mn-lt"/>
          <a:ea typeface="+mn-ea"/>
          <a:cs typeface="+mn-cs"/>
        </a:defRPr>
      </a:lvl9pPr>
    </p:bodyStyle>
    <p:otherStyle>
      <a:defPPr>
        <a:defRPr lang="en-US"/>
      </a:defPPr>
      <a:lvl1pPr marL="0" algn="l" defTabSz="624205" rtl="0" eaLnBrk="1" latinLnBrk="0" hangingPunct="1">
        <a:defRPr sz="2455" kern="1200">
          <a:solidFill>
            <a:schemeClr val="tx1"/>
          </a:solidFill>
          <a:latin typeface="+mn-lt"/>
          <a:ea typeface="+mn-ea"/>
          <a:cs typeface="+mn-cs"/>
        </a:defRPr>
      </a:lvl1pPr>
      <a:lvl2pPr marL="624205" algn="l" defTabSz="624205" rtl="0" eaLnBrk="1" latinLnBrk="0" hangingPunct="1">
        <a:defRPr sz="2455" kern="1200">
          <a:solidFill>
            <a:schemeClr val="tx1"/>
          </a:solidFill>
          <a:latin typeface="+mn-lt"/>
          <a:ea typeface="+mn-ea"/>
          <a:cs typeface="+mn-cs"/>
        </a:defRPr>
      </a:lvl2pPr>
      <a:lvl3pPr marL="1248410" algn="l" defTabSz="624205" rtl="0" eaLnBrk="1" latinLnBrk="0" hangingPunct="1">
        <a:defRPr sz="2455" kern="1200">
          <a:solidFill>
            <a:schemeClr val="tx1"/>
          </a:solidFill>
          <a:latin typeface="+mn-lt"/>
          <a:ea typeface="+mn-ea"/>
          <a:cs typeface="+mn-cs"/>
        </a:defRPr>
      </a:lvl3pPr>
      <a:lvl4pPr marL="1871980" algn="l" defTabSz="624205" rtl="0" eaLnBrk="1" latinLnBrk="0" hangingPunct="1">
        <a:defRPr sz="2455" kern="1200">
          <a:solidFill>
            <a:schemeClr val="tx1"/>
          </a:solidFill>
          <a:latin typeface="+mn-lt"/>
          <a:ea typeface="+mn-ea"/>
          <a:cs typeface="+mn-cs"/>
        </a:defRPr>
      </a:lvl4pPr>
      <a:lvl5pPr marL="2496185" algn="l" defTabSz="624205" rtl="0" eaLnBrk="1" latinLnBrk="0" hangingPunct="1">
        <a:defRPr sz="2455" kern="1200">
          <a:solidFill>
            <a:schemeClr val="tx1"/>
          </a:solidFill>
          <a:latin typeface="+mn-lt"/>
          <a:ea typeface="+mn-ea"/>
          <a:cs typeface="+mn-cs"/>
        </a:defRPr>
      </a:lvl5pPr>
      <a:lvl6pPr marL="3120390" algn="l" defTabSz="624205" rtl="0" eaLnBrk="1" latinLnBrk="0" hangingPunct="1">
        <a:defRPr sz="2455" kern="1200">
          <a:solidFill>
            <a:schemeClr val="tx1"/>
          </a:solidFill>
          <a:latin typeface="+mn-lt"/>
          <a:ea typeface="+mn-ea"/>
          <a:cs typeface="+mn-cs"/>
        </a:defRPr>
      </a:lvl6pPr>
      <a:lvl7pPr marL="3744595" algn="l" defTabSz="624205" rtl="0" eaLnBrk="1" latinLnBrk="0" hangingPunct="1">
        <a:defRPr sz="2455" kern="1200">
          <a:solidFill>
            <a:schemeClr val="tx1"/>
          </a:solidFill>
          <a:latin typeface="+mn-lt"/>
          <a:ea typeface="+mn-ea"/>
          <a:cs typeface="+mn-cs"/>
        </a:defRPr>
      </a:lvl7pPr>
      <a:lvl8pPr marL="4368800" algn="l" defTabSz="624205" rtl="0" eaLnBrk="1" latinLnBrk="0" hangingPunct="1">
        <a:defRPr sz="2455" kern="1200">
          <a:solidFill>
            <a:schemeClr val="tx1"/>
          </a:solidFill>
          <a:latin typeface="+mn-lt"/>
          <a:ea typeface="+mn-ea"/>
          <a:cs typeface="+mn-cs"/>
        </a:defRPr>
      </a:lvl8pPr>
      <a:lvl9pPr marL="4992370" algn="l" defTabSz="624205" rtl="0" eaLnBrk="1" latinLnBrk="0" hangingPunct="1">
        <a:defRPr sz="24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1501775" rtl="0" eaLnBrk="1" latinLnBrk="0" hangingPunct="1">
        <a:spcBef>
          <a:spcPct val="0"/>
        </a:spcBef>
        <a:buNone/>
        <a:defRPr sz="7200" kern="1200">
          <a:solidFill>
            <a:schemeClr val="tx1"/>
          </a:solidFill>
          <a:latin typeface="+mj-lt"/>
          <a:ea typeface="+mj-ea"/>
          <a:cs typeface="+mj-cs"/>
        </a:defRPr>
      </a:lvl1pPr>
    </p:titleStyle>
    <p:bodyStyle>
      <a:lvl1pPr marL="563245" indent="-563245" algn="l" defTabSz="1501775"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1pPr>
      <a:lvl2pPr marL="1220470" indent="-469265" algn="l" defTabSz="150177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2pPr>
      <a:lvl3pPr marL="1877695" indent="-375285" algn="l" defTabSz="150177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3pPr>
      <a:lvl4pPr marL="2628265"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4pPr>
      <a:lvl5pPr marL="3379470"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5pPr>
      <a:lvl6pPr marL="4130040"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6pPr>
      <a:lvl7pPr marL="4881245"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7pPr>
      <a:lvl8pPr marL="5632450"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8pPr>
      <a:lvl9pPr marL="6383020" indent="-375285" algn="l" defTabSz="15017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9pPr>
    </p:bodyStyle>
    <p:otherStyle>
      <a:defPPr>
        <a:defRPr lang="zh-CN"/>
      </a:defPPr>
      <a:lvl1pPr marL="0" algn="l" defTabSz="1501775" rtl="0" eaLnBrk="1" latinLnBrk="0" hangingPunct="1">
        <a:defRPr sz="3000" kern="1200">
          <a:solidFill>
            <a:schemeClr val="tx1"/>
          </a:solidFill>
          <a:latin typeface="+mn-lt"/>
          <a:ea typeface="+mn-ea"/>
          <a:cs typeface="+mn-cs"/>
        </a:defRPr>
      </a:lvl1pPr>
      <a:lvl2pPr marL="751205" algn="l" defTabSz="1501775" rtl="0" eaLnBrk="1" latinLnBrk="0" hangingPunct="1">
        <a:defRPr sz="3000" kern="1200">
          <a:solidFill>
            <a:schemeClr val="tx1"/>
          </a:solidFill>
          <a:latin typeface="+mn-lt"/>
          <a:ea typeface="+mn-ea"/>
          <a:cs typeface="+mn-cs"/>
        </a:defRPr>
      </a:lvl2pPr>
      <a:lvl3pPr marL="1501775" algn="l" defTabSz="1501775" rtl="0" eaLnBrk="1" latinLnBrk="0" hangingPunct="1">
        <a:defRPr sz="3000" kern="1200">
          <a:solidFill>
            <a:schemeClr val="tx1"/>
          </a:solidFill>
          <a:latin typeface="+mn-lt"/>
          <a:ea typeface="+mn-ea"/>
          <a:cs typeface="+mn-cs"/>
        </a:defRPr>
      </a:lvl3pPr>
      <a:lvl4pPr marL="2252980" algn="l" defTabSz="1501775" rtl="0" eaLnBrk="1" latinLnBrk="0" hangingPunct="1">
        <a:defRPr sz="3000" kern="1200">
          <a:solidFill>
            <a:schemeClr val="tx1"/>
          </a:solidFill>
          <a:latin typeface="+mn-lt"/>
          <a:ea typeface="+mn-ea"/>
          <a:cs typeface="+mn-cs"/>
        </a:defRPr>
      </a:lvl4pPr>
      <a:lvl5pPr marL="3003550" algn="l" defTabSz="1501775" rtl="0" eaLnBrk="1" latinLnBrk="0" hangingPunct="1">
        <a:defRPr sz="3000" kern="1200">
          <a:solidFill>
            <a:schemeClr val="tx1"/>
          </a:solidFill>
          <a:latin typeface="+mn-lt"/>
          <a:ea typeface="+mn-ea"/>
          <a:cs typeface="+mn-cs"/>
        </a:defRPr>
      </a:lvl5pPr>
      <a:lvl6pPr marL="3754755" algn="l" defTabSz="1501775" rtl="0" eaLnBrk="1" latinLnBrk="0" hangingPunct="1">
        <a:defRPr sz="3000" kern="1200">
          <a:solidFill>
            <a:schemeClr val="tx1"/>
          </a:solidFill>
          <a:latin typeface="+mn-lt"/>
          <a:ea typeface="+mn-ea"/>
          <a:cs typeface="+mn-cs"/>
        </a:defRPr>
      </a:lvl6pPr>
      <a:lvl7pPr marL="4505960" algn="l" defTabSz="1501775" rtl="0" eaLnBrk="1" latinLnBrk="0" hangingPunct="1">
        <a:defRPr sz="3000" kern="1200">
          <a:solidFill>
            <a:schemeClr val="tx1"/>
          </a:solidFill>
          <a:latin typeface="+mn-lt"/>
          <a:ea typeface="+mn-ea"/>
          <a:cs typeface="+mn-cs"/>
        </a:defRPr>
      </a:lvl7pPr>
      <a:lvl8pPr marL="5256530" algn="l" defTabSz="1501775" rtl="0" eaLnBrk="1" latinLnBrk="0" hangingPunct="1">
        <a:defRPr sz="3000" kern="1200">
          <a:solidFill>
            <a:schemeClr val="tx1"/>
          </a:solidFill>
          <a:latin typeface="+mn-lt"/>
          <a:ea typeface="+mn-ea"/>
          <a:cs typeface="+mn-cs"/>
        </a:defRPr>
      </a:lvl8pPr>
      <a:lvl9pPr marL="6007735" algn="l" defTabSz="150177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3.png"/><Relationship Id="rId4" Type="http://schemas.openxmlformats.org/officeDocument/2006/relationships/tags" Target="../tags/tag5.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6" name="图片 5"/>
          <p:cNvPicPr>
            <a:picLocks noChangeAspect="1"/>
          </p:cNvPicPr>
          <p:nvPr/>
        </p:nvPicPr>
        <p:blipFill rotWithShape="1">
          <a:blip r:embed="rId4" cstate="screen"/>
          <a:srcRect/>
          <a:stretch>
            <a:fillRect/>
          </a:stretch>
        </p:blipFill>
        <p:spPr>
          <a:xfrm>
            <a:off x="1" y="705247"/>
            <a:ext cx="16922750" cy="8656241"/>
          </a:xfrm>
          <a:prstGeom prst="rect">
            <a:avLst/>
          </a:prstGeom>
        </p:spPr>
      </p:pic>
      <p:pic>
        <p:nvPicPr>
          <p:cNvPr id="3" name="图片 2"/>
          <p:cNvPicPr>
            <a:picLocks noChangeAspect="1"/>
          </p:cNvPicPr>
          <p:nvPr/>
        </p:nvPicPr>
        <p:blipFill>
          <a:blip r:embed="rId5"/>
          <a:stretch>
            <a:fillRect/>
          </a:stretch>
        </p:blipFill>
        <p:spPr>
          <a:xfrm>
            <a:off x="8425806" y="116613"/>
            <a:ext cx="8496944" cy="9244875"/>
          </a:xfrm>
          <a:prstGeom prst="rect">
            <a:avLst/>
          </a:prstGeom>
        </p:spPr>
      </p:pic>
      <p:pic>
        <p:nvPicPr>
          <p:cNvPr id="5" name="图片 4"/>
          <p:cNvPicPr>
            <a:picLocks noChangeAspect="1"/>
          </p:cNvPicPr>
          <p:nvPr/>
        </p:nvPicPr>
        <p:blipFill>
          <a:blip r:embed="rId6" cstate="screen"/>
          <a:stretch>
            <a:fillRect/>
          </a:stretch>
        </p:blipFill>
        <p:spPr>
          <a:xfrm>
            <a:off x="1620615" y="756084"/>
            <a:ext cx="5044085" cy="8389156"/>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10</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 name="MH_Others_1"/>
          <p:cNvSpPr/>
          <p:nvPr>
            <p:custDataLst>
              <p:tags r:id="rId1"/>
            </p:custDataLst>
          </p:nvPr>
        </p:nvSpPr>
        <p:spPr>
          <a:xfrm>
            <a:off x="14351427" y="2645119"/>
            <a:ext cx="1240177" cy="1240177"/>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70" dirty="0">
              <a:cs typeface="+mn-ea"/>
              <a:sym typeface="+mn-lt"/>
            </a:endParaRPr>
          </a:p>
        </p:txBody>
      </p:sp>
      <p:sp>
        <p:nvSpPr>
          <p:cNvPr id="6" name="MH_Others_2"/>
          <p:cNvSpPr/>
          <p:nvPr>
            <p:custDataLst>
              <p:tags r:id="rId2"/>
            </p:custDataLst>
          </p:nvPr>
        </p:nvSpPr>
        <p:spPr>
          <a:xfrm>
            <a:off x="13495112" y="1691079"/>
            <a:ext cx="856317" cy="856317"/>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60" dirty="0">
              <a:cs typeface="+mn-ea"/>
              <a:sym typeface="+mn-lt"/>
            </a:endParaRPr>
          </a:p>
        </p:txBody>
      </p:sp>
      <p:sp>
        <p:nvSpPr>
          <p:cNvPr id="7" name="PA_MH_Others_3"/>
          <p:cNvSpPr txBox="1"/>
          <p:nvPr>
            <p:custDataLst>
              <p:tags r:id="rId3"/>
            </p:custDataLst>
          </p:nvPr>
        </p:nvSpPr>
        <p:spPr>
          <a:xfrm>
            <a:off x="13443102" y="2017635"/>
            <a:ext cx="1016340" cy="4785977"/>
          </a:xfrm>
          <a:prstGeom prst="rect">
            <a:avLst/>
          </a:prstGeom>
          <a:noFill/>
        </p:spPr>
        <p:txBody>
          <a:bodyPr vert="eaVert" wrap="square" lIns="0" tIns="0" rIns="0" bIns="0" rtlCol="0" anchor="ctr" anchorCtr="0">
            <a:noAutofit/>
          </a:bodyPr>
          <a:lstStyle/>
          <a:p>
            <a:r>
              <a:rPr lang="en-US" altLang="zh-CN" sz="5460" spc="273">
                <a:solidFill>
                  <a:schemeClr val="accent2"/>
                </a:solidFill>
                <a:latin typeface="+mn-lt"/>
                <a:ea typeface="+mn-ea"/>
                <a:cs typeface="+mn-ea"/>
                <a:sym typeface="+mn-lt"/>
              </a:rPr>
              <a:t>C</a:t>
            </a:r>
            <a:r>
              <a:rPr lang="en-US" altLang="zh-CN" sz="3820" spc="273">
                <a:solidFill>
                  <a:schemeClr val="accent2"/>
                </a:solidFill>
                <a:latin typeface="+mn-lt"/>
                <a:ea typeface="+mn-ea"/>
                <a:cs typeface="+mn-ea"/>
                <a:sym typeface="+mn-lt"/>
              </a:rPr>
              <a:t>hapter</a:t>
            </a:r>
            <a:endParaRPr lang="zh-CN" altLang="en-US" sz="3820" spc="273" dirty="0">
              <a:solidFill>
                <a:schemeClr val="accent2"/>
              </a:solidFill>
              <a:latin typeface="+mn-lt"/>
              <a:ea typeface="+mn-ea"/>
              <a:cs typeface="+mn-ea"/>
              <a:sym typeface="+mn-lt"/>
            </a:endParaRPr>
          </a:p>
        </p:txBody>
      </p:sp>
      <p:sp>
        <p:nvSpPr>
          <p:cNvPr id="8" name="PA_MH_Others_4"/>
          <p:cNvSpPr txBox="1"/>
          <p:nvPr>
            <p:custDataLst>
              <p:tags r:id="rId4"/>
            </p:custDataLst>
          </p:nvPr>
        </p:nvSpPr>
        <p:spPr>
          <a:xfrm>
            <a:off x="14164927" y="1421838"/>
            <a:ext cx="1386427" cy="2257770"/>
          </a:xfrm>
          <a:prstGeom prst="rect">
            <a:avLst/>
          </a:prstGeom>
          <a:noFill/>
        </p:spPr>
        <p:txBody>
          <a:bodyPr vert="eaVert" wrap="square" rtlCol="0" anchor="ctr" anchorCtr="0">
            <a:normAutofit fontScale="85000" lnSpcReduction="10000"/>
          </a:bodyPr>
          <a:lstStyle/>
          <a:p>
            <a:r>
              <a:rPr lang="zh-CN" altLang="en-US" sz="7370">
                <a:solidFill>
                  <a:schemeClr val="accent1"/>
                </a:solidFill>
                <a:latin typeface="+mn-lt"/>
                <a:ea typeface="+mn-ea"/>
                <a:cs typeface="+mn-ea"/>
                <a:sym typeface="+mn-lt"/>
              </a:rPr>
              <a:t>簪茉莉</a:t>
            </a:r>
          </a:p>
        </p:txBody>
      </p:sp>
      <p:sp>
        <p:nvSpPr>
          <p:cNvPr id="9" name="MH_Number"/>
          <p:cNvSpPr/>
          <p:nvPr>
            <p:custDataLst>
              <p:tags r:id="rId5"/>
            </p:custDataLst>
          </p:nvPr>
        </p:nvSpPr>
        <p:spPr>
          <a:xfrm>
            <a:off x="12351194" y="3679611"/>
            <a:ext cx="1204114" cy="1204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550" dirty="0">
                <a:solidFill>
                  <a:srgbClr val="FFFFFF"/>
                </a:solidFill>
                <a:cs typeface="+mn-ea"/>
                <a:sym typeface="+mn-lt"/>
              </a:rPr>
              <a:t>1</a:t>
            </a:r>
            <a:endParaRPr lang="zh-CN" altLang="en-US" sz="6550" dirty="0">
              <a:solidFill>
                <a:srgbClr val="FFFFFF"/>
              </a:solidFill>
              <a:cs typeface="+mn-ea"/>
              <a:sym typeface="+mn-lt"/>
            </a:endParaRPr>
          </a:p>
        </p:txBody>
      </p:sp>
      <p:sp>
        <p:nvSpPr>
          <p:cNvPr id="10" name="PA_MH_Title"/>
          <p:cNvSpPr txBox="1"/>
          <p:nvPr>
            <p:custDataLst>
              <p:tags r:id="rId6"/>
            </p:custDataLst>
          </p:nvPr>
        </p:nvSpPr>
        <p:spPr>
          <a:xfrm>
            <a:off x="6013103" y="4104680"/>
            <a:ext cx="6026977" cy="1034642"/>
          </a:xfrm>
          <a:prstGeom prst="rect">
            <a:avLst/>
          </a:prstGeom>
          <a:noFill/>
        </p:spPr>
        <p:txBody>
          <a:bodyPr vert="horz" wrap="square" lIns="0" tIns="0" rIns="0" bIns="0" rtlCol="0" anchor="t" anchorCtr="0">
            <a:normAutofit/>
          </a:bodyPr>
          <a:lstStyle/>
          <a:p>
            <a:r>
              <a:rPr lang="zh-CN" altLang="en-US" sz="4400">
                <a:solidFill>
                  <a:srgbClr val="3A642E"/>
                </a:solidFill>
                <a:latin typeface="+mn-lt"/>
                <a:ea typeface="+mn-ea"/>
                <a:cs typeface="+mn-ea"/>
                <a:sym typeface="+mn-lt"/>
              </a:rPr>
              <a:t>簪茉莉</a:t>
            </a:r>
            <a:endParaRPr lang="zh-CN" altLang="en-US" sz="4400" dirty="0">
              <a:solidFill>
                <a:srgbClr val="3A642E"/>
              </a:solidFill>
              <a:latin typeface="+mn-lt"/>
              <a:ea typeface="+mn-ea"/>
              <a:cs typeface="+mn-ea"/>
              <a:sym typeface="+mn-lt"/>
            </a:endParaRPr>
          </a:p>
        </p:txBody>
      </p:sp>
      <p:sp>
        <p:nvSpPr>
          <p:cNvPr id="11" name="MH_Title"/>
          <p:cNvSpPr txBox="1">
            <a:spLocks noChangeArrowheads="1"/>
          </p:cNvSpPr>
          <p:nvPr>
            <p:custDataLst>
              <p:tags r:id="rId7"/>
            </p:custDataLst>
          </p:nvPr>
        </p:nvSpPr>
        <p:spPr bwMode="auto">
          <a:xfrm>
            <a:off x="6013104" y="5001013"/>
            <a:ext cx="6338086" cy="220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285750" indent="-285750">
              <a:lnSpc>
                <a:spcPct val="150000"/>
              </a:lnSpc>
              <a:buFont typeface="Wingdings" panose="05000000000000000000" pitchFamily="2" charset="2"/>
              <a:buChar char="Ø"/>
            </a:pPr>
            <a:r>
              <a:rPr lang="zh-CN" altLang="en-US">
                <a:latin typeface="+mn-lt"/>
                <a:ea typeface="+mn-ea"/>
                <a:cs typeface="+mn-ea"/>
                <a:sym typeface="+mn-lt"/>
              </a:rPr>
              <a:t>茉莉，性喜烈日，于炎夏盛开。花香浓郁，能祛秽浊之气。江苏和上海等地，夏天的卖花人，常把连蒂的茉莉花用细铁丝扎成花球、花带等，供女子簪戴。</a:t>
            </a:r>
            <a:endParaRPr lang="en-US" altLang="zh-CN">
              <a:latin typeface="+mn-lt"/>
              <a:ea typeface="+mn-ea"/>
              <a:cs typeface="+mn-ea"/>
              <a:sym typeface="+mn-lt"/>
            </a:endParaRPr>
          </a:p>
          <a:p>
            <a:pPr marL="285750" indent="-285750">
              <a:lnSpc>
                <a:spcPct val="150000"/>
              </a:lnSpc>
              <a:buFont typeface="Wingdings" panose="05000000000000000000" pitchFamily="2" charset="2"/>
              <a:buChar char="Ø"/>
            </a:pPr>
            <a:r>
              <a:rPr lang="zh-CN" altLang="en-US">
                <a:latin typeface="+mn-lt"/>
                <a:ea typeface="+mn-ea"/>
                <a:cs typeface="+mn-ea"/>
                <a:sym typeface="+mn-lt"/>
              </a:rPr>
              <a:t>苏州虎丘的花农，把茉莉放在马头篮里，沿街叫卖，称之为戴花，妇女们一般都会购买、簪戴。</a:t>
            </a:r>
            <a:endParaRPr lang="en-US" altLang="zh-CN">
              <a:latin typeface="+mn-lt"/>
              <a:ea typeface="+mn-ea"/>
              <a:cs typeface="+mn-ea"/>
              <a:sym typeface="+mn-lt"/>
            </a:endParaRPr>
          </a:p>
          <a:p>
            <a:pPr marL="285750" indent="-285750">
              <a:lnSpc>
                <a:spcPct val="150000"/>
              </a:lnSpc>
              <a:buFont typeface="Wingdings" panose="05000000000000000000" pitchFamily="2" charset="2"/>
              <a:buChar char="Ø"/>
            </a:pPr>
            <a:r>
              <a:rPr lang="en-US" altLang="zh-CN">
                <a:latin typeface="+mn-lt"/>
                <a:ea typeface="+mn-ea"/>
                <a:cs typeface="+mn-ea"/>
                <a:sym typeface="+mn-lt"/>
              </a:rPr>
              <a:t>《</a:t>
            </a:r>
            <a:r>
              <a:rPr lang="zh-CN" altLang="en-US">
                <a:latin typeface="+mn-lt"/>
                <a:ea typeface="+mn-ea"/>
                <a:cs typeface="+mn-ea"/>
                <a:sym typeface="+mn-lt"/>
              </a:rPr>
              <a:t>晋书</a:t>
            </a:r>
            <a:r>
              <a:rPr lang="en-US" altLang="zh-CN">
                <a:latin typeface="+mn-lt"/>
                <a:ea typeface="+mn-ea"/>
                <a:cs typeface="+mn-ea"/>
                <a:sym typeface="+mn-lt"/>
              </a:rPr>
              <a:t>》</a:t>
            </a:r>
            <a:r>
              <a:rPr lang="zh-CN" altLang="en-US">
                <a:latin typeface="+mn-lt"/>
                <a:ea typeface="+mn-ea"/>
                <a:cs typeface="+mn-ea"/>
                <a:sym typeface="+mn-lt"/>
              </a:rPr>
              <a:t>载“都人簪奈花”，奈花，就是现在的茉莉。盛夏时候，每晚采下茉莉花，取井水半杯，用东西把花架在杯上，使花离水一二分高，用厚纸密封。第二天花可答戴，水用来点茶，清香扑鼻，尤其绝妙。</a:t>
            </a:r>
          </a:p>
        </p:txBody>
      </p:sp>
      <p:pic>
        <p:nvPicPr>
          <p:cNvPr id="12" name="图片 11"/>
          <p:cNvPicPr>
            <a:picLocks noChangeAspect="1"/>
          </p:cNvPicPr>
          <p:nvPr/>
        </p:nvPicPr>
        <p:blipFill>
          <a:blip r:embed="rId10" cstate="screen"/>
          <a:stretch>
            <a:fillRect/>
          </a:stretch>
        </p:blipFill>
        <p:spPr>
          <a:xfrm>
            <a:off x="-603985" y="1490461"/>
            <a:ext cx="7191934" cy="4302109"/>
          </a:xfrm>
          <a:prstGeom prst="rect">
            <a:avLst/>
          </a:prstGeom>
        </p:spPr>
      </p:pic>
      <p:sp>
        <p:nvSpPr>
          <p:cNvPr id="14" name="TextBox 13"/>
          <p:cNvSpPr txBox="1"/>
          <p:nvPr/>
        </p:nvSpPr>
        <p:spPr>
          <a:xfrm>
            <a:off x="684511" y="9230625"/>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500"/>
                                        <p:tgtEl>
                                          <p:spTgt spid="6"/>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by="(-#ppt_w*2)" calcmode="lin" valueType="num">
                                      <p:cBhvr rctx="PPT">
                                        <p:cTn id="26" dur="500" autoRev="1" fill="hold">
                                          <p:stCondLst>
                                            <p:cond delay="0"/>
                                          </p:stCondLst>
                                        </p:cTn>
                                        <p:tgtEl>
                                          <p:spTgt spid="7"/>
                                        </p:tgtEl>
                                        <p:attrNameLst>
                                          <p:attrName>ppt_w</p:attrName>
                                        </p:attrNameLst>
                                      </p:cBhvr>
                                    </p:anim>
                                    <p:anim by="(#ppt_w*0.50)" calcmode="lin" valueType="num">
                                      <p:cBhvr>
                                        <p:cTn id="27" dur="500" decel="50000" autoRev="1" fill="hold">
                                          <p:stCondLst>
                                            <p:cond delay="0"/>
                                          </p:stCondLst>
                                        </p:cTn>
                                        <p:tgtEl>
                                          <p:spTgt spid="7"/>
                                        </p:tgtEl>
                                        <p:attrNameLst>
                                          <p:attrName>ppt_x</p:attrName>
                                        </p:attrNameLst>
                                      </p:cBhvr>
                                    </p:anim>
                                    <p:anim from="(-#ppt_h/2)" to="(#ppt_y)" calcmode="lin" valueType="num">
                                      <p:cBhvr>
                                        <p:cTn id="28" dur="1000" fill="hold">
                                          <p:stCondLst>
                                            <p:cond delay="0"/>
                                          </p:stCondLst>
                                        </p:cTn>
                                        <p:tgtEl>
                                          <p:spTgt spid="7"/>
                                        </p:tgtEl>
                                        <p:attrNameLst>
                                          <p:attrName>ppt_y</p:attrName>
                                        </p:attrNameLst>
                                      </p:cBhvr>
                                    </p:anim>
                                    <p:animRot by="21600000">
                                      <p:cBhvr>
                                        <p:cTn id="29" dur="1000" fill="hold">
                                          <p:stCondLst>
                                            <p:cond delay="0"/>
                                          </p:stCondLst>
                                        </p:cTn>
                                        <p:tgtEl>
                                          <p:spTgt spid="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125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11</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 name="TextBox 24"/>
          <p:cNvSpPr txBox="1"/>
          <p:nvPr/>
        </p:nvSpPr>
        <p:spPr>
          <a:xfrm>
            <a:off x="8778709" y="3706509"/>
            <a:ext cx="5904656" cy="3798669"/>
          </a:xfrm>
          <a:prstGeom prst="rect">
            <a:avLst/>
          </a:prstGeom>
          <a:noFill/>
        </p:spPr>
        <p:txBody>
          <a:bodyPr wrap="square" lIns="0" tIns="0" rIns="0" bIns="0" rtlCol="0">
            <a:spAutoFit/>
          </a:bodyPr>
          <a:lstStyle/>
          <a:p>
            <a:pPr marL="285750" indent="-285750" algn="just">
              <a:lnSpc>
                <a:spcPct val="200000"/>
              </a:lnSpc>
              <a:buFont typeface="Wingdings" panose="05000000000000000000" pitchFamily="2" charset="2"/>
              <a:buChar char="Ø"/>
            </a:pPr>
            <a:r>
              <a:rPr lang="zh-CN" altLang="en-US">
                <a:solidFill>
                  <a:schemeClr val="tx1">
                    <a:lumMod val="75000"/>
                    <a:lumOff val="25000"/>
                  </a:schemeClr>
                </a:solidFill>
                <a:latin typeface="+mn-lt"/>
                <a:ea typeface="+mn-ea"/>
                <a:cs typeface="+mn-ea"/>
                <a:sym typeface="+mn-lt"/>
              </a:rPr>
              <a:t>小暑时节，民间还有晒书画、衣服的习俗。</a:t>
            </a:r>
            <a:endParaRPr lang="en-US" altLang="zh-CN">
              <a:solidFill>
                <a:schemeClr val="tx1">
                  <a:lumMod val="75000"/>
                  <a:lumOff val="25000"/>
                </a:schemeClr>
              </a:solidFill>
              <a:latin typeface="+mn-lt"/>
              <a:ea typeface="+mn-ea"/>
              <a:cs typeface="+mn-ea"/>
              <a:sym typeface="+mn-lt"/>
            </a:endParaRPr>
          </a:p>
          <a:p>
            <a:pPr marL="285750" indent="-285750" algn="just">
              <a:lnSpc>
                <a:spcPct val="200000"/>
              </a:lnSpc>
              <a:buFont typeface="Wingdings" panose="05000000000000000000" pitchFamily="2" charset="2"/>
              <a:buChar char="Ø"/>
            </a:pPr>
            <a:r>
              <a:rPr lang="zh-CN" altLang="en-US">
                <a:solidFill>
                  <a:schemeClr val="tx1">
                    <a:lumMod val="75000"/>
                    <a:lumOff val="25000"/>
                  </a:schemeClr>
                </a:solidFill>
                <a:latin typeface="+mn-lt"/>
                <a:ea typeface="+mn-ea"/>
                <a:cs typeface="+mn-ea"/>
                <a:sym typeface="+mn-lt"/>
              </a:rPr>
              <a:t>民谚有云：“六月六，人晒衣裳龙晒袍”，“六月六，家家晒红绿”。</a:t>
            </a:r>
            <a:endParaRPr lang="en-US" altLang="zh-CN">
              <a:solidFill>
                <a:schemeClr val="tx1">
                  <a:lumMod val="75000"/>
                  <a:lumOff val="25000"/>
                </a:schemeClr>
              </a:solidFill>
              <a:latin typeface="+mn-lt"/>
              <a:ea typeface="+mn-ea"/>
              <a:cs typeface="+mn-ea"/>
              <a:sym typeface="+mn-lt"/>
            </a:endParaRPr>
          </a:p>
          <a:p>
            <a:pPr marL="285750" indent="-285750" algn="just">
              <a:lnSpc>
                <a:spcPct val="200000"/>
              </a:lnSpc>
              <a:buFont typeface="Wingdings" panose="05000000000000000000" pitchFamily="2" charset="2"/>
              <a:buChar char="Ø"/>
            </a:pPr>
            <a:r>
              <a:rPr lang="zh-CN" altLang="en-US">
                <a:solidFill>
                  <a:schemeClr val="tx1">
                    <a:lumMod val="75000"/>
                    <a:lumOff val="25000"/>
                  </a:schemeClr>
                </a:solidFill>
                <a:latin typeface="+mn-lt"/>
                <a:ea typeface="+mn-ea"/>
                <a:cs typeface="+mn-ea"/>
                <a:sym typeface="+mn-lt"/>
              </a:rPr>
              <a:t>“红绿”就是指五颜六色的各样衣服。</a:t>
            </a:r>
            <a:endParaRPr lang="en-US" altLang="zh-CN">
              <a:solidFill>
                <a:schemeClr val="tx1">
                  <a:lumMod val="75000"/>
                  <a:lumOff val="25000"/>
                </a:schemeClr>
              </a:solidFill>
              <a:latin typeface="+mn-lt"/>
              <a:ea typeface="+mn-ea"/>
              <a:cs typeface="+mn-ea"/>
              <a:sym typeface="+mn-lt"/>
            </a:endParaRPr>
          </a:p>
          <a:p>
            <a:pPr marL="285750" indent="-285750" algn="just">
              <a:lnSpc>
                <a:spcPct val="200000"/>
              </a:lnSpc>
              <a:buFont typeface="Wingdings" panose="05000000000000000000" pitchFamily="2" charset="2"/>
              <a:buChar char="Ø"/>
            </a:pPr>
            <a:r>
              <a:rPr lang="zh-CN" altLang="en-US">
                <a:solidFill>
                  <a:schemeClr val="tx1">
                    <a:lumMod val="75000"/>
                    <a:lumOff val="25000"/>
                  </a:schemeClr>
                </a:solidFill>
                <a:latin typeface="+mn-lt"/>
                <a:ea typeface="+mn-ea"/>
                <a:cs typeface="+mn-ea"/>
                <a:sym typeface="+mn-lt"/>
              </a:rPr>
              <a:t>因为这一天，差不多是在小暑的前夕，为一年中气温最高，日照时间最长，阳光辐射最强的日子，所以家家户户多会不约而同选择这一天“晒伏”，把存放在箱柜里的衣服晾到外面接受阳光的暴晒，以去潮，去湿，防霉防蛀。</a:t>
            </a:r>
          </a:p>
        </p:txBody>
      </p:sp>
      <p:sp>
        <p:nvSpPr>
          <p:cNvPr id="6" name="标题 1"/>
          <p:cNvSpPr txBox="1"/>
          <p:nvPr/>
        </p:nvSpPr>
        <p:spPr bwMode="auto">
          <a:xfrm>
            <a:off x="8698360" y="2808175"/>
            <a:ext cx="5074338" cy="5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8213" tIns="84107" rIns="168213" bIns="84107" numCol="1" anchor="ctr" anchorCtr="0" compatLnSpc="1"/>
          <a:lstStyle>
            <a:lvl1pPr algn="l" rtl="0" fontAlgn="base">
              <a:spcBef>
                <a:spcPct val="0"/>
              </a:spcBef>
              <a:spcAft>
                <a:spcPct val="0"/>
              </a:spcAft>
              <a:defRPr sz="2900" b="0" kern="1200">
                <a:solidFill>
                  <a:schemeClr val="bg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5pPr>
            <a:lvl6pPr marL="841375"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6pPr>
            <a:lvl7pPr marL="1682115"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7pPr>
            <a:lvl8pPr marL="2523490"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8pPr>
            <a:lvl9pPr marL="3364230" algn="ctr" rtl="0" fontAlgn="base">
              <a:spcBef>
                <a:spcPct val="0"/>
              </a:spcBef>
              <a:spcAft>
                <a:spcPct val="0"/>
              </a:spcAft>
              <a:defRPr sz="8100">
                <a:solidFill>
                  <a:schemeClr val="tx1"/>
                </a:solidFill>
                <a:latin typeface="Calibri" panose="020F0502020204030204" pitchFamily="34" charset="0"/>
                <a:ea typeface="宋体" panose="02010600030101010101" pitchFamily="2" charset="-122"/>
              </a:defRPr>
            </a:lvl9pPr>
          </a:lstStyle>
          <a:p>
            <a:r>
              <a:rPr lang="zh-CN" altLang="en-US" sz="5600" b="1">
                <a:solidFill>
                  <a:schemeClr val="accent3"/>
                </a:solidFill>
                <a:latin typeface="+mn-lt"/>
                <a:ea typeface="+mn-ea"/>
                <a:cs typeface="+mn-ea"/>
                <a:sym typeface="+mn-lt"/>
              </a:rPr>
              <a:t>晒书画、衣服</a:t>
            </a:r>
          </a:p>
        </p:txBody>
      </p:sp>
      <p:pic>
        <p:nvPicPr>
          <p:cNvPr id="3" name="图片 2"/>
          <p:cNvPicPr>
            <a:picLocks noChangeAspect="1"/>
          </p:cNvPicPr>
          <p:nvPr/>
        </p:nvPicPr>
        <p:blipFill>
          <a:blip r:embed="rId3" cstate="screen"/>
          <a:stretch>
            <a:fillRect/>
          </a:stretch>
        </p:blipFill>
        <p:spPr>
          <a:xfrm>
            <a:off x="972543" y="2232472"/>
            <a:ext cx="6752488" cy="6096771"/>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12</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 name="矩形 3"/>
          <p:cNvSpPr/>
          <p:nvPr/>
        </p:nvSpPr>
        <p:spPr>
          <a:xfrm>
            <a:off x="4448637" y="2376488"/>
            <a:ext cx="4830768" cy="3937733"/>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cs typeface="+mn-ea"/>
              <a:sym typeface="+mn-lt"/>
            </a:endParaRPr>
          </a:p>
        </p:txBody>
      </p:sp>
      <p:sp>
        <p:nvSpPr>
          <p:cNvPr id="7" name="TextBox 15"/>
          <p:cNvSpPr txBox="1"/>
          <p:nvPr/>
        </p:nvSpPr>
        <p:spPr>
          <a:xfrm>
            <a:off x="1620615" y="3336591"/>
            <a:ext cx="2665296" cy="3693319"/>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a:solidFill>
                  <a:schemeClr val="tx2"/>
                </a:solidFill>
                <a:latin typeface="+mn-lt"/>
                <a:ea typeface="+mn-ea"/>
                <a:cs typeface="+mn-ea"/>
                <a:sym typeface="+mn-lt"/>
              </a:rPr>
              <a:t>湘西苗族的封斋日在每年小暑前的辰日到小暑后的巳日。</a:t>
            </a:r>
            <a:endParaRPr lang="en-US" altLang="zh-CN" sz="2000">
              <a:solidFill>
                <a:schemeClr val="tx2"/>
              </a:solidFill>
              <a:latin typeface="+mn-lt"/>
              <a:ea typeface="+mn-ea"/>
              <a:cs typeface="+mn-ea"/>
              <a:sym typeface="+mn-lt"/>
            </a:endParaRPr>
          </a:p>
          <a:p>
            <a:pPr marL="342900" indent="-342900">
              <a:buFont typeface="Wingdings" panose="05000000000000000000" pitchFamily="2" charset="2"/>
              <a:buChar char="Ø"/>
            </a:pPr>
            <a:r>
              <a:rPr lang="zh-CN" altLang="en-US" sz="2000">
                <a:solidFill>
                  <a:schemeClr val="tx2"/>
                </a:solidFill>
                <a:latin typeface="+mn-lt"/>
                <a:ea typeface="+mn-ea"/>
                <a:cs typeface="+mn-ea"/>
                <a:sym typeface="+mn-lt"/>
              </a:rPr>
              <a:t>这段时期，禁食鸡、鸭、鱼、鳖、蟹等物。</a:t>
            </a:r>
            <a:endParaRPr lang="en-US" altLang="zh-CN" sz="2000">
              <a:solidFill>
                <a:schemeClr val="tx2"/>
              </a:solidFill>
              <a:latin typeface="+mn-lt"/>
              <a:ea typeface="+mn-ea"/>
              <a:cs typeface="+mn-ea"/>
              <a:sym typeface="+mn-lt"/>
            </a:endParaRPr>
          </a:p>
          <a:p>
            <a:pPr marL="342900" indent="-342900">
              <a:buFont typeface="Wingdings" panose="05000000000000000000" pitchFamily="2" charset="2"/>
              <a:buChar char="Ø"/>
            </a:pPr>
            <a:r>
              <a:rPr lang="zh-CN" altLang="en-US" sz="2000">
                <a:solidFill>
                  <a:schemeClr val="tx2"/>
                </a:solidFill>
                <a:latin typeface="+mn-lt"/>
                <a:ea typeface="+mn-ea"/>
                <a:cs typeface="+mn-ea"/>
                <a:sym typeface="+mn-lt"/>
              </a:rPr>
              <a:t>据说误食了要招灾祸，但仍可吃猪、牛、羊肉。</a:t>
            </a:r>
          </a:p>
        </p:txBody>
      </p:sp>
      <p:sp>
        <p:nvSpPr>
          <p:cNvPr id="9" name="TextBox 18"/>
          <p:cNvSpPr txBox="1"/>
          <p:nvPr/>
        </p:nvSpPr>
        <p:spPr>
          <a:xfrm>
            <a:off x="5875258" y="3198218"/>
            <a:ext cx="1288689" cy="739243"/>
          </a:xfrm>
          <a:prstGeom prst="rect">
            <a:avLst/>
          </a:prstGeom>
          <a:noFill/>
        </p:spPr>
        <p:txBody>
          <a:bodyPr wrap="none" lIns="168213" tIns="84107" rIns="168213" bIns="84107">
            <a:spAutoFit/>
          </a:bodyPr>
          <a:lstStyle/>
          <a:p>
            <a:pPr algn="ctr" fontAlgn="auto">
              <a:spcBef>
                <a:spcPts val="0"/>
              </a:spcBef>
              <a:spcAft>
                <a:spcPts val="0"/>
              </a:spcAft>
              <a:defRPr/>
            </a:pPr>
            <a:r>
              <a:rPr lang="zh-CN" altLang="en-US" sz="3700" b="1">
                <a:solidFill>
                  <a:schemeClr val="bg1"/>
                </a:solidFill>
                <a:latin typeface="+mn-lt"/>
                <a:ea typeface="+mn-ea"/>
                <a:cs typeface="+mn-ea"/>
                <a:sym typeface="+mn-lt"/>
              </a:rPr>
              <a:t>封斋</a:t>
            </a:r>
          </a:p>
        </p:txBody>
      </p:sp>
      <p:sp>
        <p:nvSpPr>
          <p:cNvPr id="10" name="TextBox 19"/>
          <p:cNvSpPr txBox="1"/>
          <p:nvPr/>
        </p:nvSpPr>
        <p:spPr>
          <a:xfrm>
            <a:off x="5120318" y="4225164"/>
            <a:ext cx="3038822" cy="1000274"/>
          </a:xfrm>
          <a:prstGeom prst="rect">
            <a:avLst/>
          </a:prstGeom>
          <a:noFill/>
        </p:spPr>
        <p:txBody>
          <a:bodyPr wrap="square" lIns="0" tIns="0" rIns="0" bIns="0" rtlCol="0">
            <a:spAutoFit/>
          </a:bodyPr>
          <a:lstStyle/>
          <a:p>
            <a:pPr algn="just">
              <a:lnSpc>
                <a:spcPts val="2575"/>
              </a:lnSpc>
            </a:pPr>
            <a:r>
              <a:rPr lang="zh-CN" altLang="en-US" dirty="0">
                <a:solidFill>
                  <a:schemeClr val="bg1"/>
                </a:solidFill>
                <a:latin typeface="+mn-lt"/>
                <a:ea typeface="+mn-ea"/>
                <a:cs typeface="+mn-ea"/>
                <a:sym typeface="+mn-lt"/>
              </a:rPr>
              <a:t>点击输入简要文字内容，文字内容需概括精炼，不用多余的文字修饰</a:t>
            </a:r>
            <a:r>
              <a:rPr lang="en-US" altLang="zh-CN" dirty="0">
                <a:solidFill>
                  <a:schemeClr val="bg1"/>
                </a:solidFill>
                <a:latin typeface="+mn-lt"/>
                <a:ea typeface="+mn-ea"/>
                <a:cs typeface="+mn-ea"/>
                <a:sym typeface="+mn-lt"/>
              </a:rPr>
              <a:t>……</a:t>
            </a:r>
          </a:p>
        </p:txBody>
      </p:sp>
      <p:sp>
        <p:nvSpPr>
          <p:cNvPr id="13" name="椭圆 12"/>
          <p:cNvSpPr/>
          <p:nvPr/>
        </p:nvSpPr>
        <p:spPr>
          <a:xfrm>
            <a:off x="4604719" y="2524288"/>
            <a:ext cx="1066118" cy="10484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200">
                <a:cs typeface="+mn-ea"/>
                <a:sym typeface="+mn-lt"/>
              </a:rPr>
              <a:t>小暑习俗</a:t>
            </a:r>
            <a:endParaRPr lang="zh-CN" altLang="en-US" sz="2200" dirty="0">
              <a:cs typeface="+mn-ea"/>
              <a:sym typeface="+mn-lt"/>
            </a:endParaRPr>
          </a:p>
        </p:txBody>
      </p:sp>
      <p:pic>
        <p:nvPicPr>
          <p:cNvPr id="4" name="图片 3"/>
          <p:cNvPicPr>
            <a:picLocks noChangeAspect="1"/>
          </p:cNvPicPr>
          <p:nvPr/>
        </p:nvPicPr>
        <p:blipFill>
          <a:blip r:embed="rId3" cstate="screen"/>
          <a:stretch>
            <a:fillRect/>
          </a:stretch>
        </p:blipFill>
        <p:spPr>
          <a:xfrm>
            <a:off x="9820657" y="894796"/>
            <a:ext cx="7065654" cy="8250444"/>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4*#ppt_w"/>
                                          </p:val>
                                        </p:tav>
                                        <p:tav tm="100000">
                                          <p:val>
                                            <p:strVal val="#ppt_w"/>
                                          </p:val>
                                        </p:tav>
                                      </p:tavLst>
                                    </p:anim>
                                    <p:anim calcmode="lin" valueType="num">
                                      <p:cBhvr>
                                        <p:cTn id="13" dur="500" fill="hold"/>
                                        <p:tgtEl>
                                          <p:spTgt spid="1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13</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 name="椭圆 5"/>
          <p:cNvSpPr/>
          <p:nvPr/>
        </p:nvSpPr>
        <p:spPr>
          <a:xfrm>
            <a:off x="7597279" y="2880544"/>
            <a:ext cx="3691110" cy="3008755"/>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cs typeface="+mn-ea"/>
              <a:sym typeface="+mn-lt"/>
            </a:endParaRPr>
          </a:p>
        </p:txBody>
      </p:sp>
      <p:sp>
        <p:nvSpPr>
          <p:cNvPr id="8" name="TextBox 16"/>
          <p:cNvSpPr txBox="1"/>
          <p:nvPr/>
        </p:nvSpPr>
        <p:spPr>
          <a:xfrm>
            <a:off x="12068594" y="3951736"/>
            <a:ext cx="3939134" cy="323165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a:solidFill>
                  <a:schemeClr val="tx2"/>
                </a:solidFill>
                <a:latin typeface="+mn-lt"/>
                <a:ea typeface="+mn-ea"/>
                <a:cs typeface="+mn-ea"/>
                <a:sym typeface="+mn-lt"/>
              </a:rPr>
              <a:t>在山东临沂地区，每到小暑，人们有给牛改善饮食的习俗。</a:t>
            </a:r>
            <a:endParaRPr lang="en-US" altLang="zh-CN" sz="2000">
              <a:solidFill>
                <a:schemeClr val="tx2"/>
              </a:solidFill>
              <a:latin typeface="+mn-lt"/>
              <a:ea typeface="+mn-ea"/>
              <a:cs typeface="+mn-ea"/>
              <a:sym typeface="+mn-lt"/>
            </a:endParaRPr>
          </a:p>
          <a:p>
            <a:pPr marL="342900" indent="-342900">
              <a:buFont typeface="Wingdings" panose="05000000000000000000" pitchFamily="2" charset="2"/>
              <a:buChar char="Ø"/>
            </a:pPr>
            <a:r>
              <a:rPr lang="zh-CN" altLang="en-US" sz="2000">
                <a:solidFill>
                  <a:schemeClr val="tx2"/>
                </a:solidFill>
                <a:latin typeface="+mn-lt"/>
                <a:ea typeface="+mn-ea"/>
                <a:cs typeface="+mn-ea"/>
                <a:sym typeface="+mn-lt"/>
              </a:rPr>
              <a:t>伏日煮麦仁汤给牛喝，据说牛喝了身子壮，能干活，不淌汗，民谣有；“春牛鞭，舐牛汉（公牛），麦仁汤，舐牛饭，舐牛喝了不淌汗，熬到六月再一遍。”</a:t>
            </a:r>
          </a:p>
        </p:txBody>
      </p:sp>
      <p:sp>
        <p:nvSpPr>
          <p:cNvPr id="11" name="TextBox 20"/>
          <p:cNvSpPr txBox="1"/>
          <p:nvPr/>
        </p:nvSpPr>
        <p:spPr>
          <a:xfrm>
            <a:off x="8796548" y="3525683"/>
            <a:ext cx="1827299" cy="616133"/>
          </a:xfrm>
          <a:prstGeom prst="rect">
            <a:avLst/>
          </a:prstGeom>
          <a:noFill/>
        </p:spPr>
        <p:txBody>
          <a:bodyPr wrap="none" lIns="168213" tIns="84107" rIns="168213" bIns="84107">
            <a:spAutoFit/>
          </a:bodyPr>
          <a:lstStyle/>
          <a:p>
            <a:pPr algn="ctr" fontAlgn="auto">
              <a:spcBef>
                <a:spcPts val="0"/>
              </a:spcBef>
              <a:spcAft>
                <a:spcPts val="0"/>
              </a:spcAft>
              <a:defRPr/>
            </a:pPr>
            <a:r>
              <a:rPr lang="zh-CN" altLang="en-US" sz="2900" b="1">
                <a:solidFill>
                  <a:schemeClr val="bg1"/>
                </a:solidFill>
                <a:latin typeface="+mn-lt"/>
                <a:ea typeface="+mn-ea"/>
                <a:cs typeface="+mn-ea"/>
                <a:sym typeface="+mn-lt"/>
              </a:rPr>
              <a:t>小暑舐牛</a:t>
            </a:r>
          </a:p>
        </p:txBody>
      </p:sp>
      <p:sp>
        <p:nvSpPr>
          <p:cNvPr id="12" name="TextBox 21"/>
          <p:cNvSpPr txBox="1"/>
          <p:nvPr/>
        </p:nvSpPr>
        <p:spPr>
          <a:xfrm>
            <a:off x="8710706" y="4273307"/>
            <a:ext cx="2244461" cy="830997"/>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CN" altLang="en-US" sz="1800" dirty="0">
                <a:latin typeface="+mn-lt"/>
                <a:ea typeface="+mn-ea"/>
                <a:cs typeface="+mn-ea"/>
                <a:sym typeface="+mn-lt"/>
              </a:rPr>
              <a:t>点击输入简要文字内容，文字内容需概括精炼</a:t>
            </a:r>
            <a:r>
              <a:rPr lang="en-US" altLang="zh-CN" sz="1800" dirty="0">
                <a:latin typeface="+mn-lt"/>
                <a:ea typeface="+mn-ea"/>
                <a:cs typeface="+mn-ea"/>
                <a:sym typeface="+mn-lt"/>
              </a:rPr>
              <a:t>……</a:t>
            </a:r>
          </a:p>
        </p:txBody>
      </p:sp>
      <p:sp>
        <p:nvSpPr>
          <p:cNvPr id="14" name="椭圆 13"/>
          <p:cNvSpPr/>
          <p:nvPr/>
        </p:nvSpPr>
        <p:spPr>
          <a:xfrm>
            <a:off x="10486256" y="2940861"/>
            <a:ext cx="861191" cy="84693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a:cs typeface="+mn-ea"/>
                <a:sym typeface="+mn-lt"/>
              </a:rPr>
              <a:t>小暑习俗</a:t>
            </a:r>
            <a:endParaRPr lang="zh-CN" altLang="en-US" dirty="0">
              <a:cs typeface="+mn-ea"/>
              <a:sym typeface="+mn-lt"/>
            </a:endParaRPr>
          </a:p>
        </p:txBody>
      </p:sp>
      <p:pic>
        <p:nvPicPr>
          <p:cNvPr id="3" name="图片 2"/>
          <p:cNvPicPr>
            <a:picLocks noChangeAspect="1"/>
          </p:cNvPicPr>
          <p:nvPr/>
        </p:nvPicPr>
        <p:blipFill>
          <a:blip r:embed="rId3"/>
          <a:stretch>
            <a:fillRect/>
          </a:stretch>
        </p:blipFill>
        <p:spPr>
          <a:xfrm>
            <a:off x="621126" y="2174780"/>
            <a:ext cx="6693160" cy="6693160"/>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14</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 name="TextBox 3"/>
          <p:cNvSpPr txBox="1"/>
          <p:nvPr/>
        </p:nvSpPr>
        <p:spPr>
          <a:xfrm>
            <a:off x="1618167" y="1728416"/>
            <a:ext cx="5828270" cy="923330"/>
          </a:xfrm>
          <a:prstGeom prst="rect">
            <a:avLst/>
          </a:prstGeom>
          <a:noFill/>
        </p:spPr>
        <p:txBody>
          <a:bodyPr wrap="square" lIns="0" tIns="0" rIns="0" bIns="0" rtlCol="0">
            <a:spAutoFit/>
          </a:bodyPr>
          <a:lstStyle/>
          <a:p>
            <a:r>
              <a:rPr lang="zh-CN" altLang="en-US" sz="6000" b="1">
                <a:solidFill>
                  <a:schemeClr val="accent1"/>
                </a:solidFill>
                <a:latin typeface="+mn-lt"/>
                <a:ea typeface="+mn-ea"/>
                <a:cs typeface="+mn-ea"/>
                <a:sym typeface="+mn-lt"/>
              </a:rPr>
              <a:t>吃伏面</a:t>
            </a:r>
          </a:p>
        </p:txBody>
      </p:sp>
      <p:grpSp>
        <p:nvGrpSpPr>
          <p:cNvPr id="32" name="组合 31"/>
          <p:cNvGrpSpPr/>
          <p:nvPr/>
        </p:nvGrpSpPr>
        <p:grpSpPr>
          <a:xfrm>
            <a:off x="347124" y="3240584"/>
            <a:ext cx="10380024" cy="5162852"/>
            <a:chOff x="1953133" y="5775282"/>
            <a:chExt cx="5863670" cy="7393833"/>
          </a:xfrm>
        </p:grpSpPr>
        <p:cxnSp>
          <p:nvCxnSpPr>
            <p:cNvPr id="35" name="Straight Connector 245"/>
            <p:cNvCxnSpPr/>
            <p:nvPr/>
          </p:nvCxnSpPr>
          <p:spPr>
            <a:xfrm flipH="1">
              <a:off x="7187706" y="6293850"/>
              <a:ext cx="629097"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6" name="TextBox 62"/>
            <p:cNvSpPr txBox="1">
              <a:spLocks noChangeArrowheads="1"/>
            </p:cNvSpPr>
            <p:nvPr/>
          </p:nvSpPr>
          <p:spPr bwMode="auto">
            <a:xfrm>
              <a:off x="1953133" y="5775282"/>
              <a:ext cx="5031185" cy="739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marL="285750" indent="-285750" algn="r">
                <a:lnSpc>
                  <a:spcPct val="150000"/>
                </a:lnSpc>
                <a:buFont typeface="Wingdings" panose="05000000000000000000" pitchFamily="2" charset="2"/>
                <a:buChar char="Ø"/>
              </a:pPr>
              <a:r>
                <a:rPr lang="zh-CN" altLang="en-US" sz="1800">
                  <a:solidFill>
                    <a:schemeClr val="tx1">
                      <a:lumMod val="75000"/>
                      <a:lumOff val="25000"/>
                    </a:schemeClr>
                  </a:solidFill>
                  <a:latin typeface="+mn-lt"/>
                  <a:ea typeface="+mn-ea"/>
                  <a:cs typeface="+mn-ea"/>
                  <a:sym typeface="+mn-lt"/>
                </a:rPr>
                <a:t>俗话说“热在三伏”，小暑过后就进入伏天。伏，即伏藏的意思，所以人们应当少外出以避暑气。饮食上，人们会吃清凉消暑的食品，以度过炎热的伏天。</a:t>
              </a:r>
            </a:p>
            <a:p>
              <a:pPr marL="285750" indent="-285750" algn="r">
                <a:lnSpc>
                  <a:spcPct val="150000"/>
                </a:lnSpc>
                <a:buFont typeface="Wingdings" panose="05000000000000000000" pitchFamily="2" charset="2"/>
                <a:buChar char="Ø"/>
              </a:pPr>
              <a:r>
                <a:rPr lang="zh-CN" altLang="en-US" sz="1800">
                  <a:solidFill>
                    <a:schemeClr val="tx1">
                      <a:lumMod val="75000"/>
                      <a:lumOff val="25000"/>
                    </a:schemeClr>
                  </a:solidFill>
                  <a:latin typeface="+mn-lt"/>
                  <a:ea typeface="+mn-ea"/>
                  <a:cs typeface="+mn-ea"/>
                  <a:sym typeface="+mn-lt"/>
                </a:rPr>
                <a:t>入伏之时，刚好是我国小麦生产区麦收不足一个月的时候，家家麦满仓，而到了伏天人们精神委顿，食欲不佳，饺子却是传统食品中开胃解馋的佳品，所以人们用新磨的面粉包饺子，或者吃顿新白面做的面条，就有了“头伏饺子二伏面，三伏烙饼摊鸡蛋”的说法。在山东，有的地方吃生黄瓜和煮鸡蛋来治苦夏，入伏的早晨吃鸡蛋，不吃别的食物。</a:t>
              </a:r>
            </a:p>
            <a:p>
              <a:pPr marL="285750" indent="-285750" algn="r">
                <a:lnSpc>
                  <a:spcPct val="150000"/>
                </a:lnSpc>
                <a:buFont typeface="Wingdings" panose="05000000000000000000" pitchFamily="2" charset="2"/>
                <a:buChar char="Ø"/>
              </a:pPr>
              <a:r>
                <a:rPr lang="zh-CN" altLang="en-US" sz="1800">
                  <a:solidFill>
                    <a:schemeClr val="tx1">
                      <a:lumMod val="75000"/>
                      <a:lumOff val="25000"/>
                    </a:schemeClr>
                  </a:solidFill>
                  <a:latin typeface="+mn-lt"/>
                  <a:ea typeface="+mn-ea"/>
                  <a:cs typeface="+mn-ea"/>
                  <a:sym typeface="+mn-lt"/>
                </a:rPr>
                <a:t>据考证，伏日吃面习俗出现在三国时期。</a:t>
              </a:r>
              <a:r>
                <a:rPr lang="en-US" altLang="zh-CN" sz="1800">
                  <a:solidFill>
                    <a:schemeClr val="tx1">
                      <a:lumMod val="75000"/>
                      <a:lumOff val="25000"/>
                    </a:schemeClr>
                  </a:solidFill>
                  <a:latin typeface="+mn-lt"/>
                  <a:ea typeface="+mn-ea"/>
                  <a:cs typeface="+mn-ea"/>
                  <a:sym typeface="+mn-lt"/>
                </a:rPr>
                <a:t>《</a:t>
              </a:r>
              <a:r>
                <a:rPr lang="zh-CN" altLang="en-US" sz="1800">
                  <a:solidFill>
                    <a:schemeClr val="tx1">
                      <a:lumMod val="75000"/>
                      <a:lumOff val="25000"/>
                    </a:schemeClr>
                  </a:solidFill>
                  <a:latin typeface="+mn-lt"/>
                  <a:ea typeface="+mn-ea"/>
                  <a:cs typeface="+mn-ea"/>
                  <a:sym typeface="+mn-lt"/>
                </a:rPr>
                <a:t>魏氏春秋</a:t>
              </a:r>
              <a:r>
                <a:rPr lang="en-US" altLang="zh-CN" sz="1800">
                  <a:solidFill>
                    <a:schemeClr val="tx1">
                      <a:lumMod val="75000"/>
                      <a:lumOff val="25000"/>
                    </a:schemeClr>
                  </a:solidFill>
                  <a:latin typeface="+mn-lt"/>
                  <a:ea typeface="+mn-ea"/>
                  <a:cs typeface="+mn-ea"/>
                  <a:sym typeface="+mn-lt"/>
                </a:rPr>
                <a:t>》</a:t>
              </a:r>
              <a:r>
                <a:rPr lang="zh-CN" altLang="en-US" sz="1800">
                  <a:solidFill>
                    <a:schemeClr val="tx1">
                      <a:lumMod val="75000"/>
                      <a:lumOff val="25000"/>
                    </a:schemeClr>
                  </a:solidFill>
                  <a:latin typeface="+mn-lt"/>
                  <a:ea typeface="+mn-ea"/>
                  <a:cs typeface="+mn-ea"/>
                  <a:sym typeface="+mn-lt"/>
                </a:rPr>
                <a:t>记载：“伏日食汤饼，取巾拭汗，面色皎然”，这里的汤饼就是热汤面。</a:t>
              </a:r>
              <a:r>
                <a:rPr lang="en-US" altLang="zh-CN" sz="1800">
                  <a:solidFill>
                    <a:schemeClr val="tx1">
                      <a:lumMod val="75000"/>
                      <a:lumOff val="25000"/>
                    </a:schemeClr>
                  </a:solidFill>
                  <a:latin typeface="+mn-lt"/>
                  <a:ea typeface="+mn-ea"/>
                  <a:cs typeface="+mn-ea"/>
                  <a:sym typeface="+mn-lt"/>
                </a:rPr>
                <a:t>《</a:t>
              </a:r>
              <a:r>
                <a:rPr lang="zh-CN" altLang="en-US" sz="1800">
                  <a:solidFill>
                    <a:schemeClr val="tx1">
                      <a:lumMod val="75000"/>
                      <a:lumOff val="25000"/>
                    </a:schemeClr>
                  </a:solidFill>
                  <a:latin typeface="+mn-lt"/>
                  <a:ea typeface="+mn-ea"/>
                  <a:cs typeface="+mn-ea"/>
                  <a:sym typeface="+mn-lt"/>
                </a:rPr>
                <a:t>荆楚岁时记</a:t>
              </a:r>
              <a:r>
                <a:rPr lang="en-US" altLang="zh-CN" sz="1800">
                  <a:solidFill>
                    <a:schemeClr val="tx1">
                      <a:lumMod val="75000"/>
                      <a:lumOff val="25000"/>
                    </a:schemeClr>
                  </a:solidFill>
                  <a:latin typeface="+mn-lt"/>
                  <a:ea typeface="+mn-ea"/>
                  <a:cs typeface="+mn-ea"/>
                  <a:sym typeface="+mn-lt"/>
                </a:rPr>
                <a:t>》</a:t>
              </a:r>
              <a:r>
                <a:rPr lang="zh-CN" altLang="en-US" sz="1800">
                  <a:solidFill>
                    <a:schemeClr val="tx1">
                      <a:lumMod val="75000"/>
                      <a:lumOff val="25000"/>
                    </a:schemeClr>
                  </a:solidFill>
                  <a:latin typeface="+mn-lt"/>
                  <a:ea typeface="+mn-ea"/>
                  <a:cs typeface="+mn-ea"/>
                  <a:sym typeface="+mn-lt"/>
                </a:rPr>
                <a:t>中说：“六月伏日食汤饼，名为辟恶。”五月是恶月，六月与五月相近，故也应“辟恶”。伏天还可吃过水面、炒面。过水面，就是将面条煮熟用凉水过出，拌上蒜泥，浇上卤汁，不仅味道鲜美，而且可以“败心火”。炒面，就是用锅将面粉妙干炒熟，然后用开水冲后加糖拌着吃，具有“解烦渴，止泻，实大肠的作用”</a:t>
              </a:r>
            </a:p>
          </p:txBody>
        </p:sp>
      </p:grpSp>
      <p:pic>
        <p:nvPicPr>
          <p:cNvPr id="3" name="图片 2"/>
          <p:cNvPicPr>
            <a:picLocks noChangeAspect="1"/>
          </p:cNvPicPr>
          <p:nvPr/>
        </p:nvPicPr>
        <p:blipFill rotWithShape="1">
          <a:blip r:embed="rId3" cstate="screen"/>
          <a:srcRect/>
          <a:stretch>
            <a:fillRect/>
          </a:stretch>
        </p:blipFill>
        <p:spPr>
          <a:xfrm>
            <a:off x="10621615" y="3096568"/>
            <a:ext cx="5828270" cy="4028069"/>
          </a:xfrm>
          <a:prstGeom prst="rect">
            <a:avLst/>
          </a:prstGeom>
        </p:spPr>
      </p:pic>
      <p:pic>
        <p:nvPicPr>
          <p:cNvPr id="18" name="图片 17"/>
          <p:cNvPicPr>
            <a:picLocks noChangeAspect="1"/>
          </p:cNvPicPr>
          <p:nvPr/>
        </p:nvPicPr>
        <p:blipFill rotWithShape="1">
          <a:blip r:embed="rId4" cstate="screen"/>
          <a:srcRect/>
          <a:stretch>
            <a:fillRect/>
          </a:stretch>
        </p:blipFill>
        <p:spPr>
          <a:xfrm>
            <a:off x="10621614" y="6336928"/>
            <a:ext cx="4752529" cy="2803937"/>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par>
                                <p:cTn id="20" presetID="2" presetClass="entr" presetSubtype="8"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15</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5" name="02fbce18-5984-4cc4-a5f8-fa900c5b17c3"/>
          <p:cNvGrpSpPr>
            <a:grpSpLocks noChangeAspect="1"/>
          </p:cNvGrpSpPr>
          <p:nvPr/>
        </p:nvGrpSpPr>
        <p:grpSpPr>
          <a:xfrm>
            <a:off x="1429790" y="3740605"/>
            <a:ext cx="14375861" cy="3748707"/>
            <a:chOff x="1120775" y="2662098"/>
            <a:chExt cx="10110967" cy="2636576"/>
          </a:xfrm>
        </p:grpSpPr>
        <p:sp>
          <p:nvSpPr>
            <p:cNvPr id="18" name="i$liḋe-TextBox 28"/>
            <p:cNvSpPr txBox="1"/>
            <p:nvPr/>
          </p:nvSpPr>
          <p:spPr>
            <a:xfrm>
              <a:off x="7943111" y="2662098"/>
              <a:ext cx="3288631" cy="586008"/>
            </a:xfrm>
            <a:prstGeom prst="rect">
              <a:avLst/>
            </a:prstGeom>
          </p:spPr>
          <p:txBody>
            <a:bodyPr vert="horz" wrap="square" lIns="737125" tIns="0" rIns="0" bIns="0" anchor="ctr" anchorCtr="0">
              <a:noAutofit/>
            </a:bodyPr>
            <a:lstStyle/>
            <a:p>
              <a:pPr marL="285750" indent="-285750">
                <a:lnSpc>
                  <a:spcPct val="150000"/>
                </a:lnSpc>
                <a:buFont typeface="Wingdings" panose="05000000000000000000" pitchFamily="2" charset="2"/>
                <a:buChar char="Ø"/>
              </a:pPr>
              <a:r>
                <a:rPr lang="zh-CN" altLang="en-US">
                  <a:latin typeface="+mn-lt"/>
                  <a:ea typeface="+mn-ea"/>
                  <a:cs typeface="+mn-ea"/>
                  <a:sym typeface="+mn-lt"/>
                </a:rPr>
                <a:t>藕与“偶”同音，所以人们用食藕祝愿婚姻美满。藕与莲花一样，出污泥而不染，因此也被看做是清廉高洁的人格象征。</a:t>
              </a:r>
              <a:endParaRPr lang="zh-CN" altLang="en-US" dirty="0">
                <a:solidFill>
                  <a:schemeClr val="dk1">
                    <a:lumMod val="100000"/>
                  </a:schemeClr>
                </a:solidFill>
                <a:latin typeface="+mn-lt"/>
                <a:ea typeface="+mn-ea"/>
                <a:cs typeface="+mn-ea"/>
                <a:sym typeface="+mn-lt"/>
              </a:endParaRPr>
            </a:p>
          </p:txBody>
        </p:sp>
        <p:sp>
          <p:nvSpPr>
            <p:cNvPr id="16" name="i$liḋe-TextBox 31"/>
            <p:cNvSpPr txBox="1"/>
            <p:nvPr/>
          </p:nvSpPr>
          <p:spPr>
            <a:xfrm>
              <a:off x="1120775" y="2662098"/>
              <a:ext cx="3207411" cy="586008"/>
            </a:xfrm>
            <a:prstGeom prst="rect">
              <a:avLst/>
            </a:prstGeom>
          </p:spPr>
          <p:txBody>
            <a:bodyPr vert="horz" wrap="square" lIns="0" tIns="0" rIns="737125" bIns="0" anchor="ctr" anchorCtr="0">
              <a:normAutofit/>
            </a:bodyPr>
            <a:lstStyle/>
            <a:p>
              <a:pPr marL="285750" indent="-285750" algn="r">
                <a:lnSpc>
                  <a:spcPct val="150000"/>
                </a:lnSpc>
                <a:buFont typeface="Wingdings" panose="05000000000000000000" pitchFamily="2" charset="2"/>
                <a:buChar char="Ø"/>
              </a:pPr>
              <a:r>
                <a:rPr lang="zh-CN" altLang="en-US">
                  <a:latin typeface="+mn-lt"/>
                  <a:ea typeface="+mn-ea"/>
                  <a:cs typeface="+mn-ea"/>
                  <a:sym typeface="+mn-lt"/>
                </a:rPr>
                <a:t>在民间有小暑吃藕的习俗。在清咸丰年间，莲藕就被钦定为御膳贡品。</a:t>
              </a:r>
              <a:endParaRPr lang="zh-CN" altLang="en-US" dirty="0">
                <a:solidFill>
                  <a:schemeClr val="dk1">
                    <a:lumMod val="100000"/>
                  </a:schemeClr>
                </a:solidFill>
                <a:latin typeface="+mn-lt"/>
                <a:ea typeface="+mn-ea"/>
                <a:cs typeface="+mn-ea"/>
                <a:sym typeface="+mn-lt"/>
              </a:endParaRPr>
            </a:p>
          </p:txBody>
        </p:sp>
        <p:sp>
          <p:nvSpPr>
            <p:cNvPr id="14" name="i$liḋe-TextBox 34"/>
            <p:cNvSpPr txBox="1"/>
            <p:nvPr/>
          </p:nvSpPr>
          <p:spPr>
            <a:xfrm>
              <a:off x="7943111" y="4712666"/>
              <a:ext cx="3288631" cy="586008"/>
            </a:xfrm>
            <a:prstGeom prst="rect">
              <a:avLst/>
            </a:prstGeom>
          </p:spPr>
          <p:txBody>
            <a:bodyPr vert="horz" wrap="square" lIns="737125" tIns="0" rIns="0" bIns="0" anchor="ctr" anchorCtr="0">
              <a:noAutofit/>
            </a:bodyPr>
            <a:lstStyle/>
            <a:p>
              <a:pPr marL="285750" indent="-285750">
                <a:lnSpc>
                  <a:spcPct val="150000"/>
                </a:lnSpc>
                <a:buFont typeface="Wingdings" panose="05000000000000000000" pitchFamily="2" charset="2"/>
                <a:buChar char="Ø"/>
              </a:pPr>
              <a:r>
                <a:rPr lang="zh-CN" altLang="en-US">
                  <a:latin typeface="+mn-lt"/>
                  <a:ea typeface="+mn-ea"/>
                  <a:cs typeface="+mn-ea"/>
                  <a:sym typeface="+mn-lt"/>
                </a:rPr>
                <a:t>鲜藕以小火偎烂，切片后加适量蜂蜜，可随意食用，有安神入睡之功效，可治血虚失眠。</a:t>
              </a:r>
              <a:endParaRPr lang="zh-CN" altLang="en-US" dirty="0">
                <a:solidFill>
                  <a:schemeClr val="dk1">
                    <a:lumMod val="100000"/>
                  </a:schemeClr>
                </a:solidFill>
                <a:latin typeface="+mn-lt"/>
                <a:ea typeface="+mn-ea"/>
                <a:cs typeface="+mn-ea"/>
                <a:sym typeface="+mn-lt"/>
              </a:endParaRPr>
            </a:p>
          </p:txBody>
        </p:sp>
        <p:sp>
          <p:nvSpPr>
            <p:cNvPr id="12" name="i$liḋe-TextBox 37"/>
            <p:cNvSpPr txBox="1"/>
            <p:nvPr/>
          </p:nvSpPr>
          <p:spPr>
            <a:xfrm>
              <a:off x="1120775" y="4712666"/>
              <a:ext cx="3207411" cy="586008"/>
            </a:xfrm>
            <a:prstGeom prst="rect">
              <a:avLst/>
            </a:prstGeom>
          </p:spPr>
          <p:txBody>
            <a:bodyPr vert="horz" wrap="square" lIns="0" tIns="0" rIns="737125" bIns="0" anchor="ctr" anchorCtr="0">
              <a:noAutofit/>
            </a:bodyPr>
            <a:lstStyle/>
            <a:p>
              <a:pPr marL="285750" indent="-285750" algn="r">
                <a:lnSpc>
                  <a:spcPct val="150000"/>
                </a:lnSpc>
                <a:buFont typeface="Wingdings" panose="05000000000000000000" pitchFamily="2" charset="2"/>
                <a:buChar char="Ø"/>
              </a:pPr>
              <a:r>
                <a:rPr lang="zh-CN" altLang="en-US">
                  <a:latin typeface="+mn-lt"/>
                  <a:ea typeface="+mn-ea"/>
                  <a:cs typeface="+mn-ea"/>
                  <a:sym typeface="+mn-lt"/>
                </a:rPr>
                <a:t>藕中含有大量的碳水化合物及丰富的钙、磷、铁和多种维生素，钾和膳食纤维也比较多，具有清热养血除烦等功效，适合夏天食用。</a:t>
              </a:r>
              <a:endParaRPr lang="zh-CN" altLang="en-US" dirty="0">
                <a:solidFill>
                  <a:schemeClr val="dk1">
                    <a:lumMod val="100000"/>
                  </a:schemeClr>
                </a:solidFill>
                <a:latin typeface="+mn-lt"/>
                <a:ea typeface="+mn-ea"/>
                <a:cs typeface="+mn-ea"/>
                <a:sym typeface="+mn-lt"/>
              </a:endParaRPr>
            </a:p>
          </p:txBody>
        </p:sp>
      </p:grpSp>
      <p:sp>
        <p:nvSpPr>
          <p:cNvPr id="37" name="矩形 36"/>
          <p:cNvSpPr/>
          <p:nvPr/>
        </p:nvSpPr>
        <p:spPr>
          <a:xfrm>
            <a:off x="8001451" y="2286219"/>
            <a:ext cx="1107996" cy="2034485"/>
          </a:xfrm>
          <a:prstGeom prst="rect">
            <a:avLst/>
          </a:prstGeom>
        </p:spPr>
        <p:txBody>
          <a:bodyPr vert="eaVert" wrap="square">
            <a:spAutoFit/>
          </a:bodyPr>
          <a:lstStyle/>
          <a:p>
            <a:r>
              <a:rPr lang="zh-CN" altLang="en-US" sz="6000">
                <a:solidFill>
                  <a:srgbClr val="3A642E"/>
                </a:solidFill>
                <a:latin typeface="+mn-lt"/>
                <a:ea typeface="+mn-ea"/>
                <a:cs typeface="+mn-ea"/>
                <a:sym typeface="+mn-lt"/>
              </a:rPr>
              <a:t>吃藕</a:t>
            </a:r>
            <a:endParaRPr lang="zh-CN" altLang="en-US" sz="6000" dirty="0">
              <a:solidFill>
                <a:srgbClr val="3A642E"/>
              </a:solidFill>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5141779" y="1367201"/>
            <a:ext cx="6840984" cy="6840984"/>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8" name="图片 17"/>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7769084"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关于小暑的民间传说</a:t>
            </a:r>
          </a:p>
        </p:txBody>
      </p:sp>
      <p:sp>
        <p:nvSpPr>
          <p:cNvPr id="35" name="文本框 9"/>
          <p:cNvSpPr txBox="1"/>
          <p:nvPr/>
        </p:nvSpPr>
        <p:spPr>
          <a:xfrm>
            <a:off x="8101337" y="3637034"/>
            <a:ext cx="2504923"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6" name="文本框 9"/>
          <p:cNvSpPr txBox="1"/>
          <p:nvPr/>
        </p:nvSpPr>
        <p:spPr>
          <a:xfrm>
            <a:off x="8101335" y="4253894"/>
            <a:ext cx="260084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7" name="文本框 9"/>
          <p:cNvSpPr txBox="1"/>
          <p:nvPr/>
        </p:nvSpPr>
        <p:spPr>
          <a:xfrm>
            <a:off x="10674876" y="3637034"/>
            <a:ext cx="3979185"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8" name="文本框 9"/>
          <p:cNvSpPr txBox="1"/>
          <p:nvPr/>
        </p:nvSpPr>
        <p:spPr>
          <a:xfrm>
            <a:off x="10674875" y="4253895"/>
            <a:ext cx="3187100"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
        <p:nvSpPr>
          <p:cNvPr id="17" name="Freeform 6"/>
          <p:cNvSpPr/>
          <p:nvPr/>
        </p:nvSpPr>
        <p:spPr bwMode="auto">
          <a:xfrm>
            <a:off x="6877199" y="2452790"/>
            <a:ext cx="831580" cy="1126481"/>
          </a:xfrm>
          <a:custGeom>
            <a:avLst/>
            <a:gdLst>
              <a:gd name="T0" fmla="*/ 0 w 517"/>
              <a:gd name="T1" fmla="*/ 523 h 700"/>
              <a:gd name="T2" fmla="*/ 153 w 517"/>
              <a:gd name="T3" fmla="*/ 489 h 700"/>
              <a:gd name="T4" fmla="*/ 266 w 517"/>
              <a:gd name="T5" fmla="*/ 590 h 700"/>
              <a:gd name="T6" fmla="*/ 364 w 517"/>
              <a:gd name="T7" fmla="*/ 492 h 700"/>
              <a:gd name="T8" fmla="*/ 217 w 517"/>
              <a:gd name="T9" fmla="*/ 397 h 700"/>
              <a:gd name="T10" fmla="*/ 156 w 517"/>
              <a:gd name="T11" fmla="*/ 397 h 700"/>
              <a:gd name="T12" fmla="*/ 156 w 517"/>
              <a:gd name="T13" fmla="*/ 284 h 700"/>
              <a:gd name="T14" fmla="*/ 214 w 517"/>
              <a:gd name="T15" fmla="*/ 284 h 700"/>
              <a:gd name="T16" fmla="*/ 349 w 517"/>
              <a:gd name="T17" fmla="*/ 195 h 700"/>
              <a:gd name="T18" fmla="*/ 263 w 517"/>
              <a:gd name="T19" fmla="*/ 110 h 700"/>
              <a:gd name="T20" fmla="*/ 156 w 517"/>
              <a:gd name="T21" fmla="*/ 208 h 700"/>
              <a:gd name="T22" fmla="*/ 12 w 517"/>
              <a:gd name="T23" fmla="*/ 180 h 700"/>
              <a:gd name="T24" fmla="*/ 275 w 517"/>
              <a:gd name="T25" fmla="*/ 0 h 700"/>
              <a:gd name="T26" fmla="*/ 502 w 517"/>
              <a:gd name="T27" fmla="*/ 174 h 700"/>
              <a:gd name="T28" fmla="*/ 358 w 517"/>
              <a:gd name="T29" fmla="*/ 336 h 700"/>
              <a:gd name="T30" fmla="*/ 517 w 517"/>
              <a:gd name="T31" fmla="*/ 501 h 700"/>
              <a:gd name="T32" fmla="*/ 257 w 517"/>
              <a:gd name="T33" fmla="*/ 694 h 700"/>
              <a:gd name="T34" fmla="*/ 0 w 517"/>
              <a:gd name="T35" fmla="*/ 52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700">
                <a:moveTo>
                  <a:pt x="0" y="523"/>
                </a:moveTo>
                <a:cubicBezTo>
                  <a:pt x="153" y="489"/>
                  <a:pt x="153" y="489"/>
                  <a:pt x="153" y="489"/>
                </a:cubicBezTo>
                <a:cubicBezTo>
                  <a:pt x="165" y="556"/>
                  <a:pt x="203" y="590"/>
                  <a:pt x="266" y="590"/>
                </a:cubicBezTo>
                <a:cubicBezTo>
                  <a:pt x="329" y="588"/>
                  <a:pt x="362" y="555"/>
                  <a:pt x="364" y="492"/>
                </a:cubicBezTo>
                <a:cubicBezTo>
                  <a:pt x="364" y="429"/>
                  <a:pt x="315" y="397"/>
                  <a:pt x="217" y="397"/>
                </a:cubicBezTo>
                <a:cubicBezTo>
                  <a:pt x="156" y="397"/>
                  <a:pt x="156" y="397"/>
                  <a:pt x="156" y="397"/>
                </a:cubicBezTo>
                <a:cubicBezTo>
                  <a:pt x="156" y="284"/>
                  <a:pt x="156" y="284"/>
                  <a:pt x="156" y="284"/>
                </a:cubicBezTo>
                <a:cubicBezTo>
                  <a:pt x="214" y="284"/>
                  <a:pt x="214" y="284"/>
                  <a:pt x="214" y="284"/>
                </a:cubicBezTo>
                <a:cubicBezTo>
                  <a:pt x="304" y="284"/>
                  <a:pt x="349" y="254"/>
                  <a:pt x="349" y="195"/>
                </a:cubicBezTo>
                <a:cubicBezTo>
                  <a:pt x="347" y="138"/>
                  <a:pt x="318" y="110"/>
                  <a:pt x="263" y="110"/>
                </a:cubicBezTo>
                <a:cubicBezTo>
                  <a:pt x="206" y="114"/>
                  <a:pt x="170" y="146"/>
                  <a:pt x="156" y="208"/>
                </a:cubicBezTo>
                <a:cubicBezTo>
                  <a:pt x="12" y="180"/>
                  <a:pt x="12" y="180"/>
                  <a:pt x="12" y="180"/>
                </a:cubicBezTo>
                <a:cubicBezTo>
                  <a:pt x="43" y="62"/>
                  <a:pt x="131" y="2"/>
                  <a:pt x="275" y="0"/>
                </a:cubicBezTo>
                <a:cubicBezTo>
                  <a:pt x="416" y="4"/>
                  <a:pt x="492" y="62"/>
                  <a:pt x="502" y="174"/>
                </a:cubicBezTo>
                <a:cubicBezTo>
                  <a:pt x="504" y="258"/>
                  <a:pt x="456" y="312"/>
                  <a:pt x="358" y="336"/>
                </a:cubicBezTo>
                <a:cubicBezTo>
                  <a:pt x="456" y="352"/>
                  <a:pt x="509" y="407"/>
                  <a:pt x="517" y="501"/>
                </a:cubicBezTo>
                <a:cubicBezTo>
                  <a:pt x="509" y="626"/>
                  <a:pt x="422" y="690"/>
                  <a:pt x="257" y="694"/>
                </a:cubicBezTo>
                <a:cubicBezTo>
                  <a:pt x="118" y="700"/>
                  <a:pt x="33" y="643"/>
                  <a:pt x="0" y="523"/>
                </a:cubicBezTo>
                <a:close/>
              </a:path>
            </a:pathLst>
          </a:custGeom>
          <a:solidFill>
            <a:srgbClr val="3A642E"/>
          </a:solidFill>
          <a:ln>
            <a:noFill/>
          </a:ln>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52" presetClass="entr" presetSubtype="0" fill="hold" grpId="0" nodeType="withEffect">
                                  <p:stCondLst>
                                    <p:cond delay="650"/>
                                  </p:stCondLst>
                                  <p:iterate type="lt">
                                    <p:tmPct val="10000"/>
                                  </p:iterate>
                                  <p:childTnLst>
                                    <p:set>
                                      <p:cBhvr>
                                        <p:cTn id="15" dur="1" fill="hold">
                                          <p:stCondLst>
                                            <p:cond delay="0"/>
                                          </p:stCondLst>
                                        </p:cTn>
                                        <p:tgtEl>
                                          <p:spTgt spid="33"/>
                                        </p:tgtEl>
                                        <p:attrNameLst>
                                          <p:attrName>style.visibility</p:attrName>
                                        </p:attrNameLst>
                                      </p:cBhvr>
                                      <p:to>
                                        <p:strVal val="visible"/>
                                      </p:to>
                                    </p:set>
                                    <p:animScale>
                                      <p:cBhvr>
                                        <p:cTn id="1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3"/>
                                        </p:tgtEl>
                                        <p:attrNameLst>
                                          <p:attrName>ppt_x</p:attrName>
                                          <p:attrName>ppt_y</p:attrName>
                                        </p:attrNameLst>
                                      </p:cBhvr>
                                    </p:animMotion>
                                    <p:animEffect transition="in" filter="fade">
                                      <p:cBhvr>
                                        <p:cTn id="18" dur="1000"/>
                                        <p:tgtEl>
                                          <p:spTgt spid="33"/>
                                        </p:tgtEl>
                                      </p:cBhvr>
                                    </p:animEffect>
                                  </p:childTnLst>
                                </p:cTn>
                              </p:par>
                              <p:par>
                                <p:cTn id="19" presetID="22" presetClass="entr" presetSubtype="1" fill="hold" nodeType="withEffect">
                                  <p:stCondLst>
                                    <p:cond delay="185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 presetClass="entr" presetSubtype="4" fill="hold" grpId="0" nodeType="withEffect">
                                  <p:stCondLst>
                                    <p:cond delay="2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17</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关于小暑的民间传说</a:t>
            </a:r>
          </a:p>
        </p:txBody>
      </p:sp>
      <p:sp>
        <p:nvSpPr>
          <p:cNvPr id="5" name="KSO_Shape"/>
          <p:cNvSpPr/>
          <p:nvPr/>
        </p:nvSpPr>
        <p:spPr bwMode="auto">
          <a:xfrm>
            <a:off x="338188" y="104520"/>
            <a:ext cx="715020" cy="69615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grpSp>
        <p:nvGrpSpPr>
          <p:cNvPr id="6" name="1253458d-ba0b-4d2e-bb13-2c77dfe53ff7"/>
          <p:cNvGrpSpPr>
            <a:grpSpLocks noChangeAspect="1"/>
          </p:cNvGrpSpPr>
          <p:nvPr/>
        </p:nvGrpSpPr>
        <p:grpSpPr>
          <a:xfrm>
            <a:off x="1987074" y="2911232"/>
            <a:ext cx="13603093" cy="5009872"/>
            <a:chOff x="772827" y="1714600"/>
            <a:chExt cx="9965285" cy="3670111"/>
          </a:xfrm>
        </p:grpSpPr>
        <p:sp>
          <p:nvSpPr>
            <p:cNvPr id="7" name="íṡľíḍè-Oval 42"/>
            <p:cNvSpPr/>
            <p:nvPr/>
          </p:nvSpPr>
          <p:spPr>
            <a:xfrm>
              <a:off x="9011639" y="1714600"/>
              <a:ext cx="628339" cy="628339"/>
            </a:xfrm>
            <a:prstGeom prst="ellipse">
              <a:avLst/>
            </a:prstGeom>
            <a:solidFill>
              <a:schemeClr val="accent4">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8" name="íṡľíḍè-Freeform: Shape 43"/>
            <p:cNvSpPr/>
            <p:nvPr/>
          </p:nvSpPr>
          <p:spPr>
            <a:xfrm>
              <a:off x="9146282" y="1849242"/>
              <a:ext cx="359051" cy="359055"/>
            </a:xfrm>
            <a:custGeom>
              <a:avLst/>
              <a:gdLst/>
              <a:ahLst/>
              <a:cxnLst>
                <a:cxn ang="0">
                  <a:pos x="wd2" y="hd2"/>
                </a:cxn>
                <a:cxn ang="5400000">
                  <a:pos x="wd2" y="hd2"/>
                </a:cxn>
                <a:cxn ang="10800000">
                  <a:pos x="wd2" y="hd2"/>
                </a:cxn>
                <a:cxn ang="16200000">
                  <a:pos x="wd2" y="hd2"/>
                </a:cxn>
              </a:cxnLst>
              <a:rect l="0" t="0" r="r" b="b"/>
              <a:pathLst>
                <a:path w="21600" h="21600" extrusionOk="0">
                  <a:moveTo>
                    <a:pt x="12260" y="14462"/>
                  </a:moveTo>
                  <a:cubicBezTo>
                    <a:pt x="10237" y="15268"/>
                    <a:pt x="7944" y="14282"/>
                    <a:pt x="7138" y="12260"/>
                  </a:cubicBezTo>
                  <a:cubicBezTo>
                    <a:pt x="6332" y="10238"/>
                    <a:pt x="7318" y="7944"/>
                    <a:pt x="9340" y="7138"/>
                  </a:cubicBezTo>
                  <a:cubicBezTo>
                    <a:pt x="11363" y="6332"/>
                    <a:pt x="13656" y="7318"/>
                    <a:pt x="14462" y="9340"/>
                  </a:cubicBezTo>
                  <a:cubicBezTo>
                    <a:pt x="15268" y="11362"/>
                    <a:pt x="14282" y="13656"/>
                    <a:pt x="12260" y="14462"/>
                  </a:cubicBezTo>
                  <a:close/>
                  <a:moveTo>
                    <a:pt x="19602" y="9782"/>
                  </a:moveTo>
                  <a:cubicBezTo>
                    <a:pt x="20834" y="9090"/>
                    <a:pt x="21600" y="8617"/>
                    <a:pt x="21600" y="8617"/>
                  </a:cubicBezTo>
                  <a:lnTo>
                    <a:pt x="20140" y="4954"/>
                  </a:lnTo>
                  <a:cubicBezTo>
                    <a:pt x="20140" y="4954"/>
                    <a:pt x="19254" y="5138"/>
                    <a:pt x="17878" y="5484"/>
                  </a:cubicBezTo>
                  <a:cubicBezTo>
                    <a:pt x="17340" y="4770"/>
                    <a:pt x="16700" y="4141"/>
                    <a:pt x="15975" y="3619"/>
                  </a:cubicBezTo>
                  <a:cubicBezTo>
                    <a:pt x="16319" y="2115"/>
                    <a:pt x="16483" y="1130"/>
                    <a:pt x="16483" y="1130"/>
                  </a:cubicBezTo>
                  <a:lnTo>
                    <a:pt x="13896" y="17"/>
                  </a:lnTo>
                  <a:cubicBezTo>
                    <a:pt x="13896" y="17"/>
                    <a:pt x="13292" y="816"/>
                    <a:pt x="12435" y="2100"/>
                  </a:cubicBezTo>
                  <a:cubicBezTo>
                    <a:pt x="11667" y="1958"/>
                    <a:pt x="9929" y="1990"/>
                    <a:pt x="9794" y="2006"/>
                  </a:cubicBezTo>
                  <a:cubicBezTo>
                    <a:pt x="9096" y="770"/>
                    <a:pt x="8616" y="0"/>
                    <a:pt x="8616" y="0"/>
                  </a:cubicBezTo>
                  <a:lnTo>
                    <a:pt x="4955" y="1460"/>
                  </a:lnTo>
                  <a:cubicBezTo>
                    <a:pt x="4955" y="1460"/>
                    <a:pt x="5136" y="2351"/>
                    <a:pt x="5481" y="3734"/>
                  </a:cubicBezTo>
                  <a:cubicBezTo>
                    <a:pt x="4778" y="4264"/>
                    <a:pt x="4157" y="4895"/>
                    <a:pt x="3639" y="5608"/>
                  </a:cubicBezTo>
                  <a:cubicBezTo>
                    <a:pt x="2127" y="5266"/>
                    <a:pt x="1135" y="5104"/>
                    <a:pt x="1135" y="5104"/>
                  </a:cubicBezTo>
                  <a:lnTo>
                    <a:pt x="22" y="7692"/>
                  </a:lnTo>
                  <a:cubicBezTo>
                    <a:pt x="22" y="7692"/>
                    <a:pt x="819" y="8298"/>
                    <a:pt x="2103" y="9154"/>
                  </a:cubicBezTo>
                  <a:cubicBezTo>
                    <a:pt x="1955" y="9941"/>
                    <a:pt x="1990" y="11679"/>
                    <a:pt x="2004" y="11801"/>
                  </a:cubicBezTo>
                  <a:cubicBezTo>
                    <a:pt x="768" y="12502"/>
                    <a:pt x="0" y="12983"/>
                    <a:pt x="0" y="12983"/>
                  </a:cubicBezTo>
                  <a:lnTo>
                    <a:pt x="1460" y="16645"/>
                  </a:lnTo>
                  <a:cubicBezTo>
                    <a:pt x="1460" y="16645"/>
                    <a:pt x="2351" y="16467"/>
                    <a:pt x="3732" y="16126"/>
                  </a:cubicBezTo>
                  <a:cubicBezTo>
                    <a:pt x="4263" y="16831"/>
                    <a:pt x="4896" y="17454"/>
                    <a:pt x="5611" y="17973"/>
                  </a:cubicBezTo>
                  <a:cubicBezTo>
                    <a:pt x="5273" y="19468"/>
                    <a:pt x="5112" y="20448"/>
                    <a:pt x="5112" y="20448"/>
                  </a:cubicBezTo>
                  <a:lnTo>
                    <a:pt x="7642" y="21536"/>
                  </a:lnTo>
                  <a:cubicBezTo>
                    <a:pt x="7642" y="21536"/>
                    <a:pt x="8236" y="20755"/>
                    <a:pt x="9083" y="19495"/>
                  </a:cubicBezTo>
                  <a:cubicBezTo>
                    <a:pt x="9914" y="19659"/>
                    <a:pt x="11699" y="19617"/>
                    <a:pt x="11812" y="19605"/>
                  </a:cubicBezTo>
                  <a:cubicBezTo>
                    <a:pt x="12507" y="20836"/>
                    <a:pt x="12984" y="21600"/>
                    <a:pt x="12984" y="21600"/>
                  </a:cubicBezTo>
                  <a:lnTo>
                    <a:pt x="16645" y="20140"/>
                  </a:lnTo>
                  <a:cubicBezTo>
                    <a:pt x="16645" y="20140"/>
                    <a:pt x="16465" y="19256"/>
                    <a:pt x="16122" y="17881"/>
                  </a:cubicBezTo>
                  <a:cubicBezTo>
                    <a:pt x="16854" y="17330"/>
                    <a:pt x="17498" y="16672"/>
                    <a:pt x="18029" y="15924"/>
                  </a:cubicBezTo>
                  <a:cubicBezTo>
                    <a:pt x="19510" y="16258"/>
                    <a:pt x="20478" y="16419"/>
                    <a:pt x="20478" y="16419"/>
                  </a:cubicBezTo>
                  <a:lnTo>
                    <a:pt x="21566" y="13889"/>
                  </a:lnTo>
                  <a:cubicBezTo>
                    <a:pt x="21566" y="13889"/>
                    <a:pt x="20777" y="13294"/>
                    <a:pt x="19508" y="12446"/>
                  </a:cubicBezTo>
                  <a:cubicBezTo>
                    <a:pt x="19652" y="11675"/>
                    <a:pt x="19618" y="9922"/>
                    <a:pt x="19602" y="9782"/>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9" name="íṡľíḍè-Rectangle 41"/>
            <p:cNvSpPr/>
            <p:nvPr/>
          </p:nvSpPr>
          <p:spPr>
            <a:xfrm>
              <a:off x="8203778" y="2450864"/>
              <a:ext cx="2244067" cy="801207"/>
            </a:xfrm>
            <a:prstGeom prst="rect">
              <a:avLst/>
            </a:prstGeom>
            <a:noFill/>
            <a:ln w="12700" cap="flat">
              <a:noFill/>
              <a:miter lim="400000"/>
            </a:ln>
            <a:effectLst/>
          </p:spPr>
          <p:txBody>
            <a:bodyPr wrap="square" lIns="0" tIns="0" rIns="0" bIns="0" anchor="t">
              <a:noAutofit/>
            </a:bodyPr>
            <a:lstStyle/>
            <a:p>
              <a:pPr algn="ctr">
                <a:lnSpc>
                  <a:spcPct val="150000"/>
                </a:lnSpc>
              </a:pPr>
              <a:r>
                <a:rPr lang="zh-CN" altLang="en-US">
                  <a:latin typeface="+mn-lt"/>
                  <a:ea typeface="+mn-ea"/>
                  <a:cs typeface="+mn-ea"/>
                  <a:sym typeface="+mn-lt"/>
                </a:rPr>
                <a:t>阳关辐射最强的日子，所以家家户户多会不约而同的选择这一天“晒伏”，</a:t>
              </a:r>
              <a:endParaRPr lang="zh-CN" altLang="en-US" dirty="0">
                <a:latin typeface="+mn-lt"/>
                <a:ea typeface="+mn-ea"/>
                <a:cs typeface="+mn-ea"/>
                <a:sym typeface="+mn-lt"/>
              </a:endParaRPr>
            </a:p>
          </p:txBody>
        </p:sp>
        <p:sp>
          <p:nvSpPr>
            <p:cNvPr id="10" name="íṡľíḍè-Oval 38"/>
            <p:cNvSpPr/>
            <p:nvPr/>
          </p:nvSpPr>
          <p:spPr>
            <a:xfrm>
              <a:off x="9309666" y="3868297"/>
              <a:ext cx="628339" cy="628339"/>
            </a:xfrm>
            <a:prstGeom prst="ellipse">
              <a:avLst/>
            </a:prstGeom>
            <a:solidFill>
              <a:schemeClr val="accent5">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11" name="íṡľíḍè-Freeform: Shape 39"/>
            <p:cNvSpPr/>
            <p:nvPr/>
          </p:nvSpPr>
          <p:spPr>
            <a:xfrm>
              <a:off x="9444309" y="4049182"/>
              <a:ext cx="359052" cy="266568"/>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2" name="íṡľíḍè-Rectangle 37"/>
            <p:cNvSpPr/>
            <p:nvPr/>
          </p:nvSpPr>
          <p:spPr>
            <a:xfrm>
              <a:off x="8494045" y="4587611"/>
              <a:ext cx="2244067" cy="795971"/>
            </a:xfrm>
            <a:prstGeom prst="rect">
              <a:avLst/>
            </a:prstGeom>
            <a:noFill/>
            <a:ln w="12700" cap="flat">
              <a:noFill/>
              <a:miter lim="400000"/>
            </a:ln>
            <a:effectLst/>
          </p:spPr>
          <p:txBody>
            <a:bodyPr wrap="square" lIns="0" tIns="0" rIns="0" bIns="0" anchor="t">
              <a:noAutofit/>
            </a:bodyPr>
            <a:lstStyle/>
            <a:p>
              <a:pPr algn="ctr">
                <a:lnSpc>
                  <a:spcPct val="150000"/>
                </a:lnSpc>
              </a:pPr>
              <a:r>
                <a:rPr lang="zh-CN" altLang="en-US">
                  <a:latin typeface="+mn-lt"/>
                  <a:ea typeface="+mn-ea"/>
                  <a:cs typeface="+mn-ea"/>
                  <a:sym typeface="+mn-lt"/>
                </a:rPr>
                <a:t>就是把存放在箱柜里的衣服晾到外面接受阳光的暴晒，以去潮，去湿，防霉防蛀。</a:t>
              </a:r>
              <a:endParaRPr lang="zh-CN" altLang="en-US" dirty="0">
                <a:latin typeface="+mn-lt"/>
                <a:ea typeface="+mn-ea"/>
                <a:cs typeface="+mn-ea"/>
                <a:sym typeface="+mn-lt"/>
              </a:endParaRPr>
            </a:p>
          </p:txBody>
        </p:sp>
        <p:sp>
          <p:nvSpPr>
            <p:cNvPr id="16" name="íṡľíḍè-Oval 30"/>
            <p:cNvSpPr/>
            <p:nvPr/>
          </p:nvSpPr>
          <p:spPr>
            <a:xfrm>
              <a:off x="1580687" y="1714600"/>
              <a:ext cx="628339" cy="628339"/>
            </a:xfrm>
            <a:prstGeom prst="ellipse">
              <a:avLst/>
            </a:prstGeom>
            <a:solidFill>
              <a:schemeClr val="accent2">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17" name="íṡľíḍè-Freeform: Shape 31"/>
            <p:cNvSpPr/>
            <p:nvPr/>
          </p:nvSpPr>
          <p:spPr>
            <a:xfrm>
              <a:off x="1758899" y="1849244"/>
              <a:ext cx="271917" cy="359051"/>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8" name="íṡľíḍè-Rectangle 29"/>
            <p:cNvSpPr/>
            <p:nvPr/>
          </p:nvSpPr>
          <p:spPr>
            <a:xfrm>
              <a:off x="772827" y="2450864"/>
              <a:ext cx="2244067" cy="801207"/>
            </a:xfrm>
            <a:prstGeom prst="rect">
              <a:avLst/>
            </a:prstGeom>
            <a:noFill/>
            <a:ln w="12700" cap="flat">
              <a:noFill/>
              <a:miter lim="400000"/>
            </a:ln>
            <a:effectLst/>
          </p:spPr>
          <p:txBody>
            <a:bodyPr wrap="square" lIns="0" tIns="0" rIns="0" bIns="0" anchor="t">
              <a:noAutofit/>
            </a:bodyPr>
            <a:lstStyle/>
            <a:p>
              <a:pPr algn="ctr">
                <a:lnSpc>
                  <a:spcPct val="150000"/>
                </a:lnSpc>
              </a:pPr>
              <a:r>
                <a:rPr lang="zh-CN" altLang="en-US">
                  <a:latin typeface="+mn-lt"/>
                  <a:ea typeface="+mn-ea"/>
                  <a:cs typeface="+mn-ea"/>
                  <a:sym typeface="+mn-lt"/>
                </a:rPr>
                <a:t>因为这一天，差不多是在小暑的前夕，为一年中气温最高，日照时间最长，</a:t>
              </a:r>
              <a:endParaRPr lang="zh-CN" altLang="en-US" dirty="0">
                <a:latin typeface="+mn-lt"/>
                <a:ea typeface="+mn-ea"/>
                <a:cs typeface="+mn-ea"/>
                <a:sym typeface="+mn-lt"/>
              </a:endParaRPr>
            </a:p>
          </p:txBody>
        </p:sp>
        <p:sp>
          <p:nvSpPr>
            <p:cNvPr id="19" name="íṡľíḍè-Oval 26"/>
            <p:cNvSpPr/>
            <p:nvPr/>
          </p:nvSpPr>
          <p:spPr>
            <a:xfrm>
              <a:off x="1332413" y="3868297"/>
              <a:ext cx="628339" cy="628339"/>
            </a:xfrm>
            <a:prstGeom prst="ellipse">
              <a:avLst/>
            </a:prstGeom>
            <a:solidFill>
              <a:schemeClr val="accent1">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20" name="íṡľíḍè-Freeform: Shape 27"/>
            <p:cNvSpPr/>
            <p:nvPr/>
          </p:nvSpPr>
          <p:spPr>
            <a:xfrm>
              <a:off x="1467056" y="4003010"/>
              <a:ext cx="359052" cy="358912"/>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1" name="íṡľíḍè-Rectangle 25"/>
            <p:cNvSpPr/>
            <p:nvPr/>
          </p:nvSpPr>
          <p:spPr>
            <a:xfrm>
              <a:off x="830739" y="4583504"/>
              <a:ext cx="1645609" cy="801207"/>
            </a:xfrm>
            <a:prstGeom prst="rect">
              <a:avLst/>
            </a:prstGeom>
            <a:noFill/>
            <a:ln w="12700" cap="flat">
              <a:noFill/>
              <a:miter lim="400000"/>
            </a:ln>
            <a:effectLst/>
          </p:spPr>
          <p:txBody>
            <a:bodyPr wrap="square" lIns="0" tIns="0" rIns="0" bIns="0" anchor="t">
              <a:noAutofit/>
            </a:bodyPr>
            <a:lstStyle/>
            <a:p>
              <a:pPr algn="ctr">
                <a:lnSpc>
                  <a:spcPct val="150000"/>
                </a:lnSpc>
              </a:pPr>
              <a:r>
                <a:rPr lang="zh-CN" altLang="en-US">
                  <a:latin typeface="+mn-lt"/>
                  <a:ea typeface="+mn-ea"/>
                  <a:cs typeface="+mn-ea"/>
                  <a:sym typeface="+mn-lt"/>
                </a:rPr>
                <a:t>“六月六”相传这是龙宫晒龙袍的日子，</a:t>
              </a:r>
              <a:endParaRPr lang="zh-CN" altLang="en-US" dirty="0">
                <a:latin typeface="+mn-lt"/>
                <a:ea typeface="+mn-ea"/>
                <a:cs typeface="+mn-ea"/>
                <a:sym typeface="+mn-lt"/>
              </a:endParaRPr>
            </a:p>
          </p:txBody>
        </p:sp>
      </p:grpSp>
      <p:sp>
        <p:nvSpPr>
          <p:cNvPr id="2" name="矩形 1"/>
          <p:cNvSpPr/>
          <p:nvPr/>
        </p:nvSpPr>
        <p:spPr>
          <a:xfrm>
            <a:off x="6976497" y="1800424"/>
            <a:ext cx="2492990" cy="646331"/>
          </a:xfrm>
          <a:prstGeom prst="rect">
            <a:avLst/>
          </a:prstGeom>
          <a:solidFill>
            <a:srgbClr val="3A642E"/>
          </a:solidFill>
        </p:spPr>
        <p:txBody>
          <a:bodyPr wrap="none">
            <a:spAutoFit/>
          </a:bodyPr>
          <a:lstStyle/>
          <a:p>
            <a:r>
              <a:rPr lang="zh-CN" altLang="en-US" sz="3600">
                <a:solidFill>
                  <a:schemeClr val="bg1"/>
                </a:solidFill>
                <a:latin typeface="+mn-lt"/>
                <a:ea typeface="+mn-ea"/>
                <a:cs typeface="+mn-ea"/>
                <a:sym typeface="+mn-lt"/>
              </a:rPr>
              <a:t>龙宫晒龙袍</a:t>
            </a:r>
            <a:endParaRPr lang="zh-CN" altLang="en-US" sz="3600" dirty="0">
              <a:solidFill>
                <a:schemeClr val="bg1"/>
              </a:solidFill>
              <a:latin typeface="+mn-lt"/>
              <a:ea typeface="+mn-ea"/>
              <a:cs typeface="+mn-ea"/>
              <a:sym typeface="+mn-lt"/>
            </a:endParaRPr>
          </a:p>
        </p:txBody>
      </p:sp>
      <p:pic>
        <p:nvPicPr>
          <p:cNvPr id="4" name="图片 3"/>
          <p:cNvPicPr>
            <a:picLocks noChangeAspect="1"/>
          </p:cNvPicPr>
          <p:nvPr/>
        </p:nvPicPr>
        <p:blipFill>
          <a:blip r:embed="rId3"/>
          <a:stretch>
            <a:fillRect/>
          </a:stretch>
        </p:blipFill>
        <p:spPr>
          <a:xfrm>
            <a:off x="3736398" y="2282361"/>
            <a:ext cx="9474247" cy="6948264"/>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18</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关于小暑的民间传说</a:t>
            </a:r>
          </a:p>
        </p:txBody>
      </p:sp>
      <p:sp>
        <p:nvSpPr>
          <p:cNvPr id="5" name="KSO_Shape"/>
          <p:cNvSpPr/>
          <p:nvPr/>
        </p:nvSpPr>
        <p:spPr bwMode="auto">
          <a:xfrm>
            <a:off x="338188" y="104520"/>
            <a:ext cx="715020" cy="69615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grpSp>
        <p:nvGrpSpPr>
          <p:cNvPr id="6" name="11dd1d75-6327-4558-b1c3-e0c1cd284808"/>
          <p:cNvGrpSpPr>
            <a:grpSpLocks noChangeAspect="1"/>
          </p:cNvGrpSpPr>
          <p:nvPr/>
        </p:nvGrpSpPr>
        <p:grpSpPr>
          <a:xfrm>
            <a:off x="684511" y="2112705"/>
            <a:ext cx="11199227" cy="6636330"/>
            <a:chOff x="2020964" y="1232756"/>
            <a:chExt cx="8204285" cy="4861615"/>
          </a:xfrm>
        </p:grpSpPr>
        <p:grpSp>
          <p:nvGrpSpPr>
            <p:cNvPr id="7" name="Group 1"/>
            <p:cNvGrpSpPr/>
            <p:nvPr/>
          </p:nvGrpSpPr>
          <p:grpSpPr>
            <a:xfrm>
              <a:off x="2020964" y="1292657"/>
              <a:ext cx="4461674" cy="4599572"/>
              <a:chOff x="2020964" y="1292657"/>
              <a:chExt cx="4461674" cy="4599572"/>
            </a:xfrm>
          </p:grpSpPr>
          <p:sp>
            <p:nvSpPr>
              <p:cNvPr id="17" name="i$liḋe-Freeform: Shape 4"/>
              <p:cNvSpPr/>
              <p:nvPr/>
            </p:nvSpPr>
            <p:spPr>
              <a:xfrm>
                <a:off x="3009449" y="2425847"/>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i$liḋe-Freeform: Shape 5"/>
              <p:cNvSpPr/>
              <p:nvPr/>
            </p:nvSpPr>
            <p:spPr>
              <a:xfrm rot="5400000">
                <a:off x="2166476" y="2985635"/>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i$liḋe-Freeform: Shape 6"/>
              <p:cNvSpPr/>
              <p:nvPr/>
            </p:nvSpPr>
            <p:spPr>
              <a:xfrm rot="16200000">
                <a:off x="1810422" y="1859252"/>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i$liḋe-Oval 7"/>
              <p:cNvSpPr>
                <a:spLocks noChangeAspect="1"/>
              </p:cNvSpPr>
              <p:nvPr/>
            </p:nvSpPr>
            <p:spPr>
              <a:xfrm>
                <a:off x="2020964" y="2419040"/>
                <a:ext cx="2340000" cy="2340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1" name="Group 8"/>
              <p:cNvGrpSpPr>
                <a:grpSpLocks noChangeAspect="1"/>
              </p:cNvGrpSpPr>
              <p:nvPr/>
            </p:nvGrpSpPr>
            <p:grpSpPr>
              <a:xfrm>
                <a:off x="2837797" y="2832824"/>
                <a:ext cx="701772" cy="355442"/>
                <a:chOff x="4325938" y="280988"/>
                <a:chExt cx="488950" cy="247650"/>
              </a:xfrm>
              <a:solidFill>
                <a:schemeClr val="bg1"/>
              </a:solidFill>
            </p:grpSpPr>
            <p:sp>
              <p:nvSpPr>
                <p:cNvPr id="23" name="i$liḋe-Freeform: Shape 12"/>
                <p:cNvSpPr/>
                <p:nvPr/>
              </p:nvSpPr>
              <p:spPr bwMode="auto">
                <a:xfrm>
                  <a:off x="4325938" y="458788"/>
                  <a:ext cx="69850" cy="69850"/>
                </a:xfrm>
                <a:custGeom>
                  <a:avLst/>
                  <a:gdLst>
                    <a:gd name="T0" fmla="*/ 44 w 44"/>
                    <a:gd name="T1" fmla="*/ 22 h 44"/>
                    <a:gd name="T2" fmla="*/ 44 w 44"/>
                    <a:gd name="T3" fmla="*/ 22 h 44"/>
                    <a:gd name="T4" fmla="*/ 42 w 44"/>
                    <a:gd name="T5" fmla="*/ 30 h 44"/>
                    <a:gd name="T6" fmla="*/ 36 w 44"/>
                    <a:gd name="T7" fmla="*/ 36 h 44"/>
                    <a:gd name="T8" fmla="*/ 30 w 44"/>
                    <a:gd name="T9" fmla="*/ 42 h 44"/>
                    <a:gd name="T10" fmla="*/ 22 w 44"/>
                    <a:gd name="T11" fmla="*/ 44 h 44"/>
                    <a:gd name="T12" fmla="*/ 22 w 44"/>
                    <a:gd name="T13" fmla="*/ 44 h 44"/>
                    <a:gd name="T14" fmla="*/ 14 w 44"/>
                    <a:gd name="T15" fmla="*/ 42 h 44"/>
                    <a:gd name="T16" fmla="*/ 6 w 44"/>
                    <a:gd name="T17" fmla="*/ 36 h 44"/>
                    <a:gd name="T18" fmla="*/ 2 w 44"/>
                    <a:gd name="T19" fmla="*/ 30 h 44"/>
                    <a:gd name="T20" fmla="*/ 0 w 44"/>
                    <a:gd name="T21" fmla="*/ 22 h 44"/>
                    <a:gd name="T22" fmla="*/ 0 w 44"/>
                    <a:gd name="T23" fmla="*/ 22 h 44"/>
                    <a:gd name="T24" fmla="*/ 2 w 44"/>
                    <a:gd name="T25" fmla="*/ 14 h 44"/>
                    <a:gd name="T26" fmla="*/ 6 w 44"/>
                    <a:gd name="T27" fmla="*/ 6 h 44"/>
                    <a:gd name="T28" fmla="*/ 14 w 44"/>
                    <a:gd name="T29" fmla="*/ 2 h 44"/>
                    <a:gd name="T30" fmla="*/ 22 w 44"/>
                    <a:gd name="T31" fmla="*/ 0 h 44"/>
                    <a:gd name="T32" fmla="*/ 22 w 44"/>
                    <a:gd name="T33" fmla="*/ 0 h 44"/>
                    <a:gd name="T34" fmla="*/ 30 w 44"/>
                    <a:gd name="T35" fmla="*/ 2 h 44"/>
                    <a:gd name="T36" fmla="*/ 36 w 44"/>
                    <a:gd name="T37" fmla="*/ 6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0"/>
                      </a:lnTo>
                      <a:lnTo>
                        <a:pt x="36" y="36"/>
                      </a:lnTo>
                      <a:lnTo>
                        <a:pt x="30" y="42"/>
                      </a:lnTo>
                      <a:lnTo>
                        <a:pt x="22" y="44"/>
                      </a:lnTo>
                      <a:lnTo>
                        <a:pt x="22" y="44"/>
                      </a:lnTo>
                      <a:lnTo>
                        <a:pt x="14" y="42"/>
                      </a:lnTo>
                      <a:lnTo>
                        <a:pt x="6" y="36"/>
                      </a:lnTo>
                      <a:lnTo>
                        <a:pt x="2" y="30"/>
                      </a:lnTo>
                      <a:lnTo>
                        <a:pt x="0" y="22"/>
                      </a:lnTo>
                      <a:lnTo>
                        <a:pt x="0" y="22"/>
                      </a:lnTo>
                      <a:lnTo>
                        <a:pt x="2" y="14"/>
                      </a:lnTo>
                      <a:lnTo>
                        <a:pt x="6" y="6"/>
                      </a:lnTo>
                      <a:lnTo>
                        <a:pt x="14" y="2"/>
                      </a:lnTo>
                      <a:lnTo>
                        <a:pt x="22" y="0"/>
                      </a:lnTo>
                      <a:lnTo>
                        <a:pt x="22" y="0"/>
                      </a:lnTo>
                      <a:lnTo>
                        <a:pt x="30" y="2"/>
                      </a:lnTo>
                      <a:lnTo>
                        <a:pt x="36" y="6"/>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4" name="i$liḋe-Freeform: Shape 13"/>
                <p:cNvSpPr/>
                <p:nvPr/>
              </p:nvSpPr>
              <p:spPr bwMode="auto">
                <a:xfrm>
                  <a:off x="4414838" y="401638"/>
                  <a:ext cx="66675" cy="66675"/>
                </a:xfrm>
                <a:custGeom>
                  <a:avLst/>
                  <a:gdLst>
                    <a:gd name="T0" fmla="*/ 42 w 42"/>
                    <a:gd name="T1" fmla="*/ 20 h 42"/>
                    <a:gd name="T2" fmla="*/ 42 w 42"/>
                    <a:gd name="T3" fmla="*/ 20 h 42"/>
                    <a:gd name="T4" fmla="*/ 42 w 42"/>
                    <a:gd name="T5" fmla="*/ 30 h 42"/>
                    <a:gd name="T6" fmla="*/ 36 w 42"/>
                    <a:gd name="T7" fmla="*/ 36 h 42"/>
                    <a:gd name="T8" fmla="*/ 30 w 42"/>
                    <a:gd name="T9" fmla="*/ 40 h 42"/>
                    <a:gd name="T10" fmla="*/ 22 w 42"/>
                    <a:gd name="T11" fmla="*/ 42 h 42"/>
                    <a:gd name="T12" fmla="*/ 22 w 42"/>
                    <a:gd name="T13" fmla="*/ 42 h 42"/>
                    <a:gd name="T14" fmla="*/ 12 w 42"/>
                    <a:gd name="T15" fmla="*/ 40 h 42"/>
                    <a:gd name="T16" fmla="*/ 6 w 42"/>
                    <a:gd name="T17" fmla="*/ 36 h 42"/>
                    <a:gd name="T18" fmla="*/ 2 w 42"/>
                    <a:gd name="T19" fmla="*/ 30 h 42"/>
                    <a:gd name="T20" fmla="*/ 0 w 42"/>
                    <a:gd name="T21" fmla="*/ 20 h 42"/>
                    <a:gd name="T22" fmla="*/ 0 w 42"/>
                    <a:gd name="T23" fmla="*/ 20 h 42"/>
                    <a:gd name="T24" fmla="*/ 2 w 42"/>
                    <a:gd name="T25" fmla="*/ 12 h 42"/>
                    <a:gd name="T26" fmla="*/ 6 w 42"/>
                    <a:gd name="T27" fmla="*/ 6 h 42"/>
                    <a:gd name="T28" fmla="*/ 12 w 42"/>
                    <a:gd name="T29" fmla="*/ 0 h 42"/>
                    <a:gd name="T30" fmla="*/ 22 w 42"/>
                    <a:gd name="T31" fmla="*/ 0 h 42"/>
                    <a:gd name="T32" fmla="*/ 22 w 42"/>
                    <a:gd name="T33" fmla="*/ 0 h 42"/>
                    <a:gd name="T34" fmla="*/ 30 w 42"/>
                    <a:gd name="T35" fmla="*/ 0 h 42"/>
                    <a:gd name="T36" fmla="*/ 36 w 42"/>
                    <a:gd name="T37" fmla="*/ 6 h 42"/>
                    <a:gd name="T38" fmla="*/ 42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2" y="30"/>
                      </a:lnTo>
                      <a:lnTo>
                        <a:pt x="36" y="36"/>
                      </a:lnTo>
                      <a:lnTo>
                        <a:pt x="30" y="40"/>
                      </a:lnTo>
                      <a:lnTo>
                        <a:pt x="22" y="42"/>
                      </a:lnTo>
                      <a:lnTo>
                        <a:pt x="22" y="42"/>
                      </a:lnTo>
                      <a:lnTo>
                        <a:pt x="12" y="40"/>
                      </a:lnTo>
                      <a:lnTo>
                        <a:pt x="6" y="36"/>
                      </a:lnTo>
                      <a:lnTo>
                        <a:pt x="2" y="30"/>
                      </a:lnTo>
                      <a:lnTo>
                        <a:pt x="0" y="20"/>
                      </a:lnTo>
                      <a:lnTo>
                        <a:pt x="0" y="20"/>
                      </a:lnTo>
                      <a:lnTo>
                        <a:pt x="2" y="12"/>
                      </a:lnTo>
                      <a:lnTo>
                        <a:pt x="6" y="6"/>
                      </a:lnTo>
                      <a:lnTo>
                        <a:pt x="12" y="0"/>
                      </a:lnTo>
                      <a:lnTo>
                        <a:pt x="22" y="0"/>
                      </a:lnTo>
                      <a:lnTo>
                        <a:pt x="22" y="0"/>
                      </a:lnTo>
                      <a:lnTo>
                        <a:pt x="30" y="0"/>
                      </a:lnTo>
                      <a:lnTo>
                        <a:pt x="36" y="6"/>
                      </a:lnTo>
                      <a:lnTo>
                        <a:pt x="42" y="12"/>
                      </a:lnTo>
                      <a:lnTo>
                        <a:pt x="42" y="20"/>
                      </a:lnTo>
                      <a:lnTo>
                        <a:pt x="4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5" name="i$liḋe-Freeform: Shape 14"/>
                <p:cNvSpPr/>
                <p:nvPr/>
              </p:nvSpPr>
              <p:spPr bwMode="auto">
                <a:xfrm>
                  <a:off x="4513263" y="427038"/>
                  <a:ext cx="69850" cy="69850"/>
                </a:xfrm>
                <a:custGeom>
                  <a:avLst/>
                  <a:gdLst>
                    <a:gd name="T0" fmla="*/ 44 w 44"/>
                    <a:gd name="T1" fmla="*/ 22 h 44"/>
                    <a:gd name="T2" fmla="*/ 44 w 44"/>
                    <a:gd name="T3" fmla="*/ 22 h 44"/>
                    <a:gd name="T4" fmla="*/ 42 w 44"/>
                    <a:gd name="T5" fmla="*/ 32 h 44"/>
                    <a:gd name="T6" fmla="*/ 36 w 44"/>
                    <a:gd name="T7" fmla="*/ 38 h 44"/>
                    <a:gd name="T8" fmla="*/ 30 w 44"/>
                    <a:gd name="T9" fmla="*/ 42 h 44"/>
                    <a:gd name="T10" fmla="*/ 22 w 44"/>
                    <a:gd name="T11" fmla="*/ 44 h 44"/>
                    <a:gd name="T12" fmla="*/ 22 w 44"/>
                    <a:gd name="T13" fmla="*/ 44 h 44"/>
                    <a:gd name="T14" fmla="*/ 14 w 44"/>
                    <a:gd name="T15" fmla="*/ 42 h 44"/>
                    <a:gd name="T16" fmla="*/ 6 w 44"/>
                    <a:gd name="T17" fmla="*/ 38 h 44"/>
                    <a:gd name="T18" fmla="*/ 2 w 44"/>
                    <a:gd name="T19" fmla="*/ 32 h 44"/>
                    <a:gd name="T20" fmla="*/ 0 w 44"/>
                    <a:gd name="T21" fmla="*/ 22 h 44"/>
                    <a:gd name="T22" fmla="*/ 0 w 44"/>
                    <a:gd name="T23" fmla="*/ 22 h 44"/>
                    <a:gd name="T24" fmla="*/ 2 w 44"/>
                    <a:gd name="T25" fmla="*/ 14 h 44"/>
                    <a:gd name="T26" fmla="*/ 6 w 44"/>
                    <a:gd name="T27" fmla="*/ 8 h 44"/>
                    <a:gd name="T28" fmla="*/ 14 w 44"/>
                    <a:gd name="T29" fmla="*/ 2 h 44"/>
                    <a:gd name="T30" fmla="*/ 22 w 44"/>
                    <a:gd name="T31" fmla="*/ 0 h 44"/>
                    <a:gd name="T32" fmla="*/ 22 w 44"/>
                    <a:gd name="T33" fmla="*/ 0 h 44"/>
                    <a:gd name="T34" fmla="*/ 30 w 44"/>
                    <a:gd name="T35" fmla="*/ 2 h 44"/>
                    <a:gd name="T36" fmla="*/ 36 w 44"/>
                    <a:gd name="T37" fmla="*/ 8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2"/>
                      </a:lnTo>
                      <a:lnTo>
                        <a:pt x="36" y="38"/>
                      </a:lnTo>
                      <a:lnTo>
                        <a:pt x="30" y="42"/>
                      </a:lnTo>
                      <a:lnTo>
                        <a:pt x="22" y="44"/>
                      </a:lnTo>
                      <a:lnTo>
                        <a:pt x="22" y="44"/>
                      </a:lnTo>
                      <a:lnTo>
                        <a:pt x="14" y="42"/>
                      </a:lnTo>
                      <a:lnTo>
                        <a:pt x="6" y="38"/>
                      </a:lnTo>
                      <a:lnTo>
                        <a:pt x="2" y="32"/>
                      </a:lnTo>
                      <a:lnTo>
                        <a:pt x="0" y="22"/>
                      </a:lnTo>
                      <a:lnTo>
                        <a:pt x="0" y="22"/>
                      </a:lnTo>
                      <a:lnTo>
                        <a:pt x="2" y="14"/>
                      </a:lnTo>
                      <a:lnTo>
                        <a:pt x="6" y="8"/>
                      </a:lnTo>
                      <a:lnTo>
                        <a:pt x="14" y="2"/>
                      </a:lnTo>
                      <a:lnTo>
                        <a:pt x="22" y="0"/>
                      </a:lnTo>
                      <a:lnTo>
                        <a:pt x="22" y="0"/>
                      </a:lnTo>
                      <a:lnTo>
                        <a:pt x="30" y="2"/>
                      </a:lnTo>
                      <a:lnTo>
                        <a:pt x="36" y="8"/>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7" name="i$liḋe-Freeform: Shape 15"/>
                <p:cNvSpPr/>
                <p:nvPr/>
              </p:nvSpPr>
              <p:spPr bwMode="auto">
                <a:xfrm>
                  <a:off x="4589463" y="338138"/>
                  <a:ext cx="69850" cy="69850"/>
                </a:xfrm>
                <a:custGeom>
                  <a:avLst/>
                  <a:gdLst>
                    <a:gd name="T0" fmla="*/ 44 w 44"/>
                    <a:gd name="T1" fmla="*/ 22 h 44"/>
                    <a:gd name="T2" fmla="*/ 44 w 44"/>
                    <a:gd name="T3" fmla="*/ 22 h 44"/>
                    <a:gd name="T4" fmla="*/ 42 w 44"/>
                    <a:gd name="T5" fmla="*/ 30 h 44"/>
                    <a:gd name="T6" fmla="*/ 38 w 44"/>
                    <a:gd name="T7" fmla="*/ 38 h 44"/>
                    <a:gd name="T8" fmla="*/ 30 w 44"/>
                    <a:gd name="T9" fmla="*/ 42 h 44"/>
                    <a:gd name="T10" fmla="*/ 22 w 44"/>
                    <a:gd name="T11" fmla="*/ 44 h 44"/>
                    <a:gd name="T12" fmla="*/ 22 w 44"/>
                    <a:gd name="T13" fmla="*/ 44 h 44"/>
                    <a:gd name="T14" fmla="*/ 14 w 44"/>
                    <a:gd name="T15" fmla="*/ 42 h 44"/>
                    <a:gd name="T16" fmla="*/ 8 w 44"/>
                    <a:gd name="T17" fmla="*/ 38 h 44"/>
                    <a:gd name="T18" fmla="*/ 2 w 44"/>
                    <a:gd name="T19" fmla="*/ 30 h 44"/>
                    <a:gd name="T20" fmla="*/ 0 w 44"/>
                    <a:gd name="T21" fmla="*/ 22 h 44"/>
                    <a:gd name="T22" fmla="*/ 0 w 44"/>
                    <a:gd name="T23" fmla="*/ 22 h 44"/>
                    <a:gd name="T24" fmla="*/ 2 w 44"/>
                    <a:gd name="T25" fmla="*/ 14 h 44"/>
                    <a:gd name="T26" fmla="*/ 8 w 44"/>
                    <a:gd name="T27" fmla="*/ 6 h 44"/>
                    <a:gd name="T28" fmla="*/ 14 w 44"/>
                    <a:gd name="T29" fmla="*/ 2 h 44"/>
                    <a:gd name="T30" fmla="*/ 22 w 44"/>
                    <a:gd name="T31" fmla="*/ 0 h 44"/>
                    <a:gd name="T32" fmla="*/ 22 w 44"/>
                    <a:gd name="T33" fmla="*/ 0 h 44"/>
                    <a:gd name="T34" fmla="*/ 30 w 44"/>
                    <a:gd name="T35" fmla="*/ 2 h 44"/>
                    <a:gd name="T36" fmla="*/ 38 w 44"/>
                    <a:gd name="T37" fmla="*/ 6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0"/>
                      </a:lnTo>
                      <a:lnTo>
                        <a:pt x="38" y="38"/>
                      </a:lnTo>
                      <a:lnTo>
                        <a:pt x="30" y="42"/>
                      </a:lnTo>
                      <a:lnTo>
                        <a:pt x="22" y="44"/>
                      </a:lnTo>
                      <a:lnTo>
                        <a:pt x="22" y="44"/>
                      </a:lnTo>
                      <a:lnTo>
                        <a:pt x="14" y="42"/>
                      </a:lnTo>
                      <a:lnTo>
                        <a:pt x="8" y="38"/>
                      </a:lnTo>
                      <a:lnTo>
                        <a:pt x="2" y="30"/>
                      </a:lnTo>
                      <a:lnTo>
                        <a:pt x="0" y="22"/>
                      </a:lnTo>
                      <a:lnTo>
                        <a:pt x="0" y="22"/>
                      </a:lnTo>
                      <a:lnTo>
                        <a:pt x="2" y="14"/>
                      </a:lnTo>
                      <a:lnTo>
                        <a:pt x="8" y="6"/>
                      </a:lnTo>
                      <a:lnTo>
                        <a:pt x="14" y="2"/>
                      </a:lnTo>
                      <a:lnTo>
                        <a:pt x="22" y="0"/>
                      </a:lnTo>
                      <a:lnTo>
                        <a:pt x="22" y="0"/>
                      </a:lnTo>
                      <a:lnTo>
                        <a:pt x="30" y="2"/>
                      </a:lnTo>
                      <a:lnTo>
                        <a:pt x="38" y="6"/>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8" name="i$liḋe-Freeform: Shape 16"/>
                <p:cNvSpPr/>
                <p:nvPr/>
              </p:nvSpPr>
              <p:spPr bwMode="auto">
                <a:xfrm>
                  <a:off x="4665663" y="395288"/>
                  <a:ext cx="69850" cy="66675"/>
                </a:xfrm>
                <a:custGeom>
                  <a:avLst/>
                  <a:gdLst>
                    <a:gd name="T0" fmla="*/ 44 w 44"/>
                    <a:gd name="T1" fmla="*/ 20 h 42"/>
                    <a:gd name="T2" fmla="*/ 44 w 44"/>
                    <a:gd name="T3" fmla="*/ 20 h 42"/>
                    <a:gd name="T4" fmla="*/ 42 w 44"/>
                    <a:gd name="T5" fmla="*/ 30 h 42"/>
                    <a:gd name="T6" fmla="*/ 38 w 44"/>
                    <a:gd name="T7" fmla="*/ 36 h 42"/>
                    <a:gd name="T8" fmla="*/ 30 w 44"/>
                    <a:gd name="T9" fmla="*/ 40 h 42"/>
                    <a:gd name="T10" fmla="*/ 22 w 44"/>
                    <a:gd name="T11" fmla="*/ 42 h 42"/>
                    <a:gd name="T12" fmla="*/ 22 w 44"/>
                    <a:gd name="T13" fmla="*/ 42 h 42"/>
                    <a:gd name="T14" fmla="*/ 14 w 44"/>
                    <a:gd name="T15" fmla="*/ 40 h 42"/>
                    <a:gd name="T16" fmla="*/ 6 w 44"/>
                    <a:gd name="T17" fmla="*/ 36 h 42"/>
                    <a:gd name="T18" fmla="*/ 2 w 44"/>
                    <a:gd name="T19" fmla="*/ 30 h 42"/>
                    <a:gd name="T20" fmla="*/ 0 w 44"/>
                    <a:gd name="T21" fmla="*/ 20 h 42"/>
                    <a:gd name="T22" fmla="*/ 0 w 44"/>
                    <a:gd name="T23" fmla="*/ 20 h 42"/>
                    <a:gd name="T24" fmla="*/ 2 w 44"/>
                    <a:gd name="T25" fmla="*/ 12 h 42"/>
                    <a:gd name="T26" fmla="*/ 6 w 44"/>
                    <a:gd name="T27" fmla="*/ 6 h 42"/>
                    <a:gd name="T28" fmla="*/ 14 w 44"/>
                    <a:gd name="T29" fmla="*/ 0 h 42"/>
                    <a:gd name="T30" fmla="*/ 22 w 44"/>
                    <a:gd name="T31" fmla="*/ 0 h 42"/>
                    <a:gd name="T32" fmla="*/ 22 w 44"/>
                    <a:gd name="T33" fmla="*/ 0 h 42"/>
                    <a:gd name="T34" fmla="*/ 30 w 44"/>
                    <a:gd name="T35" fmla="*/ 0 h 42"/>
                    <a:gd name="T36" fmla="*/ 38 w 44"/>
                    <a:gd name="T37" fmla="*/ 6 h 42"/>
                    <a:gd name="T38" fmla="*/ 42 w 44"/>
                    <a:gd name="T39" fmla="*/ 12 h 42"/>
                    <a:gd name="T40" fmla="*/ 44 w 44"/>
                    <a:gd name="T41" fmla="*/ 20 h 42"/>
                    <a:gd name="T42" fmla="*/ 44 w 44"/>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44" y="20"/>
                      </a:moveTo>
                      <a:lnTo>
                        <a:pt x="44" y="20"/>
                      </a:lnTo>
                      <a:lnTo>
                        <a:pt x="42" y="30"/>
                      </a:lnTo>
                      <a:lnTo>
                        <a:pt x="38" y="36"/>
                      </a:lnTo>
                      <a:lnTo>
                        <a:pt x="30" y="40"/>
                      </a:lnTo>
                      <a:lnTo>
                        <a:pt x="22" y="42"/>
                      </a:lnTo>
                      <a:lnTo>
                        <a:pt x="22" y="42"/>
                      </a:lnTo>
                      <a:lnTo>
                        <a:pt x="14" y="40"/>
                      </a:lnTo>
                      <a:lnTo>
                        <a:pt x="6" y="36"/>
                      </a:lnTo>
                      <a:lnTo>
                        <a:pt x="2" y="30"/>
                      </a:lnTo>
                      <a:lnTo>
                        <a:pt x="0" y="20"/>
                      </a:lnTo>
                      <a:lnTo>
                        <a:pt x="0" y="20"/>
                      </a:lnTo>
                      <a:lnTo>
                        <a:pt x="2" y="12"/>
                      </a:lnTo>
                      <a:lnTo>
                        <a:pt x="6" y="6"/>
                      </a:lnTo>
                      <a:lnTo>
                        <a:pt x="14" y="0"/>
                      </a:lnTo>
                      <a:lnTo>
                        <a:pt x="22" y="0"/>
                      </a:lnTo>
                      <a:lnTo>
                        <a:pt x="22" y="0"/>
                      </a:lnTo>
                      <a:lnTo>
                        <a:pt x="30" y="0"/>
                      </a:lnTo>
                      <a:lnTo>
                        <a:pt x="38" y="6"/>
                      </a:lnTo>
                      <a:lnTo>
                        <a:pt x="42" y="12"/>
                      </a:lnTo>
                      <a:lnTo>
                        <a:pt x="44" y="20"/>
                      </a:lnTo>
                      <a:lnTo>
                        <a:pt x="4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9" name="i$liḋe-Freeform: Shape 17"/>
                <p:cNvSpPr/>
                <p:nvPr/>
              </p:nvSpPr>
              <p:spPr bwMode="auto">
                <a:xfrm>
                  <a:off x="4745038" y="280988"/>
                  <a:ext cx="69850" cy="66675"/>
                </a:xfrm>
                <a:custGeom>
                  <a:avLst/>
                  <a:gdLst>
                    <a:gd name="T0" fmla="*/ 44 w 44"/>
                    <a:gd name="T1" fmla="*/ 22 h 42"/>
                    <a:gd name="T2" fmla="*/ 44 w 44"/>
                    <a:gd name="T3" fmla="*/ 22 h 42"/>
                    <a:gd name="T4" fmla="*/ 42 w 44"/>
                    <a:gd name="T5" fmla="*/ 30 h 42"/>
                    <a:gd name="T6" fmla="*/ 38 w 44"/>
                    <a:gd name="T7" fmla="*/ 36 h 42"/>
                    <a:gd name="T8" fmla="*/ 30 w 44"/>
                    <a:gd name="T9" fmla="*/ 42 h 42"/>
                    <a:gd name="T10" fmla="*/ 22 w 44"/>
                    <a:gd name="T11" fmla="*/ 42 h 42"/>
                    <a:gd name="T12" fmla="*/ 22 w 44"/>
                    <a:gd name="T13" fmla="*/ 42 h 42"/>
                    <a:gd name="T14" fmla="*/ 14 w 44"/>
                    <a:gd name="T15" fmla="*/ 42 h 42"/>
                    <a:gd name="T16" fmla="*/ 6 w 44"/>
                    <a:gd name="T17" fmla="*/ 36 h 42"/>
                    <a:gd name="T18" fmla="*/ 2 w 44"/>
                    <a:gd name="T19" fmla="*/ 30 h 42"/>
                    <a:gd name="T20" fmla="*/ 0 w 44"/>
                    <a:gd name="T21" fmla="*/ 22 h 42"/>
                    <a:gd name="T22" fmla="*/ 0 w 44"/>
                    <a:gd name="T23" fmla="*/ 22 h 42"/>
                    <a:gd name="T24" fmla="*/ 2 w 44"/>
                    <a:gd name="T25" fmla="*/ 12 h 42"/>
                    <a:gd name="T26" fmla="*/ 6 w 44"/>
                    <a:gd name="T27" fmla="*/ 6 h 42"/>
                    <a:gd name="T28" fmla="*/ 14 w 44"/>
                    <a:gd name="T29" fmla="*/ 2 h 42"/>
                    <a:gd name="T30" fmla="*/ 22 w 44"/>
                    <a:gd name="T31" fmla="*/ 0 h 42"/>
                    <a:gd name="T32" fmla="*/ 22 w 44"/>
                    <a:gd name="T33" fmla="*/ 0 h 42"/>
                    <a:gd name="T34" fmla="*/ 30 w 44"/>
                    <a:gd name="T35" fmla="*/ 2 h 42"/>
                    <a:gd name="T36" fmla="*/ 38 w 44"/>
                    <a:gd name="T37" fmla="*/ 6 h 42"/>
                    <a:gd name="T38" fmla="*/ 42 w 44"/>
                    <a:gd name="T39" fmla="*/ 12 h 42"/>
                    <a:gd name="T40" fmla="*/ 44 w 44"/>
                    <a:gd name="T41" fmla="*/ 22 h 42"/>
                    <a:gd name="T42" fmla="*/ 44 w 44"/>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44" y="22"/>
                      </a:moveTo>
                      <a:lnTo>
                        <a:pt x="44" y="22"/>
                      </a:lnTo>
                      <a:lnTo>
                        <a:pt x="42" y="30"/>
                      </a:lnTo>
                      <a:lnTo>
                        <a:pt x="38" y="36"/>
                      </a:lnTo>
                      <a:lnTo>
                        <a:pt x="30" y="42"/>
                      </a:lnTo>
                      <a:lnTo>
                        <a:pt x="22" y="42"/>
                      </a:lnTo>
                      <a:lnTo>
                        <a:pt x="22" y="42"/>
                      </a:lnTo>
                      <a:lnTo>
                        <a:pt x="14" y="42"/>
                      </a:lnTo>
                      <a:lnTo>
                        <a:pt x="6" y="36"/>
                      </a:lnTo>
                      <a:lnTo>
                        <a:pt x="2" y="30"/>
                      </a:lnTo>
                      <a:lnTo>
                        <a:pt x="0" y="22"/>
                      </a:lnTo>
                      <a:lnTo>
                        <a:pt x="0" y="22"/>
                      </a:lnTo>
                      <a:lnTo>
                        <a:pt x="2" y="12"/>
                      </a:lnTo>
                      <a:lnTo>
                        <a:pt x="6" y="6"/>
                      </a:lnTo>
                      <a:lnTo>
                        <a:pt x="14" y="2"/>
                      </a:lnTo>
                      <a:lnTo>
                        <a:pt x="22" y="0"/>
                      </a:lnTo>
                      <a:lnTo>
                        <a:pt x="22" y="0"/>
                      </a:lnTo>
                      <a:lnTo>
                        <a:pt x="30" y="2"/>
                      </a:lnTo>
                      <a:lnTo>
                        <a:pt x="38" y="6"/>
                      </a:lnTo>
                      <a:lnTo>
                        <a:pt x="42" y="12"/>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0" name="i$liḋe-Freeform: Shape 18"/>
                <p:cNvSpPr/>
                <p:nvPr/>
              </p:nvSpPr>
              <p:spPr bwMode="auto">
                <a:xfrm>
                  <a:off x="4348163" y="303213"/>
                  <a:ext cx="444500" cy="203200"/>
                </a:xfrm>
                <a:custGeom>
                  <a:avLst/>
                  <a:gdLst>
                    <a:gd name="T0" fmla="*/ 8 w 280"/>
                    <a:gd name="T1" fmla="*/ 128 h 128"/>
                    <a:gd name="T2" fmla="*/ 8 w 280"/>
                    <a:gd name="T3" fmla="*/ 128 h 128"/>
                    <a:gd name="T4" fmla="*/ 4 w 280"/>
                    <a:gd name="T5" fmla="*/ 126 h 128"/>
                    <a:gd name="T6" fmla="*/ 0 w 280"/>
                    <a:gd name="T7" fmla="*/ 124 h 128"/>
                    <a:gd name="T8" fmla="*/ 0 w 280"/>
                    <a:gd name="T9" fmla="*/ 124 h 128"/>
                    <a:gd name="T10" fmla="*/ 0 w 280"/>
                    <a:gd name="T11" fmla="*/ 122 h 128"/>
                    <a:gd name="T12" fmla="*/ 0 w 280"/>
                    <a:gd name="T13" fmla="*/ 118 h 128"/>
                    <a:gd name="T14" fmla="*/ 0 w 280"/>
                    <a:gd name="T15" fmla="*/ 116 h 128"/>
                    <a:gd name="T16" fmla="*/ 4 w 280"/>
                    <a:gd name="T17" fmla="*/ 112 h 128"/>
                    <a:gd name="T18" fmla="*/ 62 w 280"/>
                    <a:gd name="T19" fmla="*/ 74 h 128"/>
                    <a:gd name="T20" fmla="*/ 122 w 280"/>
                    <a:gd name="T21" fmla="*/ 92 h 128"/>
                    <a:gd name="T22" fmla="*/ 174 w 280"/>
                    <a:gd name="T23" fmla="*/ 32 h 128"/>
                    <a:gd name="T24" fmla="*/ 220 w 280"/>
                    <a:gd name="T25" fmla="*/ 68 h 128"/>
                    <a:gd name="T26" fmla="*/ 266 w 280"/>
                    <a:gd name="T27" fmla="*/ 2 h 128"/>
                    <a:gd name="T28" fmla="*/ 266 w 280"/>
                    <a:gd name="T29" fmla="*/ 2 h 128"/>
                    <a:gd name="T30" fmla="*/ 268 w 280"/>
                    <a:gd name="T31" fmla="*/ 0 h 128"/>
                    <a:gd name="T32" fmla="*/ 270 w 280"/>
                    <a:gd name="T33" fmla="*/ 0 h 128"/>
                    <a:gd name="T34" fmla="*/ 274 w 280"/>
                    <a:gd name="T35" fmla="*/ 0 h 128"/>
                    <a:gd name="T36" fmla="*/ 276 w 280"/>
                    <a:gd name="T37" fmla="*/ 0 h 128"/>
                    <a:gd name="T38" fmla="*/ 276 w 280"/>
                    <a:gd name="T39" fmla="*/ 0 h 128"/>
                    <a:gd name="T40" fmla="*/ 278 w 280"/>
                    <a:gd name="T41" fmla="*/ 2 h 128"/>
                    <a:gd name="T42" fmla="*/ 280 w 280"/>
                    <a:gd name="T43" fmla="*/ 6 h 128"/>
                    <a:gd name="T44" fmla="*/ 280 w 280"/>
                    <a:gd name="T45" fmla="*/ 8 h 128"/>
                    <a:gd name="T46" fmla="*/ 278 w 280"/>
                    <a:gd name="T47" fmla="*/ 12 h 128"/>
                    <a:gd name="T48" fmla="*/ 224 w 280"/>
                    <a:gd name="T49" fmla="*/ 90 h 128"/>
                    <a:gd name="T50" fmla="*/ 176 w 280"/>
                    <a:gd name="T51" fmla="*/ 54 h 128"/>
                    <a:gd name="T52" fmla="*/ 128 w 280"/>
                    <a:gd name="T53" fmla="*/ 110 h 128"/>
                    <a:gd name="T54" fmla="*/ 64 w 280"/>
                    <a:gd name="T55" fmla="*/ 92 h 128"/>
                    <a:gd name="T56" fmla="*/ 12 w 280"/>
                    <a:gd name="T57" fmla="*/ 126 h 128"/>
                    <a:gd name="T58" fmla="*/ 12 w 280"/>
                    <a:gd name="T59" fmla="*/ 126 h 128"/>
                    <a:gd name="T60" fmla="*/ 8 w 280"/>
                    <a:gd name="T61" fmla="*/ 128 h 128"/>
                    <a:gd name="T62" fmla="*/ 8 w 280"/>
                    <a:gd name="T6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128">
                      <a:moveTo>
                        <a:pt x="8" y="128"/>
                      </a:moveTo>
                      <a:lnTo>
                        <a:pt x="8" y="128"/>
                      </a:lnTo>
                      <a:lnTo>
                        <a:pt x="4" y="126"/>
                      </a:lnTo>
                      <a:lnTo>
                        <a:pt x="0" y="124"/>
                      </a:lnTo>
                      <a:lnTo>
                        <a:pt x="0" y="124"/>
                      </a:lnTo>
                      <a:lnTo>
                        <a:pt x="0" y="122"/>
                      </a:lnTo>
                      <a:lnTo>
                        <a:pt x="0" y="118"/>
                      </a:lnTo>
                      <a:lnTo>
                        <a:pt x="0" y="116"/>
                      </a:lnTo>
                      <a:lnTo>
                        <a:pt x="4" y="112"/>
                      </a:lnTo>
                      <a:lnTo>
                        <a:pt x="62" y="74"/>
                      </a:lnTo>
                      <a:lnTo>
                        <a:pt x="122" y="92"/>
                      </a:lnTo>
                      <a:lnTo>
                        <a:pt x="174" y="32"/>
                      </a:lnTo>
                      <a:lnTo>
                        <a:pt x="220" y="68"/>
                      </a:lnTo>
                      <a:lnTo>
                        <a:pt x="266" y="2"/>
                      </a:lnTo>
                      <a:lnTo>
                        <a:pt x="266" y="2"/>
                      </a:lnTo>
                      <a:lnTo>
                        <a:pt x="268" y="0"/>
                      </a:lnTo>
                      <a:lnTo>
                        <a:pt x="270" y="0"/>
                      </a:lnTo>
                      <a:lnTo>
                        <a:pt x="274" y="0"/>
                      </a:lnTo>
                      <a:lnTo>
                        <a:pt x="276" y="0"/>
                      </a:lnTo>
                      <a:lnTo>
                        <a:pt x="276" y="0"/>
                      </a:lnTo>
                      <a:lnTo>
                        <a:pt x="278" y="2"/>
                      </a:lnTo>
                      <a:lnTo>
                        <a:pt x="280" y="6"/>
                      </a:lnTo>
                      <a:lnTo>
                        <a:pt x="280" y="8"/>
                      </a:lnTo>
                      <a:lnTo>
                        <a:pt x="278" y="12"/>
                      </a:lnTo>
                      <a:lnTo>
                        <a:pt x="224" y="90"/>
                      </a:lnTo>
                      <a:lnTo>
                        <a:pt x="176" y="54"/>
                      </a:lnTo>
                      <a:lnTo>
                        <a:pt x="128" y="110"/>
                      </a:lnTo>
                      <a:lnTo>
                        <a:pt x="64" y="92"/>
                      </a:lnTo>
                      <a:lnTo>
                        <a:pt x="12" y="126"/>
                      </a:lnTo>
                      <a:lnTo>
                        <a:pt x="12" y="126"/>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sp>
            <p:nvSpPr>
              <p:cNvPr id="22" name="i$liḋe-TextBox 20"/>
              <p:cNvSpPr txBox="1"/>
              <p:nvPr/>
            </p:nvSpPr>
            <p:spPr>
              <a:xfrm>
                <a:off x="2047893" y="3478104"/>
                <a:ext cx="2271646" cy="249054"/>
              </a:xfrm>
              <a:prstGeom prst="rect">
                <a:avLst/>
              </a:prstGeom>
              <a:noFill/>
            </p:spPr>
            <p:txBody>
              <a:bodyPr wrap="none" lIns="0" tIns="0" rIns="0" bIns="0">
                <a:noAutofit/>
              </a:bodyPr>
              <a:lstStyle/>
              <a:p>
                <a:pPr algn="ctr"/>
                <a:r>
                  <a:rPr lang="zh-CN" altLang="en-US" sz="2730" b="1">
                    <a:solidFill>
                      <a:schemeClr val="bg1"/>
                    </a:solidFill>
                    <a:latin typeface="+mn-lt"/>
                    <a:ea typeface="+mn-ea"/>
                    <a:cs typeface="+mn-ea"/>
                    <a:sym typeface="+mn-lt"/>
                  </a:rPr>
                  <a:t>百索子撂上屋</a:t>
                </a:r>
              </a:p>
            </p:txBody>
          </p:sp>
        </p:grpSp>
        <p:grpSp>
          <p:nvGrpSpPr>
            <p:cNvPr id="8" name="Group 24"/>
            <p:cNvGrpSpPr/>
            <p:nvPr/>
          </p:nvGrpSpPr>
          <p:grpSpPr>
            <a:xfrm>
              <a:off x="4094085" y="1232756"/>
              <a:ext cx="3667671" cy="1031675"/>
              <a:chOff x="4094085" y="1232756"/>
              <a:chExt cx="3667671" cy="1031675"/>
            </a:xfrm>
          </p:grpSpPr>
          <p:sp>
            <p:nvSpPr>
              <p:cNvPr id="15" name="i$liḋe-TextBox 22"/>
              <p:cNvSpPr txBox="1"/>
              <p:nvPr/>
            </p:nvSpPr>
            <p:spPr>
              <a:xfrm>
                <a:off x="4094085" y="1232756"/>
                <a:ext cx="3667671" cy="381653"/>
              </a:xfrm>
              <a:prstGeom prst="rect">
                <a:avLst/>
              </a:prstGeom>
              <a:noFill/>
            </p:spPr>
            <p:txBody>
              <a:bodyPr wrap="none" lIns="0" tIns="0" rIns="0" bIns="0">
                <a:noAutofit/>
              </a:bodyPr>
              <a:lstStyle/>
              <a:p>
                <a:r>
                  <a:rPr lang="zh-CN" altLang="en-US" sz="2730" b="1">
                    <a:solidFill>
                      <a:schemeClr val="accent2"/>
                    </a:solidFill>
                    <a:latin typeface="+mn-lt"/>
                    <a:ea typeface="+mn-ea"/>
                    <a:cs typeface="+mn-ea"/>
                    <a:sym typeface="+mn-lt"/>
                  </a:rPr>
                  <a:t>标题一</a:t>
                </a:r>
                <a:endParaRPr lang="zh-CN" altLang="en-US" sz="2730" b="1" dirty="0">
                  <a:solidFill>
                    <a:schemeClr val="accent2"/>
                  </a:solidFill>
                  <a:latin typeface="+mn-lt"/>
                  <a:ea typeface="+mn-ea"/>
                  <a:cs typeface="+mn-ea"/>
                  <a:sym typeface="+mn-lt"/>
                </a:endParaRPr>
              </a:p>
            </p:txBody>
          </p:sp>
          <p:sp>
            <p:nvSpPr>
              <p:cNvPr id="16" name="i$liḋe-Rectangle 23"/>
              <p:cNvSpPr/>
              <p:nvPr/>
            </p:nvSpPr>
            <p:spPr>
              <a:xfrm>
                <a:off x="4094085" y="1621216"/>
                <a:ext cx="3667671" cy="643215"/>
              </a:xfrm>
              <a:prstGeom prst="rect">
                <a:avLst/>
              </a:prstGeom>
            </p:spPr>
            <p:txBody>
              <a:bodyPr wrap="square" lIns="0" tIns="0" rIns="0" bIns="0" anchor="t" anchorCtr="0">
                <a:normAutofit/>
              </a:bodyPr>
              <a:lstStyle/>
              <a:p>
                <a:pPr>
                  <a:lnSpc>
                    <a:spcPct val="150000"/>
                  </a:lnSpc>
                </a:pPr>
                <a:r>
                  <a:rPr lang="zh-CN" altLang="en-US">
                    <a:latin typeface="+mn-lt"/>
                    <a:ea typeface="+mn-ea"/>
                    <a:cs typeface="+mn-ea"/>
                    <a:sym typeface="+mn-lt"/>
                  </a:rPr>
                  <a:t>相传天上的牛郎星和织女星被银河分割在两岸，一年中只有“七月初七”这一天可以相会。</a:t>
                </a:r>
                <a:endParaRPr lang="zh-CN" altLang="en-US" dirty="0">
                  <a:latin typeface="+mn-lt"/>
                  <a:ea typeface="+mn-ea"/>
                  <a:cs typeface="+mn-ea"/>
                  <a:sym typeface="+mn-lt"/>
                </a:endParaRPr>
              </a:p>
            </p:txBody>
          </p:sp>
        </p:grpSp>
        <p:grpSp>
          <p:nvGrpSpPr>
            <p:cNvPr id="9" name="Group 25"/>
            <p:cNvGrpSpPr/>
            <p:nvPr/>
          </p:nvGrpSpPr>
          <p:grpSpPr>
            <a:xfrm>
              <a:off x="6557578" y="3074181"/>
              <a:ext cx="3667671" cy="1031675"/>
              <a:chOff x="3904721" y="1232756"/>
              <a:chExt cx="3667671" cy="1031675"/>
            </a:xfrm>
          </p:grpSpPr>
          <p:sp>
            <p:nvSpPr>
              <p:cNvPr id="13" name="i$liḋe-TextBox 26"/>
              <p:cNvSpPr txBox="1"/>
              <p:nvPr/>
            </p:nvSpPr>
            <p:spPr>
              <a:xfrm>
                <a:off x="3904721" y="1232756"/>
                <a:ext cx="3667671" cy="381653"/>
              </a:xfrm>
              <a:prstGeom prst="rect">
                <a:avLst/>
              </a:prstGeom>
              <a:noFill/>
            </p:spPr>
            <p:txBody>
              <a:bodyPr wrap="none" lIns="0" tIns="0" rIns="0" bIns="0">
                <a:noAutofit/>
              </a:bodyPr>
              <a:lstStyle/>
              <a:p>
                <a:r>
                  <a:rPr lang="zh-CN" altLang="en-US" sz="2730" b="1">
                    <a:solidFill>
                      <a:schemeClr val="accent4">
                        <a:lumMod val="100000"/>
                      </a:schemeClr>
                    </a:solidFill>
                    <a:latin typeface="+mn-lt"/>
                    <a:ea typeface="+mn-ea"/>
                    <a:cs typeface="+mn-ea"/>
                    <a:sym typeface="+mn-lt"/>
                  </a:rPr>
                  <a:t>标题二</a:t>
                </a:r>
              </a:p>
            </p:txBody>
          </p:sp>
          <p:sp>
            <p:nvSpPr>
              <p:cNvPr id="14" name="i$liḋe-Rectangle 27"/>
              <p:cNvSpPr/>
              <p:nvPr/>
            </p:nvSpPr>
            <p:spPr>
              <a:xfrm>
                <a:off x="3904722" y="1621216"/>
                <a:ext cx="2342700" cy="643215"/>
              </a:xfrm>
              <a:prstGeom prst="rect">
                <a:avLst/>
              </a:prstGeom>
            </p:spPr>
            <p:txBody>
              <a:bodyPr wrap="square" lIns="0" tIns="0" rIns="0" bIns="0" anchor="t" anchorCtr="0">
                <a:normAutofit/>
              </a:bodyPr>
              <a:lstStyle/>
              <a:p>
                <a:pPr>
                  <a:lnSpc>
                    <a:spcPct val="150000"/>
                  </a:lnSpc>
                </a:pPr>
                <a:r>
                  <a:rPr lang="zh-CN" altLang="en-US">
                    <a:latin typeface="+mn-lt"/>
                    <a:ea typeface="+mn-ea"/>
                    <a:cs typeface="+mn-ea"/>
                    <a:sym typeface="+mn-lt"/>
                  </a:rPr>
                  <a:t>但在他们中间却横阻着一条银河，又没有渡船，怎么办呢</a:t>
                </a:r>
                <a:r>
                  <a:rPr lang="en-US" altLang="zh-CN">
                    <a:latin typeface="+mn-lt"/>
                    <a:ea typeface="+mn-ea"/>
                    <a:cs typeface="+mn-ea"/>
                    <a:sym typeface="+mn-lt"/>
                  </a:rPr>
                  <a:t>?</a:t>
                </a:r>
                <a:endParaRPr lang="zh-CN" altLang="en-US" dirty="0">
                  <a:latin typeface="+mn-lt"/>
                  <a:ea typeface="+mn-ea"/>
                  <a:cs typeface="+mn-ea"/>
                  <a:sym typeface="+mn-lt"/>
                </a:endParaRPr>
              </a:p>
            </p:txBody>
          </p:sp>
        </p:grpSp>
        <p:grpSp>
          <p:nvGrpSpPr>
            <p:cNvPr id="10" name="Group 28"/>
            <p:cNvGrpSpPr/>
            <p:nvPr/>
          </p:nvGrpSpPr>
          <p:grpSpPr>
            <a:xfrm>
              <a:off x="4552565" y="5062696"/>
              <a:ext cx="5104483" cy="1031675"/>
              <a:chOff x="4094085" y="1232756"/>
              <a:chExt cx="5104483" cy="1031675"/>
            </a:xfrm>
          </p:grpSpPr>
          <p:sp>
            <p:nvSpPr>
              <p:cNvPr id="11" name="i$liḋe-TextBox 29"/>
              <p:cNvSpPr txBox="1"/>
              <p:nvPr/>
            </p:nvSpPr>
            <p:spPr>
              <a:xfrm>
                <a:off x="4094085" y="1232756"/>
                <a:ext cx="3667671" cy="381653"/>
              </a:xfrm>
              <a:prstGeom prst="rect">
                <a:avLst/>
              </a:prstGeom>
              <a:noFill/>
            </p:spPr>
            <p:txBody>
              <a:bodyPr wrap="none" lIns="0" tIns="0" rIns="0" bIns="0">
                <a:noAutofit/>
              </a:bodyPr>
              <a:lstStyle/>
              <a:p>
                <a:r>
                  <a:rPr lang="zh-CN" altLang="en-US" sz="2730" b="1">
                    <a:solidFill>
                      <a:schemeClr val="accent3">
                        <a:lumMod val="100000"/>
                      </a:schemeClr>
                    </a:solidFill>
                    <a:latin typeface="+mn-lt"/>
                    <a:ea typeface="+mn-ea"/>
                    <a:cs typeface="+mn-ea"/>
                    <a:sym typeface="+mn-lt"/>
                  </a:rPr>
                  <a:t>标题三</a:t>
                </a:r>
              </a:p>
            </p:txBody>
          </p:sp>
          <p:sp>
            <p:nvSpPr>
              <p:cNvPr id="12" name="i$liḋe-Rectangle 30"/>
              <p:cNvSpPr/>
              <p:nvPr/>
            </p:nvSpPr>
            <p:spPr>
              <a:xfrm>
                <a:off x="4094085" y="1621216"/>
                <a:ext cx="5104483" cy="643215"/>
              </a:xfrm>
              <a:prstGeom prst="rect">
                <a:avLst/>
              </a:prstGeom>
            </p:spPr>
            <p:txBody>
              <a:bodyPr wrap="square" lIns="0" tIns="0" rIns="0" bIns="0" anchor="t" anchorCtr="0">
                <a:noAutofit/>
              </a:bodyPr>
              <a:lstStyle/>
              <a:p>
                <a:pPr>
                  <a:lnSpc>
                    <a:spcPct val="150000"/>
                  </a:lnSpc>
                </a:pPr>
                <a:r>
                  <a:rPr lang="zh-CN" altLang="en-US">
                    <a:latin typeface="+mn-lt"/>
                    <a:ea typeface="+mn-ea"/>
                    <a:cs typeface="+mn-ea"/>
                    <a:sym typeface="+mn-lt"/>
                  </a:rPr>
                  <a:t>所以六月六这一天，天下的儿童多要将端午节戴在手上的“百索子”撂上屋让喜鹊衔去，在银河上架起一座象彩虹一样美丽的桥，以便牛郎和织女相会</a:t>
                </a:r>
                <a:endParaRPr lang="zh-CN" altLang="en-US" dirty="0">
                  <a:latin typeface="+mn-lt"/>
                  <a:ea typeface="+mn-ea"/>
                  <a:cs typeface="+mn-ea"/>
                  <a:sym typeface="+mn-lt"/>
                </a:endParaRPr>
              </a:p>
            </p:txBody>
          </p:sp>
        </p:grpSp>
      </p:grpSp>
      <p:pic>
        <p:nvPicPr>
          <p:cNvPr id="3" name="图片 2"/>
          <p:cNvPicPr>
            <a:picLocks noChangeAspect="1"/>
          </p:cNvPicPr>
          <p:nvPr/>
        </p:nvPicPr>
        <p:blipFill>
          <a:blip r:embed="rId3" cstate="screen"/>
          <a:stretch>
            <a:fillRect/>
          </a:stretch>
        </p:blipFill>
        <p:spPr>
          <a:xfrm>
            <a:off x="8773177" y="1474291"/>
            <a:ext cx="8583934" cy="6825064"/>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19</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关于小暑的民间传说</a:t>
            </a:r>
          </a:p>
        </p:txBody>
      </p:sp>
      <p:sp>
        <p:nvSpPr>
          <p:cNvPr id="5" name="KSO_Shape"/>
          <p:cNvSpPr/>
          <p:nvPr/>
        </p:nvSpPr>
        <p:spPr bwMode="auto">
          <a:xfrm>
            <a:off x="338188" y="104520"/>
            <a:ext cx="715020" cy="69615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grpSp>
        <p:nvGrpSpPr>
          <p:cNvPr id="6" name="6ee8d8e9-bd5d-4d6d-9e7c-f4bd12d160de"/>
          <p:cNvGrpSpPr>
            <a:grpSpLocks noChangeAspect="1"/>
          </p:cNvGrpSpPr>
          <p:nvPr/>
        </p:nvGrpSpPr>
        <p:grpSpPr>
          <a:xfrm>
            <a:off x="1038332" y="2205882"/>
            <a:ext cx="14848046" cy="5273155"/>
            <a:chOff x="658057" y="1412776"/>
            <a:chExt cx="10877320" cy="3862989"/>
          </a:xfrm>
        </p:grpSpPr>
        <p:sp>
          <p:nvSpPr>
            <p:cNvPr id="7" name="îṥļîḑé-Rectangle 5"/>
            <p:cNvSpPr/>
            <p:nvPr/>
          </p:nvSpPr>
          <p:spPr>
            <a:xfrm>
              <a:off x="1293259" y="2853152"/>
              <a:ext cx="903403" cy="1215941"/>
            </a:xfrm>
            <a:prstGeom prst="rect">
              <a:avLst/>
            </a:prstGeom>
            <a:solidFill>
              <a:schemeClr val="accent1">
                <a:lumMod val="60000"/>
                <a:lumOff val="40000"/>
              </a:schemeClr>
            </a:solidFill>
            <a:ln w="12700" cap="flat">
              <a:noFill/>
              <a:miter lim="400000"/>
            </a:ln>
            <a:effectLst/>
          </p:spPr>
          <p:txBody>
            <a:bodyPr anchor="ctr"/>
            <a:lstStyle/>
            <a:p>
              <a:pPr algn="ctr"/>
              <a:endParaRPr>
                <a:latin typeface="+mn-lt"/>
                <a:ea typeface="+mn-ea"/>
                <a:cs typeface="+mn-ea"/>
                <a:sym typeface="+mn-lt"/>
              </a:endParaRPr>
            </a:p>
          </p:txBody>
        </p:sp>
        <p:sp>
          <p:nvSpPr>
            <p:cNvPr id="8" name="îṥļîḑé-Oval 6"/>
            <p:cNvSpPr/>
            <p:nvPr/>
          </p:nvSpPr>
          <p:spPr>
            <a:xfrm>
              <a:off x="1224324" y="3031305"/>
              <a:ext cx="1041274" cy="1041274"/>
            </a:xfrm>
            <a:prstGeom prst="ellipse">
              <a:avLst/>
            </a:prstGeom>
            <a:solidFill>
              <a:schemeClr val="accent1">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9" name="îṥļîḑé-任意多边形: 形状 4"/>
            <p:cNvSpPr/>
            <p:nvPr/>
          </p:nvSpPr>
          <p:spPr>
            <a:xfrm>
              <a:off x="1567525" y="3353448"/>
              <a:ext cx="354871" cy="36314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0" name="îṥļîḑé-Rectangle 8"/>
            <p:cNvSpPr/>
            <p:nvPr/>
          </p:nvSpPr>
          <p:spPr>
            <a:xfrm>
              <a:off x="4189575" y="2366808"/>
              <a:ext cx="903403" cy="1702284"/>
            </a:xfrm>
            <a:prstGeom prst="rect">
              <a:avLst/>
            </a:prstGeom>
            <a:solidFill>
              <a:schemeClr val="accent2">
                <a:lumMod val="60000"/>
                <a:lumOff val="40000"/>
                <a:alpha val="50000"/>
              </a:schemeClr>
            </a:solidFill>
            <a:ln w="12700" cap="flat">
              <a:noFill/>
              <a:miter lim="400000"/>
            </a:ln>
            <a:effectLst/>
          </p:spPr>
          <p:txBody>
            <a:bodyPr anchor="ctr"/>
            <a:lstStyle/>
            <a:p>
              <a:pPr algn="ctr"/>
              <a:endParaRPr>
                <a:latin typeface="+mn-lt"/>
                <a:ea typeface="+mn-ea"/>
                <a:cs typeface="+mn-ea"/>
                <a:sym typeface="+mn-lt"/>
              </a:endParaRPr>
            </a:p>
          </p:txBody>
        </p:sp>
        <p:sp>
          <p:nvSpPr>
            <p:cNvPr id="11" name="îṥļîḑé-Oval 9"/>
            <p:cNvSpPr/>
            <p:nvPr/>
          </p:nvSpPr>
          <p:spPr>
            <a:xfrm>
              <a:off x="4126194" y="3031306"/>
              <a:ext cx="1041274" cy="1041273"/>
            </a:xfrm>
            <a:prstGeom prst="ellipse">
              <a:avLst/>
            </a:prstGeom>
            <a:solidFill>
              <a:schemeClr val="accent2">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12" name="îṥļîḑé-任意多边形: 形状 8"/>
            <p:cNvSpPr/>
            <p:nvPr/>
          </p:nvSpPr>
          <p:spPr>
            <a:xfrm>
              <a:off x="4399103" y="3341288"/>
              <a:ext cx="484349" cy="3874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3" name="îṥļîḑé-Rectangle 11"/>
            <p:cNvSpPr/>
            <p:nvPr/>
          </p:nvSpPr>
          <p:spPr>
            <a:xfrm>
              <a:off x="7113241" y="1890701"/>
              <a:ext cx="903403" cy="2178391"/>
            </a:xfrm>
            <a:prstGeom prst="rect">
              <a:avLst/>
            </a:prstGeom>
            <a:solidFill>
              <a:schemeClr val="accent3">
                <a:lumMod val="60000"/>
                <a:lumOff val="40000"/>
                <a:alpha val="50000"/>
              </a:schemeClr>
            </a:solidFill>
            <a:ln w="12700" cap="flat">
              <a:noFill/>
              <a:miter lim="400000"/>
            </a:ln>
            <a:effectLst/>
          </p:spPr>
          <p:txBody>
            <a:bodyPr anchor="ctr"/>
            <a:lstStyle/>
            <a:p>
              <a:pPr algn="ctr"/>
              <a:endParaRPr>
                <a:latin typeface="+mn-lt"/>
                <a:ea typeface="+mn-ea"/>
                <a:cs typeface="+mn-ea"/>
                <a:sym typeface="+mn-lt"/>
              </a:endParaRPr>
            </a:p>
          </p:txBody>
        </p:sp>
        <p:sp>
          <p:nvSpPr>
            <p:cNvPr id="14" name="îṥļîḑé-Oval 12"/>
            <p:cNvSpPr/>
            <p:nvPr/>
          </p:nvSpPr>
          <p:spPr>
            <a:xfrm>
              <a:off x="7044306" y="3031306"/>
              <a:ext cx="1041274" cy="1041273"/>
            </a:xfrm>
            <a:prstGeom prst="ellipse">
              <a:avLst/>
            </a:prstGeom>
            <a:solidFill>
              <a:schemeClr val="accent3">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15" name="îṥļîḑé-任意多边形: 形状 12"/>
            <p:cNvSpPr/>
            <p:nvPr/>
          </p:nvSpPr>
          <p:spPr>
            <a:xfrm>
              <a:off x="7379507" y="3370369"/>
              <a:ext cx="370872" cy="36314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6" name="îṥļîḑé-Rectangle 14"/>
            <p:cNvSpPr/>
            <p:nvPr/>
          </p:nvSpPr>
          <p:spPr>
            <a:xfrm>
              <a:off x="9995337" y="1412776"/>
              <a:ext cx="903403" cy="2656316"/>
            </a:xfrm>
            <a:prstGeom prst="rect">
              <a:avLst/>
            </a:prstGeom>
            <a:solidFill>
              <a:schemeClr val="accent4">
                <a:lumMod val="60000"/>
                <a:lumOff val="40000"/>
                <a:alpha val="50000"/>
              </a:schemeClr>
            </a:solidFill>
            <a:ln w="12700" cap="flat">
              <a:noFill/>
              <a:miter lim="400000"/>
            </a:ln>
            <a:effectLst/>
          </p:spPr>
          <p:txBody>
            <a:bodyPr anchor="ctr"/>
            <a:lstStyle/>
            <a:p>
              <a:pPr algn="ctr"/>
              <a:endParaRPr>
                <a:latin typeface="+mn-lt"/>
                <a:ea typeface="+mn-ea"/>
                <a:cs typeface="+mn-ea"/>
                <a:sym typeface="+mn-lt"/>
              </a:endParaRPr>
            </a:p>
          </p:txBody>
        </p:sp>
        <p:sp>
          <p:nvSpPr>
            <p:cNvPr id="17" name="îṥļîḑé-Oval 15"/>
            <p:cNvSpPr/>
            <p:nvPr/>
          </p:nvSpPr>
          <p:spPr>
            <a:xfrm>
              <a:off x="9926402" y="3031306"/>
              <a:ext cx="1041274" cy="1041273"/>
            </a:xfrm>
            <a:prstGeom prst="ellipse">
              <a:avLst/>
            </a:prstGeom>
            <a:solidFill>
              <a:schemeClr val="accent4">
                <a:lumMod val="100000"/>
              </a:schemeClr>
            </a:solidFill>
            <a:ln w="12700" cap="flat">
              <a:noFill/>
              <a:miter lim="400000"/>
            </a:ln>
            <a:effectLst/>
          </p:spPr>
          <p:txBody>
            <a:bodyPr anchor="ctr"/>
            <a:lstStyle/>
            <a:p>
              <a:pPr algn="ctr"/>
              <a:endParaRPr>
                <a:latin typeface="+mn-lt"/>
                <a:ea typeface="+mn-ea"/>
                <a:cs typeface="+mn-ea"/>
                <a:sym typeface="+mn-lt"/>
              </a:endParaRPr>
            </a:p>
          </p:txBody>
        </p:sp>
        <p:sp>
          <p:nvSpPr>
            <p:cNvPr id="18" name="îṥļîḑé-任意多边形: 形状 16"/>
            <p:cNvSpPr/>
            <p:nvPr/>
          </p:nvSpPr>
          <p:spPr>
            <a:xfrm>
              <a:off x="10225413" y="3308458"/>
              <a:ext cx="443251" cy="45312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9" name="îṥļîḑé-任意多边形: 形状 18"/>
            <p:cNvSpPr/>
            <p:nvPr/>
          </p:nvSpPr>
          <p:spPr>
            <a:xfrm>
              <a:off x="2959734" y="2755887"/>
              <a:ext cx="461633" cy="482296"/>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latin typeface="+mn-lt"/>
                <a:ea typeface="+mn-ea"/>
                <a:cs typeface="+mn-ea"/>
                <a:sym typeface="+mn-lt"/>
              </a:endParaRPr>
            </a:p>
          </p:txBody>
        </p:sp>
        <p:sp>
          <p:nvSpPr>
            <p:cNvPr id="20" name="îṥļîḑé-任意多边形: 形状 19"/>
            <p:cNvSpPr/>
            <p:nvPr/>
          </p:nvSpPr>
          <p:spPr>
            <a:xfrm rot="10800000" flipH="1">
              <a:off x="2184066" y="2374433"/>
              <a:ext cx="2020595" cy="501453"/>
            </a:xfrm>
            <a:custGeom>
              <a:avLst/>
              <a:gdLst/>
              <a:ahLst/>
              <a:cxnLst>
                <a:cxn ang="0">
                  <a:pos x="wd2" y="hd2"/>
                </a:cxn>
                <a:cxn ang="5400000">
                  <a:pos x="wd2" y="hd2"/>
                </a:cxn>
                <a:cxn ang="10800000">
                  <a:pos x="wd2" y="hd2"/>
                </a:cxn>
                <a:cxn ang="16200000">
                  <a:pos x="wd2" y="hd2"/>
                </a:cxn>
              </a:cxnLst>
              <a:rect l="0" t="0" r="r" b="b"/>
              <a:pathLst>
                <a:path w="21600" h="21600" extrusionOk="0">
                  <a:moveTo>
                    <a:pt x="80" y="0"/>
                  </a:moveTo>
                  <a:lnTo>
                    <a:pt x="0" y="21595"/>
                  </a:lnTo>
                  <a:lnTo>
                    <a:pt x="21600" y="21600"/>
                  </a:lnTo>
                </a:path>
              </a:pathLst>
            </a:custGeom>
            <a:noFill/>
            <a:ln w="12700" cap="flat">
              <a:solidFill>
                <a:schemeClr val="bg2">
                  <a:lumMod val="50000"/>
                </a:schemeClr>
              </a:solidFill>
              <a:prstDash val="solid"/>
              <a:round/>
              <a:headEnd type="oval" w="med" len="med"/>
              <a:tailEnd type="triangle" w="med" len="med"/>
            </a:ln>
            <a:effectLst/>
          </p:spPr>
          <p:txBody>
            <a:bodyPr anchor="ctr"/>
            <a:lstStyle/>
            <a:p>
              <a:pPr algn="ctr"/>
              <a:endParaRPr>
                <a:latin typeface="+mn-lt"/>
                <a:ea typeface="+mn-ea"/>
                <a:cs typeface="+mn-ea"/>
                <a:sym typeface="+mn-lt"/>
              </a:endParaRPr>
            </a:p>
          </p:txBody>
        </p:sp>
        <p:sp>
          <p:nvSpPr>
            <p:cNvPr id="21" name="îṥļîḑé-任意多边形: 形状 21"/>
            <p:cNvSpPr/>
            <p:nvPr/>
          </p:nvSpPr>
          <p:spPr>
            <a:xfrm rot="10800000" flipH="1">
              <a:off x="5087232" y="1900727"/>
              <a:ext cx="2021658" cy="474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2">
                  <a:lumMod val="50000"/>
                </a:schemeClr>
              </a:solidFill>
              <a:prstDash val="solid"/>
              <a:round/>
              <a:headEnd type="oval" w="med" len="med"/>
              <a:tailEnd type="triangle" w="med" len="med"/>
            </a:ln>
            <a:effectLst/>
          </p:spPr>
          <p:txBody>
            <a:bodyPr anchor="ctr"/>
            <a:lstStyle/>
            <a:p>
              <a:pPr algn="ctr"/>
              <a:endParaRPr>
                <a:latin typeface="+mn-lt"/>
                <a:ea typeface="+mn-ea"/>
                <a:cs typeface="+mn-ea"/>
                <a:sym typeface="+mn-lt"/>
              </a:endParaRPr>
            </a:p>
          </p:txBody>
        </p:sp>
        <p:sp>
          <p:nvSpPr>
            <p:cNvPr id="22" name="îṥļîḑé-任意多边形: 形状 22"/>
            <p:cNvSpPr/>
            <p:nvPr/>
          </p:nvSpPr>
          <p:spPr>
            <a:xfrm>
              <a:off x="5872293" y="2282663"/>
              <a:ext cx="461634" cy="48229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latin typeface="+mn-lt"/>
                <a:ea typeface="+mn-ea"/>
                <a:cs typeface="+mn-ea"/>
                <a:sym typeface="+mn-lt"/>
              </a:endParaRPr>
            </a:p>
          </p:txBody>
        </p:sp>
        <p:sp>
          <p:nvSpPr>
            <p:cNvPr id="23" name="îṥļîḑé-任意多边形: 形状 24"/>
            <p:cNvSpPr/>
            <p:nvPr/>
          </p:nvSpPr>
          <p:spPr>
            <a:xfrm rot="10800000" flipH="1">
              <a:off x="8010344" y="1418621"/>
              <a:ext cx="2021658" cy="474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2">
                  <a:lumMod val="50000"/>
                </a:schemeClr>
              </a:solidFill>
              <a:prstDash val="solid"/>
              <a:round/>
              <a:headEnd type="oval" w="med" len="med"/>
              <a:tailEnd type="triangle" w="med" len="med"/>
            </a:ln>
            <a:effectLst/>
          </p:spPr>
          <p:txBody>
            <a:bodyPr anchor="ctr"/>
            <a:lstStyle/>
            <a:p>
              <a:pPr algn="ctr"/>
              <a:endParaRPr>
                <a:latin typeface="+mn-lt"/>
                <a:ea typeface="+mn-ea"/>
                <a:cs typeface="+mn-ea"/>
                <a:sym typeface="+mn-lt"/>
              </a:endParaRPr>
            </a:p>
          </p:txBody>
        </p:sp>
        <p:sp>
          <p:nvSpPr>
            <p:cNvPr id="24" name="îṥļîḑé-任意多边形: 形状 25"/>
            <p:cNvSpPr/>
            <p:nvPr/>
          </p:nvSpPr>
          <p:spPr>
            <a:xfrm>
              <a:off x="8784851" y="1816951"/>
              <a:ext cx="461633" cy="48229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latin typeface="+mn-lt"/>
                <a:ea typeface="+mn-ea"/>
                <a:cs typeface="+mn-ea"/>
                <a:sym typeface="+mn-lt"/>
              </a:endParaRPr>
            </a:p>
          </p:txBody>
        </p:sp>
        <p:sp>
          <p:nvSpPr>
            <p:cNvPr id="25" name="îṥļîḑé-Rectangle 23"/>
            <p:cNvSpPr/>
            <p:nvPr/>
          </p:nvSpPr>
          <p:spPr>
            <a:xfrm>
              <a:off x="658057" y="4491834"/>
              <a:ext cx="2175242" cy="783931"/>
            </a:xfrm>
            <a:prstGeom prst="rect">
              <a:avLst/>
            </a:prstGeom>
            <a:noFill/>
            <a:ln w="12700" cap="flat">
              <a:noFill/>
              <a:miter lim="400000"/>
            </a:ln>
            <a:effectLst/>
          </p:spPr>
          <p:txBody>
            <a:bodyPr wrap="square" lIns="34672" tIns="34672" rIns="34672" bIns="34672" anchor="t">
              <a:noAutofit/>
            </a:bodyPr>
            <a:lstStyle/>
            <a:p>
              <a:pPr algn="ctr">
                <a:lnSpc>
                  <a:spcPct val="120000"/>
                </a:lnSpc>
              </a:pPr>
              <a:r>
                <a:rPr lang="zh-CN" altLang="en-US" sz="1910">
                  <a:latin typeface="+mn-lt"/>
                  <a:ea typeface="+mn-ea"/>
                  <a:cs typeface="+mn-ea"/>
                  <a:sym typeface="+mn-lt"/>
                </a:rPr>
                <a:t>相传这一天是“小白龙”回家的日子，</a:t>
              </a:r>
              <a:endParaRPr lang="zh-CN" altLang="en-US" sz="1910" dirty="0">
                <a:latin typeface="+mn-lt"/>
                <a:ea typeface="+mn-ea"/>
                <a:cs typeface="+mn-ea"/>
                <a:sym typeface="+mn-lt"/>
              </a:endParaRPr>
            </a:p>
          </p:txBody>
        </p:sp>
        <p:sp>
          <p:nvSpPr>
            <p:cNvPr id="28" name="îṥļîḑé-Rectangle 25"/>
            <p:cNvSpPr/>
            <p:nvPr/>
          </p:nvSpPr>
          <p:spPr>
            <a:xfrm>
              <a:off x="3559926" y="4491834"/>
              <a:ext cx="2175242" cy="783931"/>
            </a:xfrm>
            <a:prstGeom prst="rect">
              <a:avLst/>
            </a:prstGeom>
            <a:noFill/>
            <a:ln w="12700" cap="flat">
              <a:noFill/>
              <a:miter lim="400000"/>
            </a:ln>
            <a:effectLst/>
          </p:spPr>
          <p:txBody>
            <a:bodyPr wrap="square" lIns="34672" tIns="34672" rIns="34672" bIns="34672" anchor="t">
              <a:noAutofit/>
            </a:bodyPr>
            <a:lstStyle/>
            <a:p>
              <a:pPr algn="ctr">
                <a:lnSpc>
                  <a:spcPct val="120000"/>
                </a:lnSpc>
              </a:pPr>
              <a:r>
                <a:rPr lang="zh-CN" altLang="en-US" sz="1910">
                  <a:latin typeface="+mn-lt"/>
                  <a:ea typeface="+mn-ea"/>
                  <a:cs typeface="+mn-ea"/>
                  <a:sym typeface="+mn-lt"/>
                </a:rPr>
                <a:t>因为“小白龙”犯了天条，被龙王父亲囚禁在很远的一个小岛上，失去了行动自由。</a:t>
              </a:r>
              <a:endParaRPr lang="zh-CN" altLang="en-US" sz="1910" dirty="0">
                <a:latin typeface="+mn-lt"/>
                <a:ea typeface="+mn-ea"/>
                <a:cs typeface="+mn-ea"/>
                <a:sym typeface="+mn-lt"/>
              </a:endParaRPr>
            </a:p>
          </p:txBody>
        </p:sp>
        <p:sp>
          <p:nvSpPr>
            <p:cNvPr id="30" name="îṥļîḑé-Rectangle 27"/>
            <p:cNvSpPr/>
            <p:nvPr/>
          </p:nvSpPr>
          <p:spPr>
            <a:xfrm>
              <a:off x="6478039" y="4491834"/>
              <a:ext cx="2175242" cy="783931"/>
            </a:xfrm>
            <a:prstGeom prst="rect">
              <a:avLst/>
            </a:prstGeom>
            <a:noFill/>
            <a:ln w="12700" cap="flat">
              <a:noFill/>
              <a:miter lim="400000"/>
            </a:ln>
            <a:effectLst/>
          </p:spPr>
          <p:txBody>
            <a:bodyPr wrap="square" lIns="34672" tIns="34672" rIns="34672" bIns="34672" anchor="t">
              <a:noAutofit/>
            </a:bodyPr>
            <a:lstStyle/>
            <a:p>
              <a:pPr algn="ctr">
                <a:lnSpc>
                  <a:spcPct val="120000"/>
                </a:lnSpc>
              </a:pPr>
              <a:r>
                <a:rPr lang="zh-CN" altLang="en-US" sz="1910">
                  <a:latin typeface="+mn-lt"/>
                  <a:ea typeface="+mn-ea"/>
                  <a:cs typeface="+mn-ea"/>
                  <a:sym typeface="+mn-lt"/>
                </a:rPr>
                <a:t>唯有六月六这一天，龙王恩准其回家探母。</a:t>
              </a:r>
              <a:endParaRPr lang="zh-CN" altLang="en-US" sz="1910" dirty="0">
                <a:latin typeface="+mn-lt"/>
                <a:ea typeface="+mn-ea"/>
                <a:cs typeface="+mn-ea"/>
                <a:sym typeface="+mn-lt"/>
              </a:endParaRPr>
            </a:p>
          </p:txBody>
        </p:sp>
        <p:sp>
          <p:nvSpPr>
            <p:cNvPr id="32" name="îṥļîḑé-Rectangle 29"/>
            <p:cNvSpPr/>
            <p:nvPr/>
          </p:nvSpPr>
          <p:spPr>
            <a:xfrm>
              <a:off x="9360135" y="4491834"/>
              <a:ext cx="2175242" cy="783931"/>
            </a:xfrm>
            <a:prstGeom prst="rect">
              <a:avLst/>
            </a:prstGeom>
            <a:noFill/>
            <a:ln w="12700" cap="flat">
              <a:noFill/>
              <a:miter lim="400000"/>
            </a:ln>
            <a:effectLst/>
          </p:spPr>
          <p:txBody>
            <a:bodyPr wrap="square" lIns="34672" tIns="34672" rIns="34672" bIns="34672" anchor="t">
              <a:noAutofit/>
            </a:bodyPr>
            <a:lstStyle/>
            <a:p>
              <a:pPr algn="ctr">
                <a:lnSpc>
                  <a:spcPct val="120000"/>
                </a:lnSpc>
              </a:pPr>
              <a:r>
                <a:rPr lang="zh-CN" altLang="en-US" sz="1910">
                  <a:latin typeface="+mn-lt"/>
                  <a:ea typeface="+mn-ea"/>
                  <a:cs typeface="+mn-ea"/>
                  <a:sym typeface="+mn-lt"/>
                </a:rPr>
                <a:t>“小白龙”由于探母心切，所以一路上昼夜兼程，带来了惊雷闪电，狂风暴雨。</a:t>
              </a:r>
              <a:endParaRPr lang="zh-CN" altLang="en-US" sz="1910" dirty="0">
                <a:latin typeface="+mn-lt"/>
                <a:ea typeface="+mn-ea"/>
                <a:cs typeface="+mn-ea"/>
                <a:sym typeface="+mn-lt"/>
              </a:endParaRPr>
            </a:p>
          </p:txBody>
        </p:sp>
      </p:grpSp>
      <p:sp>
        <p:nvSpPr>
          <p:cNvPr id="36" name="矩形 35"/>
          <p:cNvSpPr/>
          <p:nvPr/>
        </p:nvSpPr>
        <p:spPr>
          <a:xfrm>
            <a:off x="1114232" y="1874173"/>
            <a:ext cx="2954655" cy="646331"/>
          </a:xfrm>
          <a:prstGeom prst="rect">
            <a:avLst/>
          </a:prstGeom>
          <a:solidFill>
            <a:srgbClr val="3A642E"/>
          </a:solidFill>
        </p:spPr>
        <p:txBody>
          <a:bodyPr vert="horz" wrap="square">
            <a:spAutoFit/>
          </a:bodyPr>
          <a:lstStyle/>
          <a:p>
            <a:pPr algn="ctr"/>
            <a:r>
              <a:rPr lang="zh-CN" altLang="en-US" sz="3600" dirty="0">
                <a:solidFill>
                  <a:schemeClr val="bg1"/>
                </a:solidFill>
                <a:latin typeface="+mn-lt"/>
                <a:ea typeface="+mn-ea"/>
                <a:cs typeface="+mn-ea"/>
                <a:sym typeface="+mn-lt"/>
              </a:rPr>
              <a:t>白龙归家日</a:t>
            </a: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54" name="图片 53"/>
          <p:cNvPicPr>
            <a:picLocks noChangeAspect="1"/>
          </p:cNvPicPr>
          <p:nvPr/>
        </p:nvPicPr>
        <p:blipFill rotWithShape="1">
          <a:blip r:embed="rId4" cstate="screen"/>
          <a:srcRect/>
          <a:stretch>
            <a:fillRect/>
          </a:stretch>
        </p:blipFill>
        <p:spPr>
          <a:xfrm>
            <a:off x="1" y="705247"/>
            <a:ext cx="16922750" cy="8656241"/>
          </a:xfrm>
          <a:prstGeom prst="rect">
            <a:avLst/>
          </a:prstGeom>
        </p:spPr>
      </p:pic>
      <p:grpSp>
        <p:nvGrpSpPr>
          <p:cNvPr id="6" name="组合 5"/>
          <p:cNvGrpSpPr/>
          <p:nvPr/>
        </p:nvGrpSpPr>
        <p:grpSpPr>
          <a:xfrm>
            <a:off x="11761398" y="4047195"/>
            <a:ext cx="1161149" cy="1029579"/>
            <a:chOff x="13913198" y="2567511"/>
            <a:chExt cx="1161149" cy="1029579"/>
          </a:xfrm>
        </p:grpSpPr>
        <p:sp>
          <p:nvSpPr>
            <p:cNvPr id="405" name="Freeform 5"/>
            <p:cNvSpPr/>
            <p:nvPr/>
          </p:nvSpPr>
          <p:spPr bwMode="auto">
            <a:xfrm>
              <a:off x="13913198" y="2567511"/>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642E"/>
            </a:solidFill>
            <a:ln w="9525" cap="flat">
              <a:noFill/>
              <a:prstDash val="solid"/>
              <a:miter lim="800000"/>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406" name="KSO_Shape"/>
            <p:cNvSpPr/>
            <p:nvPr/>
          </p:nvSpPr>
          <p:spPr bwMode="auto">
            <a:xfrm>
              <a:off x="14133873" y="2738971"/>
              <a:ext cx="655367" cy="61874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chemeClr val="accent3"/>
                </a:solidFill>
                <a:latin typeface="+mn-lt"/>
                <a:ea typeface="+mn-ea"/>
                <a:cs typeface="+mn-ea"/>
                <a:sym typeface="+mn-lt"/>
              </a:endParaRPr>
            </a:p>
          </p:txBody>
        </p:sp>
      </p:grpSp>
      <p:grpSp>
        <p:nvGrpSpPr>
          <p:cNvPr id="3" name="组合 2"/>
          <p:cNvGrpSpPr/>
          <p:nvPr/>
        </p:nvGrpSpPr>
        <p:grpSpPr>
          <a:xfrm>
            <a:off x="4030111" y="4047195"/>
            <a:ext cx="1161149" cy="1029579"/>
            <a:chOff x="3711990" y="4635080"/>
            <a:chExt cx="1161149" cy="1029579"/>
          </a:xfrm>
        </p:grpSpPr>
        <p:sp>
          <p:nvSpPr>
            <p:cNvPr id="403" name="Freeform 5"/>
            <p:cNvSpPr/>
            <p:nvPr/>
          </p:nvSpPr>
          <p:spPr bwMode="auto">
            <a:xfrm>
              <a:off x="3711990" y="4635080"/>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428" name="Freeform 8"/>
            <p:cNvSpPr>
              <a:spLocks noEditPoints="1"/>
            </p:cNvSpPr>
            <p:nvPr/>
          </p:nvSpPr>
          <p:spPr bwMode="auto">
            <a:xfrm>
              <a:off x="3917871" y="4841337"/>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grpSp>
      <p:grpSp>
        <p:nvGrpSpPr>
          <p:cNvPr id="5" name="组合 4"/>
          <p:cNvGrpSpPr/>
          <p:nvPr/>
        </p:nvGrpSpPr>
        <p:grpSpPr>
          <a:xfrm>
            <a:off x="9260105" y="4047195"/>
            <a:ext cx="1161149" cy="1029579"/>
            <a:chOff x="11271085" y="4827244"/>
            <a:chExt cx="1161149" cy="1029579"/>
          </a:xfrm>
        </p:grpSpPr>
        <p:sp>
          <p:nvSpPr>
            <p:cNvPr id="404" name="Freeform 5"/>
            <p:cNvSpPr/>
            <p:nvPr/>
          </p:nvSpPr>
          <p:spPr bwMode="auto">
            <a:xfrm>
              <a:off x="11271085" y="4827244"/>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68213" tIns="84107" rIns="168213" bIns="84107" numCol="1" anchor="t" anchorCtr="0" compatLnSpc="1"/>
            <a:lstStyle/>
            <a:p>
              <a:endParaRPr lang="zh-CN" altLang="en-US">
                <a:solidFill>
                  <a:schemeClr val="accent3"/>
                </a:solidFill>
                <a:latin typeface="+mn-lt"/>
                <a:ea typeface="+mn-ea"/>
                <a:cs typeface="+mn-ea"/>
                <a:sym typeface="+mn-lt"/>
              </a:endParaRPr>
            </a:p>
          </p:txBody>
        </p:sp>
        <p:grpSp>
          <p:nvGrpSpPr>
            <p:cNvPr id="429" name="组合 428"/>
            <p:cNvGrpSpPr/>
            <p:nvPr/>
          </p:nvGrpSpPr>
          <p:grpSpPr>
            <a:xfrm>
              <a:off x="11504395" y="4972338"/>
              <a:ext cx="746572" cy="661016"/>
              <a:chOff x="2098676" y="7219950"/>
              <a:chExt cx="1163637" cy="1030288"/>
            </a:xfrm>
          </p:grpSpPr>
          <p:sp>
            <p:nvSpPr>
              <p:cNvPr id="430"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1"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2"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3"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4" name="Line 17"/>
              <p:cNvSpPr>
                <a:spLocks noChangeShapeType="1"/>
              </p:cNvSpPr>
              <p:nvPr/>
            </p:nvSpPr>
            <p:spPr bwMode="auto">
              <a:xfrm>
                <a:off x="2335213" y="8126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5" name="Line 18"/>
              <p:cNvSpPr>
                <a:spLocks noChangeShapeType="1"/>
              </p:cNvSpPr>
              <p:nvPr/>
            </p:nvSpPr>
            <p:spPr bwMode="auto">
              <a:xfrm>
                <a:off x="2335213" y="8126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6" name="Rectangle 19"/>
              <p:cNvSpPr>
                <a:spLocks noChangeArrowheads="1"/>
              </p:cNvSpPr>
              <p:nvPr/>
            </p:nvSpPr>
            <p:spPr bwMode="auto">
              <a:xfrm>
                <a:off x="2189163" y="8085138"/>
                <a:ext cx="296863"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7" name="Rectangle 20"/>
              <p:cNvSpPr>
                <a:spLocks noChangeArrowheads="1"/>
              </p:cNvSpPr>
              <p:nvPr/>
            </p:nvSpPr>
            <p:spPr bwMode="auto">
              <a:xfrm>
                <a:off x="2541588" y="7927975"/>
                <a:ext cx="300038"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sp>
            <p:nvSpPr>
              <p:cNvPr id="438"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mn-lt"/>
                  <a:ea typeface="+mn-ea"/>
                  <a:cs typeface="+mn-ea"/>
                  <a:sym typeface="+mn-lt"/>
                </a:endParaRPr>
              </a:p>
            </p:txBody>
          </p:sp>
        </p:grpSp>
      </p:grpSp>
      <p:grpSp>
        <p:nvGrpSpPr>
          <p:cNvPr id="2" name="组合 1"/>
          <p:cNvGrpSpPr/>
          <p:nvPr/>
        </p:nvGrpSpPr>
        <p:grpSpPr>
          <a:xfrm>
            <a:off x="1621169" y="4047195"/>
            <a:ext cx="1161149" cy="1029579"/>
            <a:chOff x="1445259" y="2947877"/>
            <a:chExt cx="1161149" cy="1029579"/>
          </a:xfrm>
        </p:grpSpPr>
        <p:sp>
          <p:nvSpPr>
            <p:cNvPr id="402" name="Freeform 5"/>
            <p:cNvSpPr/>
            <p:nvPr/>
          </p:nvSpPr>
          <p:spPr bwMode="auto">
            <a:xfrm>
              <a:off x="1445259" y="2947877"/>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642E"/>
            </a:solidFill>
            <a:ln w="9525" cap="flat">
              <a:noFill/>
              <a:prstDash val="solid"/>
              <a:miter lim="800000"/>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439" name="Freeform 26"/>
            <p:cNvSpPr>
              <a:spLocks noEditPoints="1"/>
            </p:cNvSpPr>
            <p:nvPr/>
          </p:nvSpPr>
          <p:spPr bwMode="auto">
            <a:xfrm>
              <a:off x="1695135" y="3214384"/>
              <a:ext cx="641700" cy="438682"/>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4" name="组合 3"/>
          <p:cNvGrpSpPr/>
          <p:nvPr/>
        </p:nvGrpSpPr>
        <p:grpSpPr>
          <a:xfrm>
            <a:off x="6580565" y="4047195"/>
            <a:ext cx="1161149" cy="1029579"/>
            <a:chOff x="7264673" y="5326821"/>
            <a:chExt cx="1161149" cy="1029579"/>
          </a:xfrm>
        </p:grpSpPr>
        <p:sp>
          <p:nvSpPr>
            <p:cNvPr id="440" name="Freeform 5"/>
            <p:cNvSpPr/>
            <p:nvPr/>
          </p:nvSpPr>
          <p:spPr bwMode="auto">
            <a:xfrm>
              <a:off x="7264673" y="5326821"/>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642E"/>
            </a:solidFill>
            <a:ln w="9525" cap="flat">
              <a:noFill/>
              <a:prstDash val="solid"/>
              <a:miter lim="800000"/>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441" name="KSO_Shape"/>
            <p:cNvSpPr/>
            <p:nvPr/>
          </p:nvSpPr>
          <p:spPr bwMode="auto">
            <a:xfrm>
              <a:off x="7523835" y="5497852"/>
              <a:ext cx="715020" cy="69615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chemeClr val="accent3"/>
                </a:solidFill>
                <a:latin typeface="+mn-lt"/>
                <a:ea typeface="+mn-ea"/>
                <a:cs typeface="+mn-ea"/>
                <a:sym typeface="+mn-lt"/>
              </a:endParaRPr>
            </a:p>
          </p:txBody>
        </p:sp>
      </p:grpSp>
      <p:grpSp>
        <p:nvGrpSpPr>
          <p:cNvPr id="7" name="组合 6"/>
          <p:cNvGrpSpPr/>
          <p:nvPr/>
        </p:nvGrpSpPr>
        <p:grpSpPr>
          <a:xfrm>
            <a:off x="6923028" y="951581"/>
            <a:ext cx="2978507" cy="1244164"/>
            <a:chOff x="7123272" y="951581"/>
            <a:chExt cx="2978507" cy="1244164"/>
          </a:xfrm>
        </p:grpSpPr>
        <p:sp>
          <p:nvSpPr>
            <p:cNvPr id="141" name="Freeform 16"/>
            <p:cNvSpPr>
              <a:spLocks noEditPoints="1"/>
            </p:cNvSpPr>
            <p:nvPr/>
          </p:nvSpPr>
          <p:spPr bwMode="auto">
            <a:xfrm>
              <a:off x="7123272" y="990038"/>
              <a:ext cx="1052044" cy="1170446"/>
            </a:xfrm>
            <a:custGeom>
              <a:avLst/>
              <a:gdLst>
                <a:gd name="T0" fmla="*/ 315 w 632"/>
                <a:gd name="T1" fmla="*/ 617 h 699"/>
                <a:gd name="T2" fmla="*/ 322 w 632"/>
                <a:gd name="T3" fmla="*/ 617 h 699"/>
                <a:gd name="T4" fmla="*/ 357 w 632"/>
                <a:gd name="T5" fmla="*/ 591 h 699"/>
                <a:gd name="T6" fmla="*/ 365 w 632"/>
                <a:gd name="T7" fmla="*/ 589 h 699"/>
                <a:gd name="T8" fmla="*/ 383 w 632"/>
                <a:gd name="T9" fmla="*/ 581 h 699"/>
                <a:gd name="T10" fmla="*/ 377 w 632"/>
                <a:gd name="T11" fmla="*/ 576 h 699"/>
                <a:gd name="T12" fmla="*/ 378 w 632"/>
                <a:gd name="T13" fmla="*/ 567 h 699"/>
                <a:gd name="T14" fmla="*/ 374 w 632"/>
                <a:gd name="T15" fmla="*/ 555 h 699"/>
                <a:gd name="T16" fmla="*/ 349 w 632"/>
                <a:gd name="T17" fmla="*/ 536 h 699"/>
                <a:gd name="T18" fmla="*/ 340 w 632"/>
                <a:gd name="T19" fmla="*/ 534 h 699"/>
                <a:gd name="T20" fmla="*/ 323 w 632"/>
                <a:gd name="T21" fmla="*/ 541 h 699"/>
                <a:gd name="T22" fmla="*/ 320 w 632"/>
                <a:gd name="T23" fmla="*/ 552 h 699"/>
                <a:gd name="T24" fmla="*/ 328 w 632"/>
                <a:gd name="T25" fmla="*/ 575 h 699"/>
                <a:gd name="T26" fmla="*/ 327 w 632"/>
                <a:gd name="T27" fmla="*/ 576 h 699"/>
                <a:gd name="T28" fmla="*/ 306 w 632"/>
                <a:gd name="T29" fmla="*/ 573 h 699"/>
                <a:gd name="T30" fmla="*/ 290 w 632"/>
                <a:gd name="T31" fmla="*/ 565 h 699"/>
                <a:gd name="T32" fmla="*/ 290 w 632"/>
                <a:gd name="T33" fmla="*/ 560 h 699"/>
                <a:gd name="T34" fmla="*/ 298 w 632"/>
                <a:gd name="T35" fmla="*/ 542 h 699"/>
                <a:gd name="T36" fmla="*/ 296 w 632"/>
                <a:gd name="T37" fmla="*/ 531 h 699"/>
                <a:gd name="T38" fmla="*/ 278 w 632"/>
                <a:gd name="T39" fmla="*/ 523 h 699"/>
                <a:gd name="T40" fmla="*/ 262 w 632"/>
                <a:gd name="T41" fmla="*/ 523 h 699"/>
                <a:gd name="T42" fmla="*/ 244 w 632"/>
                <a:gd name="T43" fmla="*/ 533 h 699"/>
                <a:gd name="T44" fmla="*/ 241 w 632"/>
                <a:gd name="T45" fmla="*/ 542 h 699"/>
                <a:gd name="T46" fmla="*/ 248 w 632"/>
                <a:gd name="T47" fmla="*/ 575 h 699"/>
                <a:gd name="T48" fmla="*/ 278 w 632"/>
                <a:gd name="T49" fmla="*/ 597 h 699"/>
                <a:gd name="T50" fmla="*/ 262 w 632"/>
                <a:gd name="T51" fmla="*/ 567 h 699"/>
                <a:gd name="T52" fmla="*/ 259 w 632"/>
                <a:gd name="T53" fmla="*/ 541 h 699"/>
                <a:gd name="T54" fmla="*/ 264 w 632"/>
                <a:gd name="T55" fmla="*/ 539 h 699"/>
                <a:gd name="T56" fmla="*/ 281 w 632"/>
                <a:gd name="T57" fmla="*/ 539 h 699"/>
                <a:gd name="T58" fmla="*/ 278 w 632"/>
                <a:gd name="T59" fmla="*/ 547 h 699"/>
                <a:gd name="T60" fmla="*/ 273 w 632"/>
                <a:gd name="T61" fmla="*/ 567 h 699"/>
                <a:gd name="T62" fmla="*/ 281 w 632"/>
                <a:gd name="T63" fmla="*/ 579 h 699"/>
                <a:gd name="T64" fmla="*/ 315 w 632"/>
                <a:gd name="T65" fmla="*/ 591 h 699"/>
                <a:gd name="T66" fmla="*/ 309 w 632"/>
                <a:gd name="T67" fmla="*/ 609 h 699"/>
                <a:gd name="T68" fmla="*/ 312 w 632"/>
                <a:gd name="T69" fmla="*/ 615 h 699"/>
                <a:gd name="T70" fmla="*/ 399 w 632"/>
                <a:gd name="T71" fmla="*/ 600 h 699"/>
                <a:gd name="T72" fmla="*/ 357 w 632"/>
                <a:gd name="T73" fmla="*/ 609 h 699"/>
                <a:gd name="T74" fmla="*/ 335 w 632"/>
                <a:gd name="T75" fmla="*/ 628 h 699"/>
                <a:gd name="T76" fmla="*/ 343 w 632"/>
                <a:gd name="T77" fmla="*/ 642 h 699"/>
                <a:gd name="T78" fmla="*/ 365 w 632"/>
                <a:gd name="T79" fmla="*/ 625 h 699"/>
                <a:gd name="T80" fmla="*/ 398 w 632"/>
                <a:gd name="T81" fmla="*/ 617 h 699"/>
                <a:gd name="T82" fmla="*/ 427 w 632"/>
                <a:gd name="T83" fmla="*/ 604 h 699"/>
                <a:gd name="T84" fmla="*/ 424 w 632"/>
                <a:gd name="T85" fmla="*/ 621 h 699"/>
                <a:gd name="T86" fmla="*/ 51 w 632"/>
                <a:gd name="T87" fmla="*/ 651 h 699"/>
                <a:gd name="T88" fmla="*/ 475 w 632"/>
                <a:gd name="T89" fmla="*/ 305 h 699"/>
                <a:gd name="T90" fmla="*/ 0 w 632"/>
                <a:gd name="T91" fmla="*/ 0 h 699"/>
                <a:gd name="T92" fmla="*/ 524 w 632"/>
                <a:gd name="T93" fmla="*/ 466 h 699"/>
                <a:gd name="T94" fmla="*/ 152 w 632"/>
                <a:gd name="T95" fmla="*/ 116 h 699"/>
                <a:gd name="T96" fmla="*/ 152 w 632"/>
                <a:gd name="T97" fmla="*/ 82 h 699"/>
                <a:gd name="T98" fmla="*/ 84 w 632"/>
                <a:gd name="T99" fmla="*/ 187 h 699"/>
                <a:gd name="T100" fmla="*/ 428 w 632"/>
                <a:gd name="T101" fmla="*/ 222 h 699"/>
                <a:gd name="T102" fmla="*/ 428 w 632"/>
                <a:gd name="T103" fmla="*/ 242 h 699"/>
                <a:gd name="T104" fmla="*/ 84 w 632"/>
                <a:gd name="T105" fmla="*/ 281 h 699"/>
                <a:gd name="T106" fmla="*/ 428 w 632"/>
                <a:gd name="T107" fmla="*/ 281 h 699"/>
                <a:gd name="T108" fmla="*/ 84 w 632"/>
                <a:gd name="T109" fmla="*/ 357 h 699"/>
                <a:gd name="T110" fmla="*/ 571 w 632"/>
                <a:gd name="T111" fmla="*/ 250 h 699"/>
                <a:gd name="T112" fmla="*/ 632 w 632"/>
                <a:gd name="T113" fmla="*/ 311 h 699"/>
                <a:gd name="T114" fmla="*/ 454 w 632"/>
                <a:gd name="T115" fmla="*/ 489 h 699"/>
                <a:gd name="T116" fmla="*/ 393 w 632"/>
                <a:gd name="T117" fmla="*/ 428 h 699"/>
                <a:gd name="T118" fmla="*/ 375 w 632"/>
                <a:gd name="T119" fmla="*/ 445 h 699"/>
                <a:gd name="T120" fmla="*/ 445 w 632"/>
                <a:gd name="T121" fmla="*/ 50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699">
                  <a:moveTo>
                    <a:pt x="312" y="615"/>
                  </a:moveTo>
                  <a:lnTo>
                    <a:pt x="312" y="615"/>
                  </a:lnTo>
                  <a:lnTo>
                    <a:pt x="315" y="617"/>
                  </a:lnTo>
                  <a:lnTo>
                    <a:pt x="319" y="618"/>
                  </a:lnTo>
                  <a:lnTo>
                    <a:pt x="319" y="618"/>
                  </a:lnTo>
                  <a:lnTo>
                    <a:pt x="322" y="617"/>
                  </a:lnTo>
                  <a:lnTo>
                    <a:pt x="327" y="615"/>
                  </a:lnTo>
                  <a:lnTo>
                    <a:pt x="335" y="609"/>
                  </a:lnTo>
                  <a:lnTo>
                    <a:pt x="357" y="591"/>
                  </a:lnTo>
                  <a:lnTo>
                    <a:pt x="357" y="591"/>
                  </a:lnTo>
                  <a:lnTo>
                    <a:pt x="365" y="589"/>
                  </a:lnTo>
                  <a:lnTo>
                    <a:pt x="365" y="589"/>
                  </a:lnTo>
                  <a:lnTo>
                    <a:pt x="369" y="591"/>
                  </a:lnTo>
                  <a:lnTo>
                    <a:pt x="375" y="594"/>
                  </a:lnTo>
                  <a:lnTo>
                    <a:pt x="383" y="581"/>
                  </a:lnTo>
                  <a:lnTo>
                    <a:pt x="378" y="576"/>
                  </a:lnTo>
                  <a:lnTo>
                    <a:pt x="378" y="576"/>
                  </a:lnTo>
                  <a:lnTo>
                    <a:pt x="377" y="576"/>
                  </a:lnTo>
                  <a:lnTo>
                    <a:pt x="377" y="576"/>
                  </a:lnTo>
                  <a:lnTo>
                    <a:pt x="378" y="571"/>
                  </a:lnTo>
                  <a:lnTo>
                    <a:pt x="378" y="567"/>
                  </a:lnTo>
                  <a:lnTo>
                    <a:pt x="377" y="560"/>
                  </a:lnTo>
                  <a:lnTo>
                    <a:pt x="374" y="555"/>
                  </a:lnTo>
                  <a:lnTo>
                    <a:pt x="374" y="555"/>
                  </a:lnTo>
                  <a:lnTo>
                    <a:pt x="369" y="547"/>
                  </a:lnTo>
                  <a:lnTo>
                    <a:pt x="359" y="539"/>
                  </a:lnTo>
                  <a:lnTo>
                    <a:pt x="349" y="536"/>
                  </a:lnTo>
                  <a:lnTo>
                    <a:pt x="344" y="534"/>
                  </a:lnTo>
                  <a:lnTo>
                    <a:pt x="340" y="534"/>
                  </a:lnTo>
                  <a:lnTo>
                    <a:pt x="340" y="534"/>
                  </a:lnTo>
                  <a:lnTo>
                    <a:pt x="332" y="536"/>
                  </a:lnTo>
                  <a:lnTo>
                    <a:pt x="327" y="537"/>
                  </a:lnTo>
                  <a:lnTo>
                    <a:pt x="323" y="541"/>
                  </a:lnTo>
                  <a:lnTo>
                    <a:pt x="322" y="544"/>
                  </a:lnTo>
                  <a:lnTo>
                    <a:pt x="322" y="544"/>
                  </a:lnTo>
                  <a:lnTo>
                    <a:pt x="320" y="552"/>
                  </a:lnTo>
                  <a:lnTo>
                    <a:pt x="322" y="560"/>
                  </a:lnTo>
                  <a:lnTo>
                    <a:pt x="325" y="568"/>
                  </a:lnTo>
                  <a:lnTo>
                    <a:pt x="328" y="575"/>
                  </a:lnTo>
                  <a:lnTo>
                    <a:pt x="328" y="575"/>
                  </a:lnTo>
                  <a:lnTo>
                    <a:pt x="327" y="576"/>
                  </a:lnTo>
                  <a:lnTo>
                    <a:pt x="327" y="576"/>
                  </a:lnTo>
                  <a:lnTo>
                    <a:pt x="320" y="576"/>
                  </a:lnTo>
                  <a:lnTo>
                    <a:pt x="320" y="576"/>
                  </a:lnTo>
                  <a:lnTo>
                    <a:pt x="306" y="573"/>
                  </a:lnTo>
                  <a:lnTo>
                    <a:pt x="296" y="570"/>
                  </a:lnTo>
                  <a:lnTo>
                    <a:pt x="291" y="567"/>
                  </a:lnTo>
                  <a:lnTo>
                    <a:pt x="290" y="565"/>
                  </a:lnTo>
                  <a:lnTo>
                    <a:pt x="290" y="565"/>
                  </a:lnTo>
                  <a:lnTo>
                    <a:pt x="290" y="563"/>
                  </a:lnTo>
                  <a:lnTo>
                    <a:pt x="290" y="560"/>
                  </a:lnTo>
                  <a:lnTo>
                    <a:pt x="293" y="554"/>
                  </a:lnTo>
                  <a:lnTo>
                    <a:pt x="293" y="554"/>
                  </a:lnTo>
                  <a:lnTo>
                    <a:pt x="298" y="542"/>
                  </a:lnTo>
                  <a:lnTo>
                    <a:pt x="298" y="537"/>
                  </a:lnTo>
                  <a:lnTo>
                    <a:pt x="296" y="531"/>
                  </a:lnTo>
                  <a:lnTo>
                    <a:pt x="296" y="531"/>
                  </a:lnTo>
                  <a:lnTo>
                    <a:pt x="291" y="528"/>
                  </a:lnTo>
                  <a:lnTo>
                    <a:pt x="285" y="525"/>
                  </a:lnTo>
                  <a:lnTo>
                    <a:pt x="278" y="523"/>
                  </a:lnTo>
                  <a:lnTo>
                    <a:pt x="272" y="521"/>
                  </a:lnTo>
                  <a:lnTo>
                    <a:pt x="272" y="521"/>
                  </a:lnTo>
                  <a:lnTo>
                    <a:pt x="262" y="523"/>
                  </a:lnTo>
                  <a:lnTo>
                    <a:pt x="254" y="525"/>
                  </a:lnTo>
                  <a:lnTo>
                    <a:pt x="248" y="529"/>
                  </a:lnTo>
                  <a:lnTo>
                    <a:pt x="244" y="533"/>
                  </a:lnTo>
                  <a:lnTo>
                    <a:pt x="244" y="533"/>
                  </a:lnTo>
                  <a:lnTo>
                    <a:pt x="243" y="537"/>
                  </a:lnTo>
                  <a:lnTo>
                    <a:pt x="241" y="542"/>
                  </a:lnTo>
                  <a:lnTo>
                    <a:pt x="241" y="552"/>
                  </a:lnTo>
                  <a:lnTo>
                    <a:pt x="244" y="563"/>
                  </a:lnTo>
                  <a:lnTo>
                    <a:pt x="248" y="575"/>
                  </a:lnTo>
                  <a:lnTo>
                    <a:pt x="257" y="594"/>
                  </a:lnTo>
                  <a:lnTo>
                    <a:pt x="265" y="607"/>
                  </a:lnTo>
                  <a:lnTo>
                    <a:pt x="278" y="597"/>
                  </a:lnTo>
                  <a:lnTo>
                    <a:pt x="278" y="597"/>
                  </a:lnTo>
                  <a:lnTo>
                    <a:pt x="270" y="583"/>
                  </a:lnTo>
                  <a:lnTo>
                    <a:pt x="262" y="567"/>
                  </a:lnTo>
                  <a:lnTo>
                    <a:pt x="257" y="552"/>
                  </a:lnTo>
                  <a:lnTo>
                    <a:pt x="257" y="546"/>
                  </a:lnTo>
                  <a:lnTo>
                    <a:pt x="259" y="541"/>
                  </a:lnTo>
                  <a:lnTo>
                    <a:pt x="259" y="541"/>
                  </a:lnTo>
                  <a:lnTo>
                    <a:pt x="260" y="539"/>
                  </a:lnTo>
                  <a:lnTo>
                    <a:pt x="264" y="539"/>
                  </a:lnTo>
                  <a:lnTo>
                    <a:pt x="272" y="539"/>
                  </a:lnTo>
                  <a:lnTo>
                    <a:pt x="272" y="539"/>
                  </a:lnTo>
                  <a:lnTo>
                    <a:pt x="281" y="539"/>
                  </a:lnTo>
                  <a:lnTo>
                    <a:pt x="281" y="539"/>
                  </a:lnTo>
                  <a:lnTo>
                    <a:pt x="278" y="547"/>
                  </a:lnTo>
                  <a:lnTo>
                    <a:pt x="278" y="547"/>
                  </a:lnTo>
                  <a:lnTo>
                    <a:pt x="275" y="552"/>
                  </a:lnTo>
                  <a:lnTo>
                    <a:pt x="273" y="558"/>
                  </a:lnTo>
                  <a:lnTo>
                    <a:pt x="273" y="567"/>
                  </a:lnTo>
                  <a:lnTo>
                    <a:pt x="275" y="573"/>
                  </a:lnTo>
                  <a:lnTo>
                    <a:pt x="275" y="573"/>
                  </a:lnTo>
                  <a:lnTo>
                    <a:pt x="281" y="579"/>
                  </a:lnTo>
                  <a:lnTo>
                    <a:pt x="290" y="584"/>
                  </a:lnTo>
                  <a:lnTo>
                    <a:pt x="301" y="589"/>
                  </a:lnTo>
                  <a:lnTo>
                    <a:pt x="315" y="591"/>
                  </a:lnTo>
                  <a:lnTo>
                    <a:pt x="315" y="591"/>
                  </a:lnTo>
                  <a:lnTo>
                    <a:pt x="311" y="602"/>
                  </a:lnTo>
                  <a:lnTo>
                    <a:pt x="309" y="609"/>
                  </a:lnTo>
                  <a:lnTo>
                    <a:pt x="309" y="612"/>
                  </a:lnTo>
                  <a:lnTo>
                    <a:pt x="312" y="615"/>
                  </a:lnTo>
                  <a:lnTo>
                    <a:pt x="312" y="615"/>
                  </a:lnTo>
                  <a:close/>
                  <a:moveTo>
                    <a:pt x="398" y="617"/>
                  </a:moveTo>
                  <a:lnTo>
                    <a:pt x="399" y="600"/>
                  </a:lnTo>
                  <a:lnTo>
                    <a:pt x="399" y="600"/>
                  </a:lnTo>
                  <a:lnTo>
                    <a:pt x="383" y="600"/>
                  </a:lnTo>
                  <a:lnTo>
                    <a:pt x="370" y="604"/>
                  </a:lnTo>
                  <a:lnTo>
                    <a:pt x="357" y="609"/>
                  </a:lnTo>
                  <a:lnTo>
                    <a:pt x="348" y="615"/>
                  </a:lnTo>
                  <a:lnTo>
                    <a:pt x="340" y="621"/>
                  </a:lnTo>
                  <a:lnTo>
                    <a:pt x="335" y="628"/>
                  </a:lnTo>
                  <a:lnTo>
                    <a:pt x="330" y="633"/>
                  </a:lnTo>
                  <a:lnTo>
                    <a:pt x="343" y="642"/>
                  </a:lnTo>
                  <a:lnTo>
                    <a:pt x="343" y="642"/>
                  </a:lnTo>
                  <a:lnTo>
                    <a:pt x="346" y="639"/>
                  </a:lnTo>
                  <a:lnTo>
                    <a:pt x="357" y="630"/>
                  </a:lnTo>
                  <a:lnTo>
                    <a:pt x="365" y="625"/>
                  </a:lnTo>
                  <a:lnTo>
                    <a:pt x="374" y="620"/>
                  </a:lnTo>
                  <a:lnTo>
                    <a:pt x="385" y="618"/>
                  </a:lnTo>
                  <a:lnTo>
                    <a:pt x="398" y="617"/>
                  </a:lnTo>
                  <a:lnTo>
                    <a:pt x="398" y="617"/>
                  </a:lnTo>
                  <a:close/>
                  <a:moveTo>
                    <a:pt x="424" y="621"/>
                  </a:moveTo>
                  <a:lnTo>
                    <a:pt x="427" y="604"/>
                  </a:lnTo>
                  <a:lnTo>
                    <a:pt x="409" y="602"/>
                  </a:lnTo>
                  <a:lnTo>
                    <a:pt x="407" y="618"/>
                  </a:lnTo>
                  <a:lnTo>
                    <a:pt x="424" y="621"/>
                  </a:lnTo>
                  <a:close/>
                  <a:moveTo>
                    <a:pt x="475" y="507"/>
                  </a:moveTo>
                  <a:lnTo>
                    <a:pt x="475" y="651"/>
                  </a:lnTo>
                  <a:lnTo>
                    <a:pt x="51" y="651"/>
                  </a:lnTo>
                  <a:lnTo>
                    <a:pt x="51" y="50"/>
                  </a:lnTo>
                  <a:lnTo>
                    <a:pt x="475" y="50"/>
                  </a:lnTo>
                  <a:lnTo>
                    <a:pt x="475" y="305"/>
                  </a:lnTo>
                  <a:lnTo>
                    <a:pt x="524" y="261"/>
                  </a:lnTo>
                  <a:lnTo>
                    <a:pt x="524" y="0"/>
                  </a:lnTo>
                  <a:lnTo>
                    <a:pt x="0" y="0"/>
                  </a:lnTo>
                  <a:lnTo>
                    <a:pt x="0" y="699"/>
                  </a:lnTo>
                  <a:lnTo>
                    <a:pt x="524" y="699"/>
                  </a:lnTo>
                  <a:lnTo>
                    <a:pt x="524" y="466"/>
                  </a:lnTo>
                  <a:lnTo>
                    <a:pt x="475" y="507"/>
                  </a:lnTo>
                  <a:close/>
                  <a:moveTo>
                    <a:pt x="152" y="82"/>
                  </a:moveTo>
                  <a:lnTo>
                    <a:pt x="152" y="116"/>
                  </a:lnTo>
                  <a:lnTo>
                    <a:pt x="372" y="116"/>
                  </a:lnTo>
                  <a:lnTo>
                    <a:pt x="372" y="82"/>
                  </a:lnTo>
                  <a:lnTo>
                    <a:pt x="152" y="82"/>
                  </a:lnTo>
                  <a:close/>
                  <a:moveTo>
                    <a:pt x="428" y="168"/>
                  </a:moveTo>
                  <a:lnTo>
                    <a:pt x="84" y="168"/>
                  </a:lnTo>
                  <a:lnTo>
                    <a:pt x="84" y="187"/>
                  </a:lnTo>
                  <a:lnTo>
                    <a:pt x="428" y="187"/>
                  </a:lnTo>
                  <a:lnTo>
                    <a:pt x="428" y="168"/>
                  </a:lnTo>
                  <a:close/>
                  <a:moveTo>
                    <a:pt x="428" y="222"/>
                  </a:moveTo>
                  <a:lnTo>
                    <a:pt x="84" y="222"/>
                  </a:lnTo>
                  <a:lnTo>
                    <a:pt x="84" y="242"/>
                  </a:lnTo>
                  <a:lnTo>
                    <a:pt x="428" y="242"/>
                  </a:lnTo>
                  <a:lnTo>
                    <a:pt x="428" y="222"/>
                  </a:lnTo>
                  <a:close/>
                  <a:moveTo>
                    <a:pt x="428" y="281"/>
                  </a:moveTo>
                  <a:lnTo>
                    <a:pt x="84" y="281"/>
                  </a:lnTo>
                  <a:lnTo>
                    <a:pt x="84" y="298"/>
                  </a:lnTo>
                  <a:lnTo>
                    <a:pt x="428" y="298"/>
                  </a:lnTo>
                  <a:lnTo>
                    <a:pt x="428" y="281"/>
                  </a:lnTo>
                  <a:close/>
                  <a:moveTo>
                    <a:pt x="428" y="339"/>
                  </a:moveTo>
                  <a:lnTo>
                    <a:pt x="84" y="339"/>
                  </a:lnTo>
                  <a:lnTo>
                    <a:pt x="84" y="357"/>
                  </a:lnTo>
                  <a:lnTo>
                    <a:pt x="428" y="357"/>
                  </a:lnTo>
                  <a:lnTo>
                    <a:pt x="428" y="339"/>
                  </a:lnTo>
                  <a:close/>
                  <a:moveTo>
                    <a:pt x="571" y="250"/>
                  </a:moveTo>
                  <a:lnTo>
                    <a:pt x="542" y="279"/>
                  </a:lnTo>
                  <a:lnTo>
                    <a:pt x="603" y="340"/>
                  </a:lnTo>
                  <a:lnTo>
                    <a:pt x="632" y="311"/>
                  </a:lnTo>
                  <a:lnTo>
                    <a:pt x="571" y="250"/>
                  </a:lnTo>
                  <a:close/>
                  <a:moveTo>
                    <a:pt x="393" y="428"/>
                  </a:moveTo>
                  <a:lnTo>
                    <a:pt x="454" y="489"/>
                  </a:lnTo>
                  <a:lnTo>
                    <a:pt x="596" y="348"/>
                  </a:lnTo>
                  <a:lnTo>
                    <a:pt x="533" y="285"/>
                  </a:lnTo>
                  <a:lnTo>
                    <a:pt x="393" y="428"/>
                  </a:lnTo>
                  <a:close/>
                  <a:moveTo>
                    <a:pt x="445" y="500"/>
                  </a:moveTo>
                  <a:lnTo>
                    <a:pt x="382" y="439"/>
                  </a:lnTo>
                  <a:lnTo>
                    <a:pt x="375" y="445"/>
                  </a:lnTo>
                  <a:lnTo>
                    <a:pt x="357" y="525"/>
                  </a:lnTo>
                  <a:lnTo>
                    <a:pt x="437" y="507"/>
                  </a:lnTo>
                  <a:lnTo>
                    <a:pt x="445" y="500"/>
                  </a:lnTo>
                  <a:close/>
                </a:path>
              </a:pathLst>
            </a:custGeom>
            <a:solidFill>
              <a:srgbClr val="3A642E"/>
            </a:solidFill>
            <a:ln>
              <a:noFill/>
            </a:ln>
          </p:spPr>
          <p:txBody>
            <a:bodyPr vert="horz" wrap="square" lIns="91440" tIns="45720" rIns="91440" bIns="45720" numCol="1" anchor="t" anchorCtr="0" compatLnSpc="1"/>
            <a:lstStyle/>
            <a:p>
              <a:r>
                <a:rPr lang="en-US" altLang="zh-CN" dirty="0">
                  <a:solidFill>
                    <a:schemeClr val="accent2">
                      <a:lumMod val="50000"/>
                    </a:schemeClr>
                  </a:solidFill>
                  <a:latin typeface="+mn-lt"/>
                  <a:ea typeface="+mn-ea"/>
                  <a:cs typeface="+mn-ea"/>
                  <a:sym typeface="+mn-lt"/>
                </a:rPr>
                <a:t> </a:t>
              </a:r>
              <a:endParaRPr lang="zh-CN" altLang="en-US" dirty="0">
                <a:solidFill>
                  <a:schemeClr val="accent2">
                    <a:lumMod val="50000"/>
                  </a:schemeClr>
                </a:solidFill>
                <a:latin typeface="+mn-lt"/>
                <a:ea typeface="+mn-ea"/>
                <a:cs typeface="+mn-ea"/>
                <a:sym typeface="+mn-lt"/>
              </a:endParaRPr>
            </a:p>
          </p:txBody>
        </p:sp>
        <p:sp>
          <p:nvSpPr>
            <p:cNvPr id="142" name="Rectangle 17"/>
            <p:cNvSpPr>
              <a:spLocks noChangeArrowheads="1"/>
            </p:cNvSpPr>
            <p:nvPr/>
          </p:nvSpPr>
          <p:spPr bwMode="auto">
            <a:xfrm>
              <a:off x="8261658" y="951581"/>
              <a:ext cx="1768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6000" dirty="0">
                  <a:solidFill>
                    <a:srgbClr val="3A642E"/>
                  </a:solidFill>
                  <a:latin typeface="+mn-lt"/>
                  <a:ea typeface="+mn-ea"/>
                  <a:cs typeface="+mn-ea"/>
                  <a:sym typeface="+mn-lt"/>
                </a:rPr>
                <a:t>目 录</a:t>
              </a:r>
              <a:endParaRPr lang="zh-CN" altLang="zh-CN" sz="3600" dirty="0">
                <a:solidFill>
                  <a:srgbClr val="3A642E"/>
                </a:solidFill>
                <a:latin typeface="+mn-lt"/>
                <a:ea typeface="+mn-ea"/>
                <a:cs typeface="+mn-ea"/>
                <a:sym typeface="+mn-lt"/>
              </a:endParaRPr>
            </a:p>
          </p:txBody>
        </p:sp>
        <p:sp>
          <p:nvSpPr>
            <p:cNvPr id="143" name="Rectangle 18"/>
            <p:cNvSpPr>
              <a:spLocks noChangeArrowheads="1"/>
            </p:cNvSpPr>
            <p:nvPr/>
          </p:nvSpPr>
          <p:spPr bwMode="auto">
            <a:xfrm>
              <a:off x="8310968" y="1764858"/>
              <a:ext cx="17908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2800" spc="300" dirty="0">
                  <a:solidFill>
                    <a:schemeClr val="tx1">
                      <a:lumMod val="75000"/>
                      <a:lumOff val="25000"/>
                    </a:schemeClr>
                  </a:solidFill>
                  <a:latin typeface="+mn-lt"/>
                  <a:ea typeface="+mn-ea"/>
                  <a:cs typeface="+mn-ea"/>
                  <a:sym typeface="+mn-lt"/>
                </a:rPr>
                <a:t>contents</a:t>
              </a:r>
              <a:endParaRPr lang="zh-CN" altLang="zh-CN" sz="2400" spc="300" dirty="0">
                <a:solidFill>
                  <a:schemeClr val="tx1">
                    <a:lumMod val="75000"/>
                    <a:lumOff val="25000"/>
                  </a:schemeClr>
                </a:solidFill>
                <a:latin typeface="+mn-lt"/>
                <a:ea typeface="+mn-ea"/>
                <a:cs typeface="+mn-ea"/>
                <a:sym typeface="+mn-lt"/>
              </a:endParaRPr>
            </a:p>
          </p:txBody>
        </p:sp>
      </p:grpSp>
      <p:sp>
        <p:nvSpPr>
          <p:cNvPr id="401" name="文本框 9"/>
          <p:cNvSpPr txBox="1"/>
          <p:nvPr/>
        </p:nvSpPr>
        <p:spPr>
          <a:xfrm>
            <a:off x="972543" y="5358214"/>
            <a:ext cx="2365417" cy="1050722"/>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小暑的来龙去脉</a:t>
            </a:r>
          </a:p>
        </p:txBody>
      </p:sp>
      <p:sp>
        <p:nvSpPr>
          <p:cNvPr id="408" name="文本框 9"/>
          <p:cNvSpPr txBox="1"/>
          <p:nvPr/>
        </p:nvSpPr>
        <p:spPr>
          <a:xfrm>
            <a:off x="3065764" y="5352742"/>
            <a:ext cx="3189825" cy="589057"/>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小暑的习俗</a:t>
            </a:r>
          </a:p>
        </p:txBody>
      </p:sp>
      <p:sp>
        <p:nvSpPr>
          <p:cNvPr id="410" name="文本框 9"/>
          <p:cNvSpPr txBox="1"/>
          <p:nvPr/>
        </p:nvSpPr>
        <p:spPr>
          <a:xfrm>
            <a:off x="5937552" y="5345334"/>
            <a:ext cx="2523823" cy="1050722"/>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关于小暑的民间传说</a:t>
            </a:r>
          </a:p>
        </p:txBody>
      </p:sp>
      <p:sp>
        <p:nvSpPr>
          <p:cNvPr id="412" name="文本框 9"/>
          <p:cNvSpPr txBox="1"/>
          <p:nvPr/>
        </p:nvSpPr>
        <p:spPr>
          <a:xfrm>
            <a:off x="8638112" y="5304595"/>
            <a:ext cx="2365418" cy="1050722"/>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小暑与气候的故事</a:t>
            </a:r>
          </a:p>
        </p:txBody>
      </p:sp>
      <p:sp>
        <p:nvSpPr>
          <p:cNvPr id="414" name="文本框 9"/>
          <p:cNvSpPr txBox="1"/>
          <p:nvPr/>
        </p:nvSpPr>
        <p:spPr>
          <a:xfrm>
            <a:off x="11280533" y="5440348"/>
            <a:ext cx="2365418" cy="1050722"/>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不得不说的小暑养生</a:t>
            </a:r>
          </a:p>
        </p:txBody>
      </p:sp>
      <p:grpSp>
        <p:nvGrpSpPr>
          <p:cNvPr id="45" name="组合 44"/>
          <p:cNvGrpSpPr/>
          <p:nvPr/>
        </p:nvGrpSpPr>
        <p:grpSpPr>
          <a:xfrm>
            <a:off x="14391009" y="4047195"/>
            <a:ext cx="1161149" cy="1029579"/>
            <a:chOff x="13913198" y="2567511"/>
            <a:chExt cx="1161149" cy="1029579"/>
          </a:xfrm>
        </p:grpSpPr>
        <p:sp>
          <p:nvSpPr>
            <p:cNvPr id="46" name="Freeform 5"/>
            <p:cNvSpPr/>
            <p:nvPr/>
          </p:nvSpPr>
          <p:spPr bwMode="auto">
            <a:xfrm>
              <a:off x="13913198" y="2567511"/>
              <a:ext cx="1161149" cy="10295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47" name="KSO_Shape"/>
            <p:cNvSpPr/>
            <p:nvPr/>
          </p:nvSpPr>
          <p:spPr bwMode="auto">
            <a:xfrm>
              <a:off x="14133873" y="2738971"/>
              <a:ext cx="655367" cy="61874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chemeClr val="accent3"/>
                </a:solidFill>
                <a:latin typeface="+mn-lt"/>
                <a:ea typeface="+mn-ea"/>
                <a:cs typeface="+mn-ea"/>
                <a:sym typeface="+mn-lt"/>
              </a:endParaRPr>
            </a:p>
          </p:txBody>
        </p:sp>
      </p:grpSp>
      <p:sp>
        <p:nvSpPr>
          <p:cNvPr id="49" name="文本框 9"/>
          <p:cNvSpPr txBox="1"/>
          <p:nvPr/>
        </p:nvSpPr>
        <p:spPr>
          <a:xfrm>
            <a:off x="14077999" y="5440348"/>
            <a:ext cx="2115762" cy="1050722"/>
          </a:xfrm>
          <a:prstGeom prst="rect">
            <a:avLst/>
          </a:prstGeom>
          <a:noFill/>
        </p:spPr>
        <p:txBody>
          <a:bodyPr wrap="square" lIns="126160" tIns="63080" rIns="126160" bIns="63080" rtlCol="0">
            <a:spAutoFit/>
          </a:bodyPr>
          <a:lstStyle/>
          <a:p>
            <a:pPr marL="0" lvl="1" algn="ctr"/>
            <a:r>
              <a:rPr lang="zh-CN" altLang="en-US" sz="3000">
                <a:solidFill>
                  <a:schemeClr val="tx1">
                    <a:lumMod val="75000"/>
                    <a:lumOff val="25000"/>
                  </a:schemeClr>
                </a:solidFill>
                <a:latin typeface="+mn-lt"/>
                <a:ea typeface="+mn-ea"/>
                <a:cs typeface="+mn-ea"/>
                <a:sym typeface="+mn-lt"/>
              </a:rPr>
              <a:t>防暑降温小常识</a:t>
            </a: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ntr" presetSubtype="0"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childTnLst>
                                </p:cTn>
                              </p:par>
                              <p:par>
                                <p:cTn id="12" presetID="64" presetClass="path" presetSubtype="0" accel="50000" decel="50000" fill="hold" nodeType="withEffect">
                                  <p:stCondLst>
                                    <p:cond delay="500"/>
                                  </p:stCondLst>
                                  <p:childTnLst>
                                    <p:animMotion origin="layout" path="M -4.50281E-6 9.24199E-7 L 0.33237 -0.21791 " pathEditMode="relative" rAng="0" ptsTypes="AA">
                                      <p:cBhvr>
                                        <p:cTn id="13" dur="1000" spd="-100000" fill="hold"/>
                                        <p:tgtEl>
                                          <p:spTgt spid="2"/>
                                        </p:tgtEl>
                                        <p:attrNameLst>
                                          <p:attrName>ppt_x</p:attrName>
                                          <p:attrName>ppt_y</p:attrName>
                                        </p:attrNameLst>
                                      </p:cBhvr>
                                      <p:rCtr x="16614" y="-10904"/>
                                    </p:animMotion>
                                  </p:childTnLst>
                                </p:cTn>
                              </p:par>
                              <p:par>
                                <p:cTn id="14" presetID="1" presetClass="entr" presetSubtype="0" fill="hold" nodeType="withEffect">
                                  <p:stCondLst>
                                    <p:cond delay="1750"/>
                                  </p:stCondLst>
                                  <p:childTnLst>
                                    <p:set>
                                      <p:cBhvr>
                                        <p:cTn id="15" dur="1" fill="hold">
                                          <p:stCondLst>
                                            <p:cond delay="0"/>
                                          </p:stCondLst>
                                        </p:cTn>
                                        <p:tgtEl>
                                          <p:spTgt spid="3"/>
                                        </p:tgtEl>
                                        <p:attrNameLst>
                                          <p:attrName>style.visibility</p:attrName>
                                        </p:attrNameLst>
                                      </p:cBhvr>
                                      <p:to>
                                        <p:strVal val="visible"/>
                                      </p:to>
                                    </p:set>
                                  </p:childTnLst>
                                </p:cTn>
                              </p:par>
                              <p:par>
                                <p:cTn id="16" presetID="64" presetClass="path" presetSubtype="0" accel="50000" decel="50000" fill="hold" nodeType="withEffect">
                                  <p:stCondLst>
                                    <p:cond delay="1750"/>
                                  </p:stCondLst>
                                  <p:childTnLst>
                                    <p:animMotion origin="layout" path="M -3.22702E-6 -2.25538E-7 L 0.21633 -0.37663 " pathEditMode="relative" rAng="0" ptsTypes="AA">
                                      <p:cBhvr>
                                        <p:cTn id="17" dur="1000" spd="-100000" fill="hold"/>
                                        <p:tgtEl>
                                          <p:spTgt spid="3"/>
                                        </p:tgtEl>
                                        <p:attrNameLst>
                                          <p:attrName>ppt_x</p:attrName>
                                          <p:attrName>ppt_y</p:attrName>
                                        </p:attrNameLst>
                                      </p:cBhvr>
                                      <p:rCtr x="10816" y="-18840"/>
                                    </p:animMotion>
                                  </p:childTnLst>
                                </p:cTn>
                              </p:par>
                              <p:par>
                                <p:cTn id="18" presetID="1" presetClass="entr" presetSubtype="0" fill="hold" nodeType="withEffect">
                                  <p:stCondLst>
                                    <p:cond delay="2750"/>
                                  </p:stCondLst>
                                  <p:childTnLst>
                                    <p:set>
                                      <p:cBhvr>
                                        <p:cTn id="19" dur="1" fill="hold">
                                          <p:stCondLst>
                                            <p:cond delay="0"/>
                                          </p:stCondLst>
                                        </p:cTn>
                                        <p:tgtEl>
                                          <p:spTgt spid="4"/>
                                        </p:tgtEl>
                                        <p:attrNameLst>
                                          <p:attrName>style.visibility</p:attrName>
                                        </p:attrNameLst>
                                      </p:cBhvr>
                                      <p:to>
                                        <p:strVal val="visible"/>
                                      </p:to>
                                    </p:set>
                                  </p:childTnLst>
                                </p:cTn>
                              </p:par>
                              <p:par>
                                <p:cTn id="20" presetID="42" presetClass="path" presetSubtype="0" accel="50000" decel="50000" fill="hold" nodeType="withEffect">
                                  <p:stCondLst>
                                    <p:cond delay="2750"/>
                                  </p:stCondLst>
                                  <p:childTnLst>
                                    <p:animMotion origin="layout" path="M 3.05816E-6 3.4526E-6 L 0.01538 -0.43531 " pathEditMode="relative" rAng="0" ptsTypes="AA">
                                      <p:cBhvr>
                                        <p:cTn id="21" dur="1000" spd="-100000" fill="hold"/>
                                        <p:tgtEl>
                                          <p:spTgt spid="4"/>
                                        </p:tgtEl>
                                        <p:attrNameLst>
                                          <p:attrName>ppt_x</p:attrName>
                                          <p:attrName>ppt_y</p:attrName>
                                        </p:attrNameLst>
                                      </p:cBhvr>
                                      <p:rCtr x="769" y="-21774"/>
                                    </p:animMotion>
                                  </p:childTnLst>
                                </p:cTn>
                              </p:par>
                              <p:par>
                                <p:cTn id="22" presetID="1" presetClass="entr" presetSubtype="0" fill="hold" nodeType="withEffect">
                                  <p:stCondLst>
                                    <p:cond delay="3750"/>
                                  </p:stCondLst>
                                  <p:childTnLst>
                                    <p:set>
                                      <p:cBhvr>
                                        <p:cTn id="23" dur="1" fill="hold">
                                          <p:stCondLst>
                                            <p:cond delay="0"/>
                                          </p:stCondLst>
                                        </p:cTn>
                                        <p:tgtEl>
                                          <p:spTgt spid="5"/>
                                        </p:tgtEl>
                                        <p:attrNameLst>
                                          <p:attrName>style.visibility</p:attrName>
                                        </p:attrNameLst>
                                      </p:cBhvr>
                                      <p:to>
                                        <p:strVal val="visible"/>
                                      </p:to>
                                    </p:set>
                                  </p:childTnLst>
                                </p:cTn>
                              </p:par>
                              <p:par>
                                <p:cTn id="24" presetID="64" presetClass="path" presetSubtype="0" accel="50000" decel="50000" fill="hold" nodeType="withEffect">
                                  <p:stCondLst>
                                    <p:cond delay="3750"/>
                                  </p:stCondLst>
                                  <p:childTnLst>
                                    <p:animMotion origin="layout" path="M 3.88368E-6 8.66542E-7 L -0.19597 -0.37612 " pathEditMode="relative" rAng="0" ptsTypes="AA">
                                      <p:cBhvr>
                                        <p:cTn id="25" dur="1000" spd="-100000" fill="hold"/>
                                        <p:tgtEl>
                                          <p:spTgt spid="5"/>
                                        </p:tgtEl>
                                        <p:attrNameLst>
                                          <p:attrName>ppt_x</p:attrName>
                                          <p:attrName>ppt_y</p:attrName>
                                        </p:attrNameLst>
                                      </p:cBhvr>
                                      <p:rCtr x="-9803" y="-18806"/>
                                    </p:animMotion>
                                  </p:childTnLst>
                                </p:cTn>
                              </p:par>
                              <p:par>
                                <p:cTn id="26" presetID="1" presetClass="entr" presetSubtype="0" fill="hold" nodeType="withEffect">
                                  <p:stCondLst>
                                    <p:cond delay="4750"/>
                                  </p:stCondLst>
                                  <p:childTnLst>
                                    <p:set>
                                      <p:cBhvr>
                                        <p:cTn id="27" dur="1" fill="hold">
                                          <p:stCondLst>
                                            <p:cond delay="0"/>
                                          </p:stCondLst>
                                        </p:cTn>
                                        <p:tgtEl>
                                          <p:spTgt spid="6"/>
                                        </p:tgtEl>
                                        <p:attrNameLst>
                                          <p:attrName>style.visibility</p:attrName>
                                        </p:attrNameLst>
                                      </p:cBhvr>
                                      <p:to>
                                        <p:strVal val="visible"/>
                                      </p:to>
                                    </p:set>
                                  </p:childTnLst>
                                </p:cTn>
                              </p:par>
                              <p:par>
                                <p:cTn id="28" presetID="42" presetClass="path" presetSubtype="0" accel="50000" decel="50000" fill="hold" nodeType="withEffect">
                                  <p:stCondLst>
                                    <p:cond delay="4750"/>
                                  </p:stCondLst>
                                  <p:childTnLst>
                                    <p:animMotion origin="layout" path="M 2.51407E-6 -4.15465E-7 L -0.303 -0.15296 " pathEditMode="relative" rAng="0" ptsTypes="AA">
                                      <p:cBhvr>
                                        <p:cTn id="29" dur="1000" spd="-100000" fill="hold"/>
                                        <p:tgtEl>
                                          <p:spTgt spid="6"/>
                                        </p:tgtEl>
                                        <p:attrNameLst>
                                          <p:attrName>ppt_x</p:attrName>
                                          <p:attrName>ppt_y</p:attrName>
                                        </p:attrNameLst>
                                      </p:cBhvr>
                                      <p:rCtr x="-15150" y="-7648"/>
                                    </p:animMotion>
                                  </p:childTnLst>
                                </p:cTn>
                              </p:par>
                              <p:par>
                                <p:cTn id="30" presetID="1" presetClass="entr" presetSubtype="0" fill="hold" nodeType="withEffect">
                                  <p:stCondLst>
                                    <p:cond delay="4750"/>
                                  </p:stCondLst>
                                  <p:childTnLst>
                                    <p:set>
                                      <p:cBhvr>
                                        <p:cTn id="31" dur="1" fill="hold">
                                          <p:stCondLst>
                                            <p:cond delay="0"/>
                                          </p:stCondLst>
                                        </p:cTn>
                                        <p:tgtEl>
                                          <p:spTgt spid="45"/>
                                        </p:tgtEl>
                                        <p:attrNameLst>
                                          <p:attrName>style.visibility</p:attrName>
                                        </p:attrNameLst>
                                      </p:cBhvr>
                                      <p:to>
                                        <p:strVal val="visible"/>
                                      </p:to>
                                    </p:set>
                                  </p:childTnLst>
                                </p:cTn>
                              </p:par>
                              <p:par>
                                <p:cTn id="32" presetID="42" presetClass="path" presetSubtype="0" accel="50000" decel="50000" fill="hold" nodeType="withEffect">
                                  <p:stCondLst>
                                    <p:cond delay="4750"/>
                                  </p:stCondLst>
                                  <p:childTnLst>
                                    <p:animMotion origin="layout" path="M 2.51407E-6 -4.15465E-7 L -0.303 -0.15296 " pathEditMode="relative" rAng="0" ptsTypes="AA">
                                      <p:cBhvr>
                                        <p:cTn id="33" dur="1000" spd="-100000" fill="hold"/>
                                        <p:tgtEl>
                                          <p:spTgt spid="45"/>
                                        </p:tgtEl>
                                        <p:attrNameLst>
                                          <p:attrName>ppt_x</p:attrName>
                                          <p:attrName>ppt_y</p:attrName>
                                        </p:attrNameLst>
                                      </p:cBhvr>
                                      <p:rCtr x="-15150" y="-7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8" name="图片 17"/>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7769084"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小暑与气候的故事</a:t>
            </a:r>
          </a:p>
        </p:txBody>
      </p:sp>
      <p:sp>
        <p:nvSpPr>
          <p:cNvPr id="35" name="文本框 9"/>
          <p:cNvSpPr txBox="1"/>
          <p:nvPr/>
        </p:nvSpPr>
        <p:spPr>
          <a:xfrm>
            <a:off x="8101337" y="3637034"/>
            <a:ext cx="2504923"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6" name="文本框 9"/>
          <p:cNvSpPr txBox="1"/>
          <p:nvPr/>
        </p:nvSpPr>
        <p:spPr>
          <a:xfrm>
            <a:off x="8101335" y="4253894"/>
            <a:ext cx="260084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7" name="文本框 9"/>
          <p:cNvSpPr txBox="1"/>
          <p:nvPr/>
        </p:nvSpPr>
        <p:spPr>
          <a:xfrm>
            <a:off x="10674876" y="3637034"/>
            <a:ext cx="3979185"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8" name="文本框 9"/>
          <p:cNvSpPr txBox="1"/>
          <p:nvPr/>
        </p:nvSpPr>
        <p:spPr>
          <a:xfrm>
            <a:off x="10674875" y="4253895"/>
            <a:ext cx="3187100"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
        <p:nvSpPr>
          <p:cNvPr id="16" name="Freeform 35"/>
          <p:cNvSpPr>
            <a:spLocks noEditPoints="1"/>
          </p:cNvSpPr>
          <p:nvPr/>
        </p:nvSpPr>
        <p:spPr bwMode="auto">
          <a:xfrm>
            <a:off x="6947082" y="2311182"/>
            <a:ext cx="722205" cy="1141599"/>
          </a:xfrm>
          <a:custGeom>
            <a:avLst/>
            <a:gdLst>
              <a:gd name="T0" fmla="*/ 68 w 77"/>
              <a:gd name="T1" fmla="*/ 121 h 121"/>
              <a:gd name="T2" fmla="*/ 45 w 77"/>
              <a:gd name="T3" fmla="*/ 121 h 121"/>
              <a:gd name="T4" fmla="*/ 45 w 77"/>
              <a:gd name="T5" fmla="*/ 102 h 121"/>
              <a:gd name="T6" fmla="*/ 0 w 77"/>
              <a:gd name="T7" fmla="*/ 102 h 121"/>
              <a:gd name="T8" fmla="*/ 0 w 77"/>
              <a:gd name="T9" fmla="*/ 79 h 121"/>
              <a:gd name="T10" fmla="*/ 48 w 77"/>
              <a:gd name="T11" fmla="*/ 0 h 121"/>
              <a:gd name="T12" fmla="*/ 68 w 77"/>
              <a:gd name="T13" fmla="*/ 0 h 121"/>
              <a:gd name="T14" fmla="*/ 68 w 77"/>
              <a:gd name="T15" fmla="*/ 79 h 121"/>
              <a:gd name="T16" fmla="*/ 77 w 77"/>
              <a:gd name="T17" fmla="*/ 79 h 121"/>
              <a:gd name="T18" fmla="*/ 77 w 77"/>
              <a:gd name="T19" fmla="*/ 102 h 121"/>
              <a:gd name="T20" fmla="*/ 68 w 77"/>
              <a:gd name="T21" fmla="*/ 102 h 121"/>
              <a:gd name="T22" fmla="*/ 68 w 77"/>
              <a:gd name="T23" fmla="*/ 121 h 121"/>
              <a:gd name="T24" fmla="*/ 45 w 77"/>
              <a:gd name="T25" fmla="*/ 44 h 121"/>
              <a:gd name="T26" fmla="*/ 23 w 77"/>
              <a:gd name="T27" fmla="*/ 79 h 121"/>
              <a:gd name="T28" fmla="*/ 45 w 77"/>
              <a:gd name="T29" fmla="*/ 79 h 121"/>
              <a:gd name="T30" fmla="*/ 45 w 77"/>
              <a:gd name="T31"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1">
                <a:moveTo>
                  <a:pt x="68" y="121"/>
                </a:moveTo>
                <a:lnTo>
                  <a:pt x="45" y="121"/>
                </a:lnTo>
                <a:lnTo>
                  <a:pt x="45" y="102"/>
                </a:lnTo>
                <a:lnTo>
                  <a:pt x="0" y="102"/>
                </a:lnTo>
                <a:lnTo>
                  <a:pt x="0" y="79"/>
                </a:lnTo>
                <a:lnTo>
                  <a:pt x="48" y="0"/>
                </a:lnTo>
                <a:lnTo>
                  <a:pt x="68" y="0"/>
                </a:lnTo>
                <a:lnTo>
                  <a:pt x="68" y="79"/>
                </a:lnTo>
                <a:lnTo>
                  <a:pt x="77" y="79"/>
                </a:lnTo>
                <a:lnTo>
                  <a:pt x="77" y="102"/>
                </a:lnTo>
                <a:lnTo>
                  <a:pt x="68" y="102"/>
                </a:lnTo>
                <a:lnTo>
                  <a:pt x="68" y="121"/>
                </a:lnTo>
                <a:close/>
                <a:moveTo>
                  <a:pt x="45" y="44"/>
                </a:moveTo>
                <a:lnTo>
                  <a:pt x="23" y="79"/>
                </a:lnTo>
                <a:lnTo>
                  <a:pt x="45" y="79"/>
                </a:lnTo>
                <a:lnTo>
                  <a:pt x="45" y="44"/>
                </a:lnTo>
                <a:close/>
              </a:path>
            </a:pathLst>
          </a:custGeom>
          <a:solidFill>
            <a:srgbClr val="3A642E"/>
          </a:solidFill>
          <a:ln>
            <a:noFill/>
          </a:ln>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32">
                                          <p:stCondLst>
                                            <p:cond delay="0"/>
                                          </p:stCondLst>
                                        </p:cTn>
                                        <p:tgtEl>
                                          <p:spTgt spid="16"/>
                                        </p:tgtEl>
                                      </p:cBhvr>
                                    </p:animEffect>
                                    <p:anim calcmode="lin" valueType="num">
                                      <p:cBhvr>
                                        <p:cTn id="13" dur="72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26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265" tmFilter="0, 0; 0.125,0.2665; 0.25,0.4; 0.375,0.465; 0.5,0.5;  0.625,0.535; 0.75,0.6; 0.875,0.7335; 1,1">
                                          <p:stCondLst>
                                            <p:cond delay="265"/>
                                          </p:stCondLst>
                                        </p:cTn>
                                        <p:tgtEl>
                                          <p:spTgt spid="16"/>
                                        </p:tgtEl>
                                        <p:attrNameLst>
                                          <p:attrName>ppt_y</p:attrName>
                                        </p:attrNameLst>
                                      </p:cBhvr>
                                      <p:tavLst>
                                        <p:tav tm="0" fmla="#ppt_y-sin(pi*$)/9">
                                          <p:val>
                                            <p:fltVal val="0"/>
                                          </p:val>
                                        </p:tav>
                                        <p:tav tm="100000">
                                          <p:val>
                                            <p:fltVal val="1"/>
                                          </p:val>
                                        </p:tav>
                                      </p:tavLst>
                                    </p:anim>
                                    <p:anim calcmode="lin" valueType="num">
                                      <p:cBhvr>
                                        <p:cTn id="16" dur="133" tmFilter="0, 0; 0.125,0.2665; 0.25,0.4; 0.375,0.465; 0.5,0.5;  0.625,0.535; 0.75,0.6; 0.875,0.7335; 1,1">
                                          <p:stCondLst>
                                            <p:cond delay="529"/>
                                          </p:stCondLst>
                                        </p:cTn>
                                        <p:tgtEl>
                                          <p:spTgt spid="16"/>
                                        </p:tgtEl>
                                        <p:attrNameLst>
                                          <p:attrName>ppt_y</p:attrName>
                                        </p:attrNameLst>
                                      </p:cBhvr>
                                      <p:tavLst>
                                        <p:tav tm="0" fmla="#ppt_y-sin(pi*$)/27">
                                          <p:val>
                                            <p:fltVal val="0"/>
                                          </p:val>
                                        </p:tav>
                                        <p:tav tm="100000">
                                          <p:val>
                                            <p:fltVal val="1"/>
                                          </p:val>
                                        </p:tav>
                                      </p:tavLst>
                                    </p:anim>
                                    <p:anim calcmode="lin" valueType="num">
                                      <p:cBhvr>
                                        <p:cTn id="17" dur="65" tmFilter="0, 0; 0.125,0.2665; 0.25,0.4; 0.375,0.465; 0.5,0.5;  0.625,0.535; 0.75,0.6; 0.875,0.7335; 1,1">
                                          <p:stCondLst>
                                            <p:cond delay="663"/>
                                          </p:stCondLst>
                                        </p:cTn>
                                        <p:tgtEl>
                                          <p:spTgt spid="16"/>
                                        </p:tgtEl>
                                        <p:attrNameLst>
                                          <p:attrName>ppt_y</p:attrName>
                                        </p:attrNameLst>
                                      </p:cBhvr>
                                      <p:tavLst>
                                        <p:tav tm="0" fmla="#ppt_y-sin(pi*$)/81">
                                          <p:val>
                                            <p:fltVal val="0"/>
                                          </p:val>
                                        </p:tav>
                                        <p:tav tm="100000">
                                          <p:val>
                                            <p:fltVal val="1"/>
                                          </p:val>
                                        </p:tav>
                                      </p:tavLst>
                                    </p:anim>
                                    <p:animScale>
                                      <p:cBhvr>
                                        <p:cTn id="18" dur="10">
                                          <p:stCondLst>
                                            <p:cond delay="260"/>
                                          </p:stCondLst>
                                        </p:cTn>
                                        <p:tgtEl>
                                          <p:spTgt spid="16"/>
                                        </p:tgtEl>
                                      </p:cBhvr>
                                      <p:to x="100000" y="60000"/>
                                    </p:animScale>
                                    <p:animScale>
                                      <p:cBhvr>
                                        <p:cTn id="19" dur="66" decel="50000">
                                          <p:stCondLst>
                                            <p:cond delay="271"/>
                                          </p:stCondLst>
                                        </p:cTn>
                                        <p:tgtEl>
                                          <p:spTgt spid="16"/>
                                        </p:tgtEl>
                                      </p:cBhvr>
                                      <p:to x="100000" y="100000"/>
                                    </p:animScale>
                                    <p:animScale>
                                      <p:cBhvr>
                                        <p:cTn id="20" dur="10">
                                          <p:stCondLst>
                                            <p:cond delay="525"/>
                                          </p:stCondLst>
                                        </p:cTn>
                                        <p:tgtEl>
                                          <p:spTgt spid="16"/>
                                        </p:tgtEl>
                                      </p:cBhvr>
                                      <p:to x="100000" y="80000"/>
                                    </p:animScale>
                                    <p:animScale>
                                      <p:cBhvr>
                                        <p:cTn id="21" dur="66" decel="50000">
                                          <p:stCondLst>
                                            <p:cond delay="535"/>
                                          </p:stCondLst>
                                        </p:cTn>
                                        <p:tgtEl>
                                          <p:spTgt spid="16"/>
                                        </p:tgtEl>
                                      </p:cBhvr>
                                      <p:to x="100000" y="100000"/>
                                    </p:animScale>
                                    <p:animScale>
                                      <p:cBhvr>
                                        <p:cTn id="22" dur="10">
                                          <p:stCondLst>
                                            <p:cond delay="657"/>
                                          </p:stCondLst>
                                        </p:cTn>
                                        <p:tgtEl>
                                          <p:spTgt spid="16"/>
                                        </p:tgtEl>
                                      </p:cBhvr>
                                      <p:to x="100000" y="90000"/>
                                    </p:animScale>
                                    <p:animScale>
                                      <p:cBhvr>
                                        <p:cTn id="23" dur="66" decel="50000">
                                          <p:stCondLst>
                                            <p:cond delay="667"/>
                                          </p:stCondLst>
                                        </p:cTn>
                                        <p:tgtEl>
                                          <p:spTgt spid="16"/>
                                        </p:tgtEl>
                                      </p:cBhvr>
                                      <p:to x="100000" y="100000"/>
                                    </p:animScale>
                                    <p:animScale>
                                      <p:cBhvr>
                                        <p:cTn id="24" dur="10">
                                          <p:stCondLst>
                                            <p:cond delay="723"/>
                                          </p:stCondLst>
                                        </p:cTn>
                                        <p:tgtEl>
                                          <p:spTgt spid="16"/>
                                        </p:tgtEl>
                                      </p:cBhvr>
                                      <p:to x="100000" y="95000"/>
                                    </p:animScale>
                                    <p:animScale>
                                      <p:cBhvr>
                                        <p:cTn id="25" dur="66" decel="50000">
                                          <p:stCondLst>
                                            <p:cond delay="734"/>
                                          </p:stCondLst>
                                        </p:cTn>
                                        <p:tgtEl>
                                          <p:spTgt spid="16"/>
                                        </p:tgtEl>
                                      </p:cBhvr>
                                      <p:to x="100000" y="100000"/>
                                    </p:animScale>
                                  </p:childTnLst>
                                </p:cTn>
                              </p:par>
                              <p:par>
                                <p:cTn id="26" presetID="52" presetClass="entr" presetSubtype="0" fill="hold" grpId="0" nodeType="withEffect">
                                  <p:stCondLst>
                                    <p:cond delay="650"/>
                                  </p:stCondLst>
                                  <p:iterate type="lt">
                                    <p:tmPct val="10000"/>
                                  </p:iterate>
                                  <p:childTnLst>
                                    <p:set>
                                      <p:cBhvr>
                                        <p:cTn id="27" dur="1" fill="hold">
                                          <p:stCondLst>
                                            <p:cond delay="0"/>
                                          </p:stCondLst>
                                        </p:cTn>
                                        <p:tgtEl>
                                          <p:spTgt spid="33"/>
                                        </p:tgtEl>
                                        <p:attrNameLst>
                                          <p:attrName>style.visibility</p:attrName>
                                        </p:attrNameLst>
                                      </p:cBhvr>
                                      <p:to>
                                        <p:strVal val="visible"/>
                                      </p:to>
                                    </p:set>
                                    <p:animScale>
                                      <p:cBhvr>
                                        <p:cTn id="2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3"/>
                                        </p:tgtEl>
                                        <p:attrNameLst>
                                          <p:attrName>ppt_x</p:attrName>
                                          <p:attrName>ppt_y</p:attrName>
                                        </p:attrNameLst>
                                      </p:cBhvr>
                                    </p:animMotion>
                                    <p:animEffect transition="in" filter="fade">
                                      <p:cBhvr>
                                        <p:cTn id="30" dur="1000"/>
                                        <p:tgtEl>
                                          <p:spTgt spid="33"/>
                                        </p:tgtEl>
                                      </p:cBhvr>
                                    </p:animEffect>
                                  </p:childTnLst>
                                </p:cTn>
                              </p:par>
                              <p:par>
                                <p:cTn id="31" presetID="22" presetClass="entr" presetSubtype="1" fill="hold" nodeType="withEffect">
                                  <p:stCondLst>
                                    <p:cond delay="1850"/>
                                  </p:stCondLst>
                                  <p:childTnLst>
                                    <p:set>
                                      <p:cBhvr>
                                        <p:cTn id="32" dur="1" fill="hold">
                                          <p:stCondLst>
                                            <p:cond delay="0"/>
                                          </p:stCondLst>
                                        </p:cTn>
                                        <p:tgtEl>
                                          <p:spTgt spid="43"/>
                                        </p:tgtEl>
                                        <p:attrNameLst>
                                          <p:attrName>style.visibility</p:attrName>
                                        </p:attrNameLst>
                                      </p:cBhvr>
                                      <p:to>
                                        <p:strVal val="visible"/>
                                      </p:to>
                                    </p:set>
                                    <p:animEffect transition="in" filter="wipe(up)">
                                      <p:cBhvr>
                                        <p:cTn id="33" dur="500"/>
                                        <p:tgtEl>
                                          <p:spTgt spid="43"/>
                                        </p:tgtEl>
                                      </p:cBhvr>
                                    </p:animEffect>
                                  </p:childTnLst>
                                </p:cTn>
                              </p:par>
                              <p:par>
                                <p:cTn id="34" presetID="2" presetClass="entr" presetSubtype="4" fill="hold" grpId="0" nodeType="withEffect">
                                  <p:stCondLst>
                                    <p:cond delay="25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50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50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21</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小暑与气候的故事</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7" name="TextBox 2"/>
          <p:cNvSpPr txBox="1"/>
          <p:nvPr/>
        </p:nvSpPr>
        <p:spPr>
          <a:xfrm>
            <a:off x="9121448" y="2924982"/>
            <a:ext cx="6396711" cy="36990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2"/>
                </a:solidFill>
                <a:latin typeface="+mn-lt"/>
                <a:ea typeface="+mn-ea"/>
                <a:cs typeface="+mn-ea"/>
                <a:sym typeface="+mn-lt"/>
              </a:rPr>
              <a:t>中国南方地区小暑时平均气温为</a:t>
            </a:r>
            <a:r>
              <a:rPr lang="en-US" altLang="zh-CN" sz="1800">
                <a:solidFill>
                  <a:schemeClr val="tx2"/>
                </a:solidFill>
                <a:latin typeface="+mn-lt"/>
                <a:ea typeface="+mn-ea"/>
                <a:cs typeface="+mn-ea"/>
                <a:sym typeface="+mn-lt"/>
              </a:rPr>
              <a:t>26℃</a:t>
            </a:r>
            <a:r>
              <a:rPr lang="zh-CN" altLang="en-US" sz="1800">
                <a:solidFill>
                  <a:schemeClr val="tx2"/>
                </a:solidFill>
                <a:latin typeface="+mn-lt"/>
                <a:ea typeface="+mn-ea"/>
                <a:cs typeface="+mn-ea"/>
                <a:sym typeface="+mn-lt"/>
              </a:rPr>
              <a:t>左右。</a:t>
            </a:r>
            <a:endParaRPr lang="en-US" altLang="zh-CN" sz="1800" dirty="0">
              <a:solidFill>
                <a:schemeClr val="tx2"/>
              </a:solidFill>
              <a:latin typeface="+mn-lt"/>
              <a:ea typeface="+mn-ea"/>
              <a:cs typeface="+mn-ea"/>
              <a:sym typeface="+mn-lt"/>
            </a:endParaRPr>
          </a:p>
        </p:txBody>
      </p:sp>
      <p:sp>
        <p:nvSpPr>
          <p:cNvPr id="18" name="椭圆 17"/>
          <p:cNvSpPr/>
          <p:nvPr/>
        </p:nvSpPr>
        <p:spPr>
          <a:xfrm>
            <a:off x="6859396" y="3031820"/>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1</a:t>
            </a:r>
            <a:endParaRPr lang="zh-CN" altLang="en-US" sz="2200" dirty="0">
              <a:cs typeface="+mn-ea"/>
              <a:sym typeface="+mn-lt"/>
            </a:endParaRPr>
          </a:p>
        </p:txBody>
      </p:sp>
      <p:cxnSp>
        <p:nvCxnSpPr>
          <p:cNvPr id="19" name="直接连接符 18"/>
          <p:cNvCxnSpPr/>
          <p:nvPr/>
        </p:nvCxnSpPr>
        <p:spPr>
          <a:xfrm>
            <a:off x="7259190" y="3228409"/>
            <a:ext cx="1465913"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TextBox 5"/>
          <p:cNvSpPr txBox="1"/>
          <p:nvPr/>
        </p:nvSpPr>
        <p:spPr>
          <a:xfrm>
            <a:off x="9121448" y="3845968"/>
            <a:ext cx="6396711"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800">
                <a:solidFill>
                  <a:schemeClr val="tx2"/>
                </a:solidFill>
                <a:latin typeface="+mn-lt"/>
                <a:ea typeface="+mn-ea"/>
                <a:cs typeface="+mn-ea"/>
                <a:sym typeface="+mn-lt"/>
              </a:rPr>
              <a:t>7</a:t>
            </a:r>
            <a:r>
              <a:rPr lang="zh-CN" altLang="en-US" sz="1800">
                <a:solidFill>
                  <a:schemeClr val="tx2"/>
                </a:solidFill>
                <a:latin typeface="+mn-lt"/>
                <a:ea typeface="+mn-ea"/>
                <a:cs typeface="+mn-ea"/>
                <a:sym typeface="+mn-lt"/>
              </a:rPr>
              <a:t>月中旬，华南东南低海拔河谷地区，可开始出现日平均气温高于</a:t>
            </a:r>
            <a:r>
              <a:rPr lang="en-US" altLang="zh-CN" sz="1800">
                <a:solidFill>
                  <a:schemeClr val="tx2"/>
                </a:solidFill>
                <a:latin typeface="+mn-lt"/>
                <a:ea typeface="+mn-ea"/>
                <a:cs typeface="+mn-ea"/>
                <a:sym typeface="+mn-lt"/>
              </a:rPr>
              <a:t>30℃</a:t>
            </a:r>
            <a:r>
              <a:rPr lang="zh-CN" altLang="en-US" sz="1800">
                <a:solidFill>
                  <a:schemeClr val="tx2"/>
                </a:solidFill>
                <a:latin typeface="+mn-lt"/>
                <a:ea typeface="+mn-ea"/>
                <a:cs typeface="+mn-ea"/>
                <a:sym typeface="+mn-lt"/>
              </a:rPr>
              <a:t>、日最高气温高于</a:t>
            </a:r>
            <a:r>
              <a:rPr lang="en-US" altLang="zh-CN" sz="1800">
                <a:solidFill>
                  <a:schemeClr val="tx2"/>
                </a:solidFill>
                <a:latin typeface="+mn-lt"/>
                <a:ea typeface="+mn-ea"/>
                <a:cs typeface="+mn-ea"/>
                <a:sym typeface="+mn-lt"/>
              </a:rPr>
              <a:t>35℃</a:t>
            </a:r>
            <a:r>
              <a:rPr lang="zh-CN" altLang="en-US" sz="1800">
                <a:solidFill>
                  <a:schemeClr val="tx2"/>
                </a:solidFill>
                <a:latin typeface="+mn-lt"/>
                <a:ea typeface="+mn-ea"/>
                <a:cs typeface="+mn-ea"/>
                <a:sym typeface="+mn-lt"/>
              </a:rPr>
              <a:t>。</a:t>
            </a:r>
            <a:endParaRPr lang="en-US" altLang="zh-CN" sz="1800" dirty="0">
              <a:solidFill>
                <a:schemeClr val="tx2"/>
              </a:solidFill>
              <a:latin typeface="+mn-lt"/>
              <a:ea typeface="+mn-ea"/>
              <a:cs typeface="+mn-ea"/>
              <a:sym typeface="+mn-lt"/>
            </a:endParaRPr>
          </a:p>
        </p:txBody>
      </p:sp>
      <p:sp>
        <p:nvSpPr>
          <p:cNvPr id="21" name="椭圆 20"/>
          <p:cNvSpPr/>
          <p:nvPr/>
        </p:nvSpPr>
        <p:spPr>
          <a:xfrm>
            <a:off x="6859396" y="3952806"/>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2</a:t>
            </a:r>
            <a:endParaRPr lang="zh-CN" altLang="en-US" sz="2200" dirty="0">
              <a:cs typeface="+mn-ea"/>
              <a:sym typeface="+mn-lt"/>
            </a:endParaRPr>
          </a:p>
        </p:txBody>
      </p:sp>
      <p:cxnSp>
        <p:nvCxnSpPr>
          <p:cNvPr id="22" name="直接连接符 21"/>
          <p:cNvCxnSpPr/>
          <p:nvPr/>
        </p:nvCxnSpPr>
        <p:spPr>
          <a:xfrm>
            <a:off x="7259190" y="4149395"/>
            <a:ext cx="1465913"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8"/>
          <p:cNvSpPr txBox="1"/>
          <p:nvPr/>
        </p:nvSpPr>
        <p:spPr>
          <a:xfrm>
            <a:off x="9121448" y="4763381"/>
            <a:ext cx="6396711" cy="36990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2"/>
                </a:solidFill>
                <a:latin typeface="+mn-lt"/>
                <a:ea typeface="+mn-ea"/>
                <a:cs typeface="+mn-ea"/>
                <a:sym typeface="+mn-lt"/>
              </a:rPr>
              <a:t>在西北高原北部，此时仍可见霜雪，相当于华南初春时节景象。</a:t>
            </a:r>
          </a:p>
        </p:txBody>
      </p:sp>
      <p:sp>
        <p:nvSpPr>
          <p:cNvPr id="24" name="椭圆 23"/>
          <p:cNvSpPr/>
          <p:nvPr/>
        </p:nvSpPr>
        <p:spPr>
          <a:xfrm>
            <a:off x="6859396" y="4870219"/>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3</a:t>
            </a:r>
            <a:endParaRPr lang="zh-CN" altLang="en-US" sz="2200" dirty="0">
              <a:cs typeface="+mn-ea"/>
              <a:sym typeface="+mn-lt"/>
            </a:endParaRPr>
          </a:p>
        </p:txBody>
      </p:sp>
      <p:cxnSp>
        <p:nvCxnSpPr>
          <p:cNvPr id="25" name="直接连接符 24"/>
          <p:cNvCxnSpPr/>
          <p:nvPr/>
        </p:nvCxnSpPr>
        <p:spPr>
          <a:xfrm>
            <a:off x="7259190" y="5066808"/>
            <a:ext cx="1465913"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11"/>
          <p:cNvSpPr txBox="1"/>
          <p:nvPr/>
        </p:nvSpPr>
        <p:spPr>
          <a:xfrm>
            <a:off x="9121448" y="5680794"/>
            <a:ext cx="6396711" cy="36990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2"/>
                </a:solidFill>
                <a:latin typeface="+mn-lt"/>
                <a:ea typeface="+mn-ea"/>
                <a:cs typeface="+mn-ea"/>
                <a:sym typeface="+mn-lt"/>
              </a:rPr>
              <a:t>小暑前后，中国南方大部分地区各地进入雷暴最多的季节。</a:t>
            </a:r>
            <a:endParaRPr lang="en-US" altLang="zh-CN" sz="1800" dirty="0">
              <a:solidFill>
                <a:schemeClr val="tx2"/>
              </a:solidFill>
              <a:latin typeface="+mn-lt"/>
              <a:ea typeface="+mn-ea"/>
              <a:cs typeface="+mn-ea"/>
              <a:sym typeface="+mn-lt"/>
            </a:endParaRPr>
          </a:p>
        </p:txBody>
      </p:sp>
      <p:sp>
        <p:nvSpPr>
          <p:cNvPr id="28" name="椭圆 27"/>
          <p:cNvSpPr/>
          <p:nvPr/>
        </p:nvSpPr>
        <p:spPr>
          <a:xfrm>
            <a:off x="6859396" y="5787633"/>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4</a:t>
            </a:r>
            <a:endParaRPr lang="zh-CN" altLang="en-US" sz="2200" dirty="0">
              <a:cs typeface="+mn-ea"/>
              <a:sym typeface="+mn-lt"/>
            </a:endParaRPr>
          </a:p>
        </p:txBody>
      </p:sp>
      <p:cxnSp>
        <p:nvCxnSpPr>
          <p:cNvPr id="29" name="直接连接符 28"/>
          <p:cNvCxnSpPr/>
          <p:nvPr/>
        </p:nvCxnSpPr>
        <p:spPr>
          <a:xfrm>
            <a:off x="7259190" y="5984221"/>
            <a:ext cx="1465913"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TextBox 14"/>
          <p:cNvSpPr txBox="1"/>
          <p:nvPr/>
        </p:nvSpPr>
        <p:spPr>
          <a:xfrm>
            <a:off x="9121448" y="6598207"/>
            <a:ext cx="6396711"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2"/>
                </a:solidFill>
                <a:latin typeface="+mn-lt"/>
                <a:ea typeface="+mn-ea"/>
                <a:cs typeface="+mn-ea"/>
                <a:sym typeface="+mn-lt"/>
              </a:rPr>
              <a:t>雷暴是一种剧烈的天气现象，常与大风、暴雨相伴出现，有时还有冰雹，容易造成灾害。</a:t>
            </a:r>
            <a:endParaRPr lang="en-US" altLang="zh-CN" sz="1800" dirty="0">
              <a:solidFill>
                <a:schemeClr val="tx2"/>
              </a:solidFill>
              <a:latin typeface="+mn-lt"/>
              <a:ea typeface="+mn-ea"/>
              <a:cs typeface="+mn-ea"/>
              <a:sym typeface="+mn-lt"/>
            </a:endParaRPr>
          </a:p>
        </p:txBody>
      </p:sp>
      <p:sp>
        <p:nvSpPr>
          <p:cNvPr id="31" name="椭圆 30"/>
          <p:cNvSpPr/>
          <p:nvPr/>
        </p:nvSpPr>
        <p:spPr>
          <a:xfrm>
            <a:off x="6859396" y="6705046"/>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5</a:t>
            </a:r>
            <a:endParaRPr lang="zh-CN" altLang="en-US" sz="2200" dirty="0">
              <a:cs typeface="+mn-ea"/>
              <a:sym typeface="+mn-lt"/>
            </a:endParaRPr>
          </a:p>
        </p:txBody>
      </p:sp>
      <p:cxnSp>
        <p:nvCxnSpPr>
          <p:cNvPr id="32" name="直接连接符 31"/>
          <p:cNvCxnSpPr/>
          <p:nvPr/>
        </p:nvCxnSpPr>
        <p:spPr>
          <a:xfrm>
            <a:off x="7259190" y="6901634"/>
            <a:ext cx="1465913"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TextBox 17"/>
          <p:cNvSpPr txBox="1"/>
          <p:nvPr/>
        </p:nvSpPr>
        <p:spPr>
          <a:xfrm>
            <a:off x="9121448" y="7515620"/>
            <a:ext cx="6396711"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2"/>
                </a:solidFill>
                <a:latin typeface="+mn-lt"/>
                <a:ea typeface="+mn-ea"/>
                <a:cs typeface="+mn-ea"/>
                <a:sym typeface="+mn-lt"/>
              </a:rPr>
              <a:t>华南东部，小暑以后因常受副热带高压控制，多连晴高温天气，开始进入伏旱期。中国南方大部分地区这一东旱西涝的气候特点</a:t>
            </a:r>
            <a:endParaRPr lang="en-US" altLang="zh-CN" sz="1800" dirty="0">
              <a:solidFill>
                <a:schemeClr val="tx2"/>
              </a:solidFill>
              <a:latin typeface="+mn-lt"/>
              <a:ea typeface="+mn-ea"/>
              <a:cs typeface="+mn-ea"/>
              <a:sym typeface="+mn-lt"/>
            </a:endParaRPr>
          </a:p>
        </p:txBody>
      </p:sp>
      <p:sp>
        <p:nvSpPr>
          <p:cNvPr id="35" name="椭圆 34"/>
          <p:cNvSpPr/>
          <p:nvPr/>
        </p:nvSpPr>
        <p:spPr>
          <a:xfrm>
            <a:off x="6859396" y="7622459"/>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r>
              <a:rPr lang="en-US" altLang="zh-CN" sz="2200" dirty="0">
                <a:cs typeface="+mn-ea"/>
                <a:sym typeface="+mn-lt"/>
              </a:rPr>
              <a:t>6</a:t>
            </a:r>
            <a:endParaRPr lang="zh-CN" altLang="en-US" sz="2200" dirty="0">
              <a:cs typeface="+mn-ea"/>
              <a:sym typeface="+mn-lt"/>
            </a:endParaRPr>
          </a:p>
        </p:txBody>
      </p:sp>
      <p:cxnSp>
        <p:nvCxnSpPr>
          <p:cNvPr id="36" name="直接连接符 35"/>
          <p:cNvCxnSpPr/>
          <p:nvPr/>
        </p:nvCxnSpPr>
        <p:spPr>
          <a:xfrm>
            <a:off x="7259190" y="7819047"/>
            <a:ext cx="1465913"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screen"/>
          <a:stretch>
            <a:fillRect/>
          </a:stretch>
        </p:blipFill>
        <p:spPr>
          <a:xfrm>
            <a:off x="42824" y="2291239"/>
            <a:ext cx="6436105" cy="6526255"/>
          </a:xfrm>
          <a:prstGeom prst="rect">
            <a:avLst/>
          </a:prstGeom>
        </p:spPr>
      </p:pic>
      <p:sp>
        <p:nvSpPr>
          <p:cNvPr id="37" name="TextBox 21"/>
          <p:cNvSpPr txBox="1"/>
          <p:nvPr/>
        </p:nvSpPr>
        <p:spPr>
          <a:xfrm>
            <a:off x="6877018" y="2066039"/>
            <a:ext cx="3384557" cy="569387"/>
          </a:xfrm>
          <a:prstGeom prst="rect">
            <a:avLst/>
          </a:prstGeom>
          <a:solidFill>
            <a:srgbClr val="3A642E"/>
          </a:solid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3700" b="1">
                <a:solidFill>
                  <a:schemeClr val="bg1"/>
                </a:solidFill>
                <a:latin typeface="+mn-lt"/>
                <a:ea typeface="+mn-ea"/>
                <a:cs typeface="+mn-ea"/>
                <a:sym typeface="+mn-lt"/>
              </a:rPr>
              <a:t>小暑气候</a:t>
            </a:r>
            <a:endParaRPr lang="en-US" altLang="zh-CN" sz="3700" b="1" dirty="0">
              <a:solidFill>
                <a:schemeClr val="bg1"/>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528"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fltVal val="0.5"/>
                                          </p:val>
                                        </p:tav>
                                        <p:tav tm="100000">
                                          <p:val>
                                            <p:strVal val="#ppt_x"/>
                                          </p:val>
                                        </p:tav>
                                      </p:tavLst>
                                    </p:anim>
                                    <p:anim calcmode="lin" valueType="num">
                                      <p:cBhvr>
                                        <p:cTn id="14" dur="500" fill="hold"/>
                                        <p:tgtEl>
                                          <p:spTgt spid="37"/>
                                        </p:tgtEl>
                                        <p:attrNameLst>
                                          <p:attrName>ppt_y</p:attrName>
                                        </p:attrNameLst>
                                      </p:cBhvr>
                                      <p:tavLst>
                                        <p:tav tm="0">
                                          <p:val>
                                            <p:fltVal val="0.5"/>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nodeType="withEffect">
                                  <p:stCondLst>
                                    <p:cond delay="60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nodeType="withEffect">
                                  <p:stCondLst>
                                    <p:cond delay="80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nodeType="withEffect">
                                  <p:stCondLst>
                                    <p:cond delay="10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60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par>
                                <p:cTn id="69" presetID="22" presetClass="entr" presetSubtype="8" fill="hold" grpId="0" nodeType="withEffect">
                                  <p:stCondLst>
                                    <p:cond delay="100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1" grpId="0" animBg="1"/>
      <p:bldP spid="23" grpId="0"/>
      <p:bldP spid="24" grpId="0" animBg="1"/>
      <p:bldP spid="27" grpId="0"/>
      <p:bldP spid="28" grpId="0" animBg="1"/>
      <p:bldP spid="30" grpId="0"/>
      <p:bldP spid="31" grpId="0" animBg="1"/>
      <p:bldP spid="34" grpId="0"/>
      <p:bldP spid="3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22</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小暑与气候的故事</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pic>
        <p:nvPicPr>
          <p:cNvPr id="16" name="Picture 2"/>
          <p:cNvPicPr>
            <a:picLocks noChangeAspect="1" noChangeArrowheads="1"/>
          </p:cNvPicPr>
          <p:nvPr/>
        </p:nvPicPr>
        <p:blipFill>
          <a:blip r:embed="rId3" cstate="screen"/>
          <a:stretch>
            <a:fillRect/>
          </a:stretch>
        </p:blipFill>
        <p:spPr bwMode="auto">
          <a:xfrm>
            <a:off x="1620615" y="4070990"/>
            <a:ext cx="8032809" cy="5186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
          <p:cNvSpPr txBox="1"/>
          <p:nvPr/>
        </p:nvSpPr>
        <p:spPr>
          <a:xfrm>
            <a:off x="11594548" y="3096568"/>
            <a:ext cx="4355660" cy="5768054"/>
          </a:xfrm>
          <a:prstGeom prst="rect">
            <a:avLst/>
          </a:prstGeom>
          <a:noFill/>
        </p:spPr>
        <p:txBody>
          <a:bodyPr wrap="square" lIns="0" tIns="0" rIns="0" bIns="0" rtlCol="0">
            <a:spAutoFit/>
          </a:bodyPr>
          <a:lstStyle/>
          <a:p>
            <a:pPr marL="285750" indent="-285750" algn="just">
              <a:lnSpc>
                <a:spcPct val="150000"/>
              </a:lnSpc>
              <a:buFont typeface="Wingdings" panose="05000000000000000000" pitchFamily="2" charset="2"/>
              <a:buChar char="Ø"/>
            </a:pPr>
            <a:r>
              <a:rPr lang="zh-CN" altLang="en-US">
                <a:latin typeface="+mn-lt"/>
                <a:ea typeface="+mn-ea"/>
                <a:cs typeface="+mn-ea"/>
                <a:sym typeface="+mn-lt"/>
              </a:rPr>
              <a:t>小暑开始，江淮流域梅雨先后结束，东部淮河、秦岭一线以北的广大地区开始了来自太平洋的东南季风雨季，降水明显增加，且雨量比较集中；</a:t>
            </a:r>
            <a:endParaRPr lang="en-US" altLang="zh-CN">
              <a:latin typeface="+mn-lt"/>
              <a:ea typeface="+mn-ea"/>
              <a:cs typeface="+mn-ea"/>
              <a:sym typeface="+mn-lt"/>
            </a:endParaRPr>
          </a:p>
          <a:p>
            <a:pPr marL="285750" indent="-285750" algn="just">
              <a:lnSpc>
                <a:spcPct val="150000"/>
              </a:lnSpc>
              <a:buFont typeface="Wingdings" panose="05000000000000000000" pitchFamily="2" charset="2"/>
              <a:buChar char="Ø"/>
            </a:pPr>
            <a:r>
              <a:rPr lang="zh-CN" altLang="en-US">
                <a:latin typeface="+mn-lt"/>
                <a:ea typeface="+mn-ea"/>
                <a:cs typeface="+mn-ea"/>
                <a:sym typeface="+mn-lt"/>
              </a:rPr>
              <a:t>华南、西南、青藏高原也处于来自印度洋和我国南海的西南季风雨季中；</a:t>
            </a:r>
            <a:endParaRPr lang="en-US" altLang="zh-CN">
              <a:latin typeface="+mn-lt"/>
              <a:ea typeface="+mn-ea"/>
              <a:cs typeface="+mn-ea"/>
              <a:sym typeface="+mn-lt"/>
            </a:endParaRPr>
          </a:p>
          <a:p>
            <a:pPr marL="285750" indent="-285750" algn="just">
              <a:lnSpc>
                <a:spcPct val="150000"/>
              </a:lnSpc>
              <a:buFont typeface="Wingdings" panose="05000000000000000000" pitchFamily="2" charset="2"/>
              <a:buChar char="Ø"/>
            </a:pPr>
            <a:r>
              <a:rPr lang="zh-CN" altLang="en-US">
                <a:latin typeface="+mn-lt"/>
                <a:ea typeface="+mn-ea"/>
                <a:cs typeface="+mn-ea"/>
                <a:sym typeface="+mn-lt"/>
              </a:rPr>
              <a:t>而长江中下游地区则一般为副热带高压控制下的高温少雨天气。</a:t>
            </a:r>
            <a:endParaRPr lang="en-US" altLang="zh-CN">
              <a:latin typeface="+mn-lt"/>
              <a:ea typeface="+mn-ea"/>
              <a:cs typeface="+mn-ea"/>
              <a:sym typeface="+mn-lt"/>
            </a:endParaRPr>
          </a:p>
          <a:p>
            <a:pPr marL="285750" indent="-285750" algn="just">
              <a:lnSpc>
                <a:spcPct val="150000"/>
              </a:lnSpc>
              <a:buFont typeface="Wingdings" panose="05000000000000000000" pitchFamily="2" charset="2"/>
              <a:buChar char="Ø"/>
            </a:pPr>
            <a:r>
              <a:rPr lang="zh-CN" altLang="en-US">
                <a:latin typeface="+mn-lt"/>
                <a:ea typeface="+mn-ea"/>
                <a:cs typeface="+mn-ea"/>
                <a:sym typeface="+mn-lt"/>
              </a:rPr>
              <a:t>也有的年份，小暑前后北方冷空气势力仍较强，在长江中下游地区与南方暖空气势均力敌，出现锋面雷雨。</a:t>
            </a:r>
            <a:endParaRPr lang="en-US" altLang="zh-CN">
              <a:latin typeface="+mn-lt"/>
              <a:ea typeface="+mn-ea"/>
              <a:cs typeface="+mn-ea"/>
              <a:sym typeface="+mn-lt"/>
            </a:endParaRPr>
          </a:p>
          <a:p>
            <a:pPr marL="285750" indent="-285750" algn="just">
              <a:lnSpc>
                <a:spcPct val="150000"/>
              </a:lnSpc>
              <a:buFont typeface="Wingdings" panose="05000000000000000000" pitchFamily="2" charset="2"/>
              <a:buChar char="Ø"/>
            </a:pPr>
            <a:r>
              <a:rPr lang="zh-CN" altLang="en-US">
                <a:latin typeface="+mn-lt"/>
                <a:ea typeface="+mn-ea"/>
                <a:cs typeface="+mn-ea"/>
                <a:sym typeface="+mn-lt"/>
              </a:rPr>
              <a:t>小暑时节的雷雨常是“倒黄梅”的天气信息，预兆雨带还会在长江中下游维持一段时间。</a:t>
            </a:r>
          </a:p>
        </p:txBody>
      </p:sp>
      <p:grpSp>
        <p:nvGrpSpPr>
          <p:cNvPr id="18" name="组合 17"/>
          <p:cNvGrpSpPr/>
          <p:nvPr/>
        </p:nvGrpSpPr>
        <p:grpSpPr>
          <a:xfrm>
            <a:off x="644338" y="2788749"/>
            <a:ext cx="1358382" cy="1335898"/>
            <a:chOff x="2341107" y="1055984"/>
            <a:chExt cx="988604" cy="988604"/>
          </a:xfrm>
        </p:grpSpPr>
        <p:sp>
          <p:nvSpPr>
            <p:cNvPr id="19" name="椭圆 18"/>
            <p:cNvSpPr/>
            <p:nvPr/>
          </p:nvSpPr>
          <p:spPr>
            <a:xfrm>
              <a:off x="2341107" y="1055984"/>
              <a:ext cx="988604" cy="988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0" name="TextBox 33"/>
            <p:cNvSpPr>
              <a:spLocks noChangeArrowheads="1"/>
            </p:cNvSpPr>
            <p:nvPr/>
          </p:nvSpPr>
          <p:spPr bwMode="auto">
            <a:xfrm>
              <a:off x="2411812" y="1334843"/>
              <a:ext cx="847194" cy="4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4000" b="1">
                  <a:solidFill>
                    <a:schemeClr val="bg1"/>
                  </a:solidFill>
                  <a:latin typeface="+mn-lt"/>
                  <a:ea typeface="+mn-ea"/>
                  <a:cs typeface="+mn-ea"/>
                  <a:sym typeface="+mn-lt"/>
                </a:rPr>
                <a:t>小雨</a:t>
              </a:r>
              <a:endParaRPr lang="zh-CN" altLang="en-US" sz="4000" b="1" dirty="0">
                <a:solidFill>
                  <a:schemeClr val="bg1"/>
                </a:solidFill>
                <a:latin typeface="+mn-lt"/>
                <a:ea typeface="+mn-ea"/>
                <a:cs typeface="+mn-ea"/>
                <a:sym typeface="+mn-lt"/>
              </a:endParaRPr>
            </a:p>
          </p:txBody>
        </p:sp>
      </p:grpSp>
      <p:grpSp>
        <p:nvGrpSpPr>
          <p:cNvPr id="21" name="组合 20"/>
          <p:cNvGrpSpPr/>
          <p:nvPr/>
        </p:nvGrpSpPr>
        <p:grpSpPr>
          <a:xfrm>
            <a:off x="2652461" y="2284455"/>
            <a:ext cx="1816604" cy="1786535"/>
            <a:chOff x="3498082" y="1055984"/>
            <a:chExt cx="988604" cy="988604"/>
          </a:xfrm>
        </p:grpSpPr>
        <p:sp>
          <p:nvSpPr>
            <p:cNvPr id="22" name="椭圆 21"/>
            <p:cNvSpPr/>
            <p:nvPr/>
          </p:nvSpPr>
          <p:spPr>
            <a:xfrm>
              <a:off x="3498082" y="1055984"/>
              <a:ext cx="988604" cy="988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3" name="TextBox 33"/>
            <p:cNvSpPr>
              <a:spLocks noChangeArrowheads="1"/>
            </p:cNvSpPr>
            <p:nvPr/>
          </p:nvSpPr>
          <p:spPr bwMode="auto">
            <a:xfrm>
              <a:off x="3602318" y="1334843"/>
              <a:ext cx="780133" cy="3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4400" b="1">
                  <a:solidFill>
                    <a:schemeClr val="bg1"/>
                  </a:solidFill>
                  <a:latin typeface="+mn-lt"/>
                  <a:ea typeface="+mn-ea"/>
                  <a:cs typeface="+mn-ea"/>
                  <a:sym typeface="+mn-lt"/>
                </a:rPr>
                <a:t>雷电</a:t>
              </a:r>
              <a:endParaRPr lang="zh-CN" altLang="en-US" sz="4400" b="1" dirty="0">
                <a:solidFill>
                  <a:schemeClr val="bg1"/>
                </a:solidFill>
                <a:latin typeface="+mn-lt"/>
                <a:ea typeface="+mn-ea"/>
                <a:cs typeface="+mn-ea"/>
                <a:sym typeface="+mn-lt"/>
              </a:endParaRPr>
            </a:p>
          </p:txBody>
        </p:sp>
      </p:grpSp>
      <p:grpSp>
        <p:nvGrpSpPr>
          <p:cNvPr id="24" name="组合 23"/>
          <p:cNvGrpSpPr/>
          <p:nvPr/>
        </p:nvGrpSpPr>
        <p:grpSpPr>
          <a:xfrm>
            <a:off x="6979573" y="3032017"/>
            <a:ext cx="1584176" cy="1557955"/>
            <a:chOff x="4655057" y="1055984"/>
            <a:chExt cx="988604" cy="988604"/>
          </a:xfrm>
        </p:grpSpPr>
        <p:sp>
          <p:nvSpPr>
            <p:cNvPr id="25" name="椭圆 24"/>
            <p:cNvSpPr/>
            <p:nvPr/>
          </p:nvSpPr>
          <p:spPr>
            <a:xfrm>
              <a:off x="4655057" y="1055984"/>
              <a:ext cx="988604" cy="988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7" name="TextBox 33"/>
            <p:cNvSpPr>
              <a:spLocks noChangeArrowheads="1"/>
            </p:cNvSpPr>
            <p:nvPr/>
          </p:nvSpPr>
          <p:spPr bwMode="auto">
            <a:xfrm>
              <a:off x="4741647" y="1396398"/>
              <a:ext cx="815425" cy="27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b="1">
                  <a:solidFill>
                    <a:schemeClr val="bg1"/>
                  </a:solidFill>
                  <a:latin typeface="+mn-lt"/>
                  <a:ea typeface="+mn-ea"/>
                  <a:cs typeface="+mn-ea"/>
                  <a:sym typeface="+mn-lt"/>
                </a:rPr>
                <a:t>雷雨</a:t>
              </a:r>
              <a:endParaRPr lang="zh-CN" altLang="en-US" sz="2800" b="1" dirty="0">
                <a:solidFill>
                  <a:schemeClr val="bg1"/>
                </a:solidFill>
                <a:latin typeface="+mn-lt"/>
                <a:ea typeface="+mn-ea"/>
                <a:cs typeface="+mn-ea"/>
                <a:sym typeface="+mn-lt"/>
              </a:endParaRPr>
            </a:p>
          </p:txBody>
        </p:sp>
      </p:grpSp>
      <p:grpSp>
        <p:nvGrpSpPr>
          <p:cNvPr id="28" name="组合 27"/>
          <p:cNvGrpSpPr/>
          <p:nvPr/>
        </p:nvGrpSpPr>
        <p:grpSpPr>
          <a:xfrm>
            <a:off x="9050601" y="3100263"/>
            <a:ext cx="1358382" cy="1335898"/>
            <a:chOff x="5812031" y="1055984"/>
            <a:chExt cx="988604" cy="988604"/>
          </a:xfrm>
        </p:grpSpPr>
        <p:sp>
          <p:nvSpPr>
            <p:cNvPr id="29" name="椭圆 28"/>
            <p:cNvSpPr/>
            <p:nvPr/>
          </p:nvSpPr>
          <p:spPr>
            <a:xfrm>
              <a:off x="5812031" y="1055984"/>
              <a:ext cx="988604" cy="988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0" name="TextBox 33"/>
            <p:cNvSpPr>
              <a:spLocks noChangeArrowheads="1"/>
            </p:cNvSpPr>
            <p:nvPr/>
          </p:nvSpPr>
          <p:spPr bwMode="auto">
            <a:xfrm>
              <a:off x="6013961" y="1242510"/>
              <a:ext cx="584745" cy="63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a:solidFill>
                    <a:schemeClr val="bg1"/>
                  </a:solidFill>
                  <a:latin typeface="+mn-lt"/>
                  <a:ea typeface="+mn-ea"/>
                  <a:cs typeface="+mn-ea"/>
                  <a:sym typeface="+mn-lt"/>
                </a:rPr>
                <a:t>高温少雨</a:t>
              </a:r>
              <a:endParaRPr lang="zh-CN" altLang="en-US" sz="2800" dirty="0">
                <a:solidFill>
                  <a:schemeClr val="bg1"/>
                </a:solidFill>
                <a:latin typeface="+mn-lt"/>
                <a:ea typeface="+mn-ea"/>
                <a:cs typeface="+mn-ea"/>
                <a:sym typeface="+mn-lt"/>
              </a:endParaRPr>
            </a:p>
          </p:txBody>
        </p:sp>
      </p:grpSp>
      <p:grpSp>
        <p:nvGrpSpPr>
          <p:cNvPr id="31" name="组合 30"/>
          <p:cNvGrpSpPr/>
          <p:nvPr/>
        </p:nvGrpSpPr>
        <p:grpSpPr>
          <a:xfrm>
            <a:off x="4847050" y="1391187"/>
            <a:ext cx="1816604" cy="1786535"/>
            <a:chOff x="3498082" y="1055984"/>
            <a:chExt cx="988604" cy="988604"/>
          </a:xfrm>
        </p:grpSpPr>
        <p:sp>
          <p:nvSpPr>
            <p:cNvPr id="32" name="椭圆 31"/>
            <p:cNvSpPr/>
            <p:nvPr/>
          </p:nvSpPr>
          <p:spPr>
            <a:xfrm>
              <a:off x="3498082" y="1055984"/>
              <a:ext cx="988604" cy="988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4" name="TextBox 33"/>
            <p:cNvSpPr>
              <a:spLocks noChangeArrowheads="1"/>
            </p:cNvSpPr>
            <p:nvPr/>
          </p:nvSpPr>
          <p:spPr bwMode="auto">
            <a:xfrm>
              <a:off x="3602318" y="1334843"/>
              <a:ext cx="780133" cy="3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4400" b="1">
                  <a:solidFill>
                    <a:schemeClr val="bg1"/>
                  </a:solidFill>
                  <a:latin typeface="+mn-lt"/>
                  <a:ea typeface="+mn-ea"/>
                  <a:cs typeface="+mn-ea"/>
                  <a:sym typeface="+mn-lt"/>
                </a:rPr>
                <a:t>暴雨</a:t>
              </a:r>
              <a:endParaRPr lang="zh-CN" altLang="en-US" sz="4400" b="1" dirty="0">
                <a:solidFill>
                  <a:schemeClr val="bg1"/>
                </a:solidFill>
                <a:latin typeface="+mn-lt"/>
                <a:ea typeface="+mn-ea"/>
                <a:cs typeface="+mn-ea"/>
                <a:sym typeface="+mn-lt"/>
              </a:endParaRPr>
            </a:p>
          </p:txBody>
        </p:sp>
      </p:grpSp>
      <p:sp>
        <p:nvSpPr>
          <p:cNvPr id="35" name="TextBox 28"/>
          <p:cNvSpPr txBox="1"/>
          <p:nvPr/>
        </p:nvSpPr>
        <p:spPr>
          <a:xfrm>
            <a:off x="11594547" y="2284454"/>
            <a:ext cx="2393853" cy="368371"/>
          </a:xfrm>
          <a:prstGeom prst="rect">
            <a:avLst/>
          </a:prstGeom>
          <a:noFill/>
        </p:spPr>
        <p:txBody>
          <a:bodyPr wrap="square" lIns="0" tIns="0" rIns="0" bIns="0" rtlCol="0">
            <a:spAutoFit/>
          </a:bodyPr>
          <a:lstStyle/>
          <a:p>
            <a:pPr algn="just">
              <a:lnSpc>
                <a:spcPts val="2575"/>
              </a:lnSpc>
            </a:pPr>
            <a:r>
              <a:rPr lang="zh-CN" altLang="en-US" sz="3600" b="1">
                <a:solidFill>
                  <a:schemeClr val="tx1">
                    <a:lumMod val="75000"/>
                    <a:lumOff val="25000"/>
                  </a:schemeClr>
                </a:solidFill>
                <a:latin typeface="+mn-lt"/>
                <a:ea typeface="+mn-ea"/>
                <a:cs typeface="+mn-ea"/>
                <a:sym typeface="+mn-lt"/>
              </a:rPr>
              <a:t>小暑气候</a:t>
            </a:r>
            <a:endParaRPr lang="zh-CN" altLang="en-US" sz="3600" b="1" dirty="0">
              <a:solidFill>
                <a:schemeClr val="tx1">
                  <a:lumMod val="75000"/>
                  <a:lumOff val="25000"/>
                </a:schemeClr>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Scale>
                                      <p:cBhvr>
                                        <p:cTn id="12"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8"/>
                                        </p:tgtEl>
                                        <p:attrNameLst>
                                          <p:attrName>ppt_x</p:attrName>
                                          <p:attrName>ppt_y</p:attrName>
                                        </p:attrNameLst>
                                      </p:cBhvr>
                                    </p:animMotion>
                                    <p:animEffect transition="in" filter="fade">
                                      <p:cBhvr>
                                        <p:cTn id="14" dur="500"/>
                                        <p:tgtEl>
                                          <p:spTgt spid="18"/>
                                        </p:tgtEl>
                                      </p:cBhvr>
                                    </p:animEffect>
                                  </p:childTnLst>
                                </p:cTn>
                              </p:par>
                              <p:par>
                                <p:cTn id="15" presetID="52" presetClass="entr" presetSubtype="0" fill="hold" nodeType="withEffect">
                                  <p:stCondLst>
                                    <p:cond delay="2000"/>
                                  </p:stCondLst>
                                  <p:childTnLst>
                                    <p:set>
                                      <p:cBhvr>
                                        <p:cTn id="16" dur="1" fill="hold">
                                          <p:stCondLst>
                                            <p:cond delay="0"/>
                                          </p:stCondLst>
                                        </p:cTn>
                                        <p:tgtEl>
                                          <p:spTgt spid="21"/>
                                        </p:tgtEl>
                                        <p:attrNameLst>
                                          <p:attrName>style.visibility</p:attrName>
                                        </p:attrNameLst>
                                      </p:cBhvr>
                                      <p:to>
                                        <p:strVal val="visible"/>
                                      </p:to>
                                    </p:set>
                                    <p:animScale>
                                      <p:cBhvr>
                                        <p:cTn id="1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21"/>
                                        </p:tgtEl>
                                        <p:attrNameLst>
                                          <p:attrName>ppt_x</p:attrName>
                                          <p:attrName>ppt_y</p:attrName>
                                        </p:attrNameLst>
                                      </p:cBhvr>
                                    </p:animMotion>
                                    <p:animEffect transition="in" filter="fade">
                                      <p:cBhvr>
                                        <p:cTn id="19" dur="500"/>
                                        <p:tgtEl>
                                          <p:spTgt spid="21"/>
                                        </p:tgtEl>
                                      </p:cBhvr>
                                    </p:animEffect>
                                  </p:childTnLst>
                                </p:cTn>
                              </p:par>
                              <p:par>
                                <p:cTn id="20" presetID="52" presetClass="entr" presetSubtype="0" fill="hold" nodeType="withEffect">
                                  <p:stCondLst>
                                    <p:cond delay="1700"/>
                                  </p:stCondLst>
                                  <p:childTnLst>
                                    <p:set>
                                      <p:cBhvr>
                                        <p:cTn id="21" dur="1" fill="hold">
                                          <p:stCondLst>
                                            <p:cond delay="0"/>
                                          </p:stCondLst>
                                        </p:cTn>
                                        <p:tgtEl>
                                          <p:spTgt spid="24"/>
                                        </p:tgtEl>
                                        <p:attrNameLst>
                                          <p:attrName>style.visibility</p:attrName>
                                        </p:attrNameLst>
                                      </p:cBhvr>
                                      <p:to>
                                        <p:strVal val="visible"/>
                                      </p:to>
                                    </p:set>
                                    <p:animScale>
                                      <p:cBhvr>
                                        <p:cTn id="22" dur="5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24"/>
                                        </p:tgtEl>
                                        <p:attrNameLst>
                                          <p:attrName>ppt_x</p:attrName>
                                          <p:attrName>ppt_y</p:attrName>
                                        </p:attrNameLst>
                                      </p:cBhvr>
                                    </p:animMotion>
                                    <p:animEffect transition="in" filter="fade">
                                      <p:cBhvr>
                                        <p:cTn id="24" dur="500"/>
                                        <p:tgtEl>
                                          <p:spTgt spid="24"/>
                                        </p:tgtEl>
                                      </p:cBhvr>
                                    </p:animEffect>
                                  </p:childTnLst>
                                </p:cTn>
                              </p:par>
                              <p:par>
                                <p:cTn id="25" presetID="52" presetClass="entr" presetSubtype="0" fill="hold" nodeType="withEffect">
                                  <p:stCondLst>
                                    <p:cond delay="1500"/>
                                  </p:stCondLst>
                                  <p:childTnLst>
                                    <p:set>
                                      <p:cBhvr>
                                        <p:cTn id="26" dur="1" fill="hold">
                                          <p:stCondLst>
                                            <p:cond delay="0"/>
                                          </p:stCondLst>
                                        </p:cTn>
                                        <p:tgtEl>
                                          <p:spTgt spid="28"/>
                                        </p:tgtEl>
                                        <p:attrNameLst>
                                          <p:attrName>style.visibility</p:attrName>
                                        </p:attrNameLst>
                                      </p:cBhvr>
                                      <p:to>
                                        <p:strVal val="visible"/>
                                      </p:to>
                                    </p:set>
                                    <p:animScale>
                                      <p:cBhvr>
                                        <p:cTn id="27"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28"/>
                                        </p:tgtEl>
                                        <p:attrNameLst>
                                          <p:attrName>ppt_x</p:attrName>
                                          <p:attrName>ppt_y</p:attrName>
                                        </p:attrNameLst>
                                      </p:cBhvr>
                                    </p:animMotion>
                                    <p:animEffect transition="in" filter="fade">
                                      <p:cBhvr>
                                        <p:cTn id="29" dur="500"/>
                                        <p:tgtEl>
                                          <p:spTgt spid="28"/>
                                        </p:tgtEl>
                                      </p:cBhvr>
                                    </p:animEffect>
                                  </p:childTnLst>
                                </p:cTn>
                              </p:par>
                              <p:par>
                                <p:cTn id="30" presetID="52" presetClass="entr" presetSubtype="0" fill="hold" nodeType="withEffect">
                                  <p:stCondLst>
                                    <p:cond delay="1800"/>
                                  </p:stCondLst>
                                  <p:childTnLst>
                                    <p:set>
                                      <p:cBhvr>
                                        <p:cTn id="31" dur="1" fill="hold">
                                          <p:stCondLst>
                                            <p:cond delay="0"/>
                                          </p:stCondLst>
                                        </p:cTn>
                                        <p:tgtEl>
                                          <p:spTgt spid="31"/>
                                        </p:tgtEl>
                                        <p:attrNameLst>
                                          <p:attrName>style.visibility</p:attrName>
                                        </p:attrNameLst>
                                      </p:cBhvr>
                                      <p:to>
                                        <p:strVal val="visible"/>
                                      </p:to>
                                    </p:set>
                                    <p:animScale>
                                      <p:cBhvr>
                                        <p:cTn id="32" dur="6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600" decel="50000" fill="hold">
                                          <p:stCondLst>
                                            <p:cond delay="0"/>
                                          </p:stCondLst>
                                        </p:cTn>
                                        <p:tgtEl>
                                          <p:spTgt spid="31"/>
                                        </p:tgtEl>
                                        <p:attrNameLst>
                                          <p:attrName>ppt_x</p:attrName>
                                          <p:attrName>ppt_y</p:attrName>
                                        </p:attrNameLst>
                                      </p:cBhvr>
                                    </p:animMotion>
                                    <p:animEffect transition="in" filter="fade">
                                      <p:cBhvr>
                                        <p:cTn id="34" dur="600"/>
                                        <p:tgtEl>
                                          <p:spTgt spid="31"/>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250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additive="base">
                                        <p:cTn id="41"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7">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17">
                                            <p:txEl>
                                              <p:pRg st="2" end="2"/>
                                            </p:txEl>
                                          </p:spTgt>
                                        </p:tgtEl>
                                        <p:attrNameLst>
                                          <p:attrName>style.visibility</p:attrName>
                                        </p:attrNameLst>
                                      </p:cBhvr>
                                      <p:to>
                                        <p:strVal val="visible"/>
                                      </p:to>
                                    </p:set>
                                    <p:anim calcmode="lin" valueType="num">
                                      <p:cBhvr additive="base">
                                        <p:cTn id="45"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7">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500"/>
                                  </p:stCondLst>
                                  <p:childTnLst>
                                    <p:set>
                                      <p:cBhvr>
                                        <p:cTn id="48" dur="1" fill="hold">
                                          <p:stCondLst>
                                            <p:cond delay="0"/>
                                          </p:stCondLst>
                                        </p:cTn>
                                        <p:tgtEl>
                                          <p:spTgt spid="17">
                                            <p:txEl>
                                              <p:pRg st="3" end="3"/>
                                            </p:txEl>
                                          </p:spTgt>
                                        </p:tgtEl>
                                        <p:attrNameLst>
                                          <p:attrName>style.visibility</p:attrName>
                                        </p:attrNameLst>
                                      </p:cBhvr>
                                      <p:to>
                                        <p:strVal val="visible"/>
                                      </p:to>
                                    </p:set>
                                    <p:anim calcmode="lin" valueType="num">
                                      <p:cBhvr additive="base">
                                        <p:cTn id="49" dur="500" fill="hold"/>
                                        <p:tgtEl>
                                          <p:spTgt spid="17">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
                                            <p:txEl>
                                              <p:pRg st="3" end="3"/>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17">
                                            <p:txEl>
                                              <p:pRg st="4" end="4"/>
                                            </p:txEl>
                                          </p:spTgt>
                                        </p:tgtEl>
                                        <p:attrNameLst>
                                          <p:attrName>style.visibility</p:attrName>
                                        </p:attrNameLst>
                                      </p:cBhvr>
                                      <p:to>
                                        <p:strVal val="visible"/>
                                      </p:to>
                                    </p:set>
                                    <p:anim calcmode="lin" valueType="num">
                                      <p:cBhvr additive="base">
                                        <p:cTn id="53"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7">
                                            <p:txEl>
                                              <p:pRg st="4" end="4"/>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250"/>
                                  </p:stCondLst>
                                  <p:childTnLst>
                                    <p:set>
                                      <p:cBhvr>
                                        <p:cTn id="56" dur="1" fill="hold">
                                          <p:stCondLst>
                                            <p:cond delay="0"/>
                                          </p:stCondLst>
                                        </p:cTn>
                                        <p:tgtEl>
                                          <p:spTgt spid="35">
                                            <p:txEl>
                                              <p:pRg st="0" end="0"/>
                                            </p:txEl>
                                          </p:spTgt>
                                        </p:tgtEl>
                                        <p:attrNameLst>
                                          <p:attrName>style.visibility</p:attrName>
                                        </p:attrNameLst>
                                      </p:cBhvr>
                                      <p:to>
                                        <p:strVal val="visible"/>
                                      </p:to>
                                    </p:set>
                                    <p:anim calcmode="lin" valueType="num">
                                      <p:cBhvr additive="base">
                                        <p:cTn id="57"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8" name="图片 17"/>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7769084"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不得不说的小暑养生</a:t>
            </a:r>
          </a:p>
        </p:txBody>
      </p:sp>
      <p:sp>
        <p:nvSpPr>
          <p:cNvPr id="35" name="文本框 9"/>
          <p:cNvSpPr txBox="1"/>
          <p:nvPr/>
        </p:nvSpPr>
        <p:spPr>
          <a:xfrm>
            <a:off x="8101337" y="3637034"/>
            <a:ext cx="2504923"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6" name="文本框 9"/>
          <p:cNvSpPr txBox="1"/>
          <p:nvPr/>
        </p:nvSpPr>
        <p:spPr>
          <a:xfrm>
            <a:off x="8101335" y="4253894"/>
            <a:ext cx="260084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7" name="文本框 9"/>
          <p:cNvSpPr txBox="1"/>
          <p:nvPr/>
        </p:nvSpPr>
        <p:spPr>
          <a:xfrm>
            <a:off x="10674876" y="3637034"/>
            <a:ext cx="3979185"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8" name="文本框 9"/>
          <p:cNvSpPr txBox="1"/>
          <p:nvPr/>
        </p:nvSpPr>
        <p:spPr>
          <a:xfrm>
            <a:off x="10674875" y="4253895"/>
            <a:ext cx="3187100"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
        <p:nvSpPr>
          <p:cNvPr id="17" name="文本框 9"/>
          <p:cNvSpPr txBox="1"/>
          <p:nvPr/>
        </p:nvSpPr>
        <p:spPr>
          <a:xfrm>
            <a:off x="6932620" y="2189862"/>
            <a:ext cx="736667" cy="1512387"/>
          </a:xfrm>
          <a:prstGeom prst="rect">
            <a:avLst/>
          </a:prstGeom>
          <a:noFill/>
        </p:spPr>
        <p:txBody>
          <a:bodyPr wrap="square" lIns="126160" tIns="63080" rIns="126160" bIns="63080" rtlCol="0">
            <a:spAutoFit/>
          </a:bodyPr>
          <a:lstStyle/>
          <a:p>
            <a:pPr marL="0" lvl="1"/>
            <a:r>
              <a:rPr lang="en-US" altLang="zh-CN" sz="9000" b="1">
                <a:solidFill>
                  <a:srgbClr val="3A642E"/>
                </a:solidFill>
                <a:latin typeface="+mn-lt"/>
                <a:ea typeface="+mn-ea"/>
                <a:cs typeface="+mn-ea"/>
                <a:sym typeface="+mn-lt"/>
              </a:rPr>
              <a:t>5</a:t>
            </a:r>
            <a:endParaRPr lang="zh-CN" altLang="en-US" sz="9000" b="1">
              <a:solidFill>
                <a:srgbClr val="3A642E"/>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grpId="0" nodeType="withEffect">
                                  <p:stCondLst>
                                    <p:cond delay="650"/>
                                  </p:stCondLst>
                                  <p:iterate type="lt">
                                    <p:tmPct val="10000"/>
                                  </p:iterate>
                                  <p:childTnLst>
                                    <p:set>
                                      <p:cBhvr>
                                        <p:cTn id="16" dur="1" fill="hold">
                                          <p:stCondLst>
                                            <p:cond delay="0"/>
                                          </p:stCondLst>
                                        </p:cTn>
                                        <p:tgtEl>
                                          <p:spTgt spid="33"/>
                                        </p:tgtEl>
                                        <p:attrNameLst>
                                          <p:attrName>style.visibility</p:attrName>
                                        </p:attrNameLst>
                                      </p:cBhvr>
                                      <p:to>
                                        <p:strVal val="visible"/>
                                      </p:to>
                                    </p:set>
                                    <p:animScale>
                                      <p:cBhvr>
                                        <p:cTn id="1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3"/>
                                        </p:tgtEl>
                                        <p:attrNameLst>
                                          <p:attrName>ppt_x</p:attrName>
                                          <p:attrName>ppt_y</p:attrName>
                                        </p:attrNameLst>
                                      </p:cBhvr>
                                    </p:animMotion>
                                    <p:animEffect transition="in" filter="fade">
                                      <p:cBhvr>
                                        <p:cTn id="19" dur="1000"/>
                                        <p:tgtEl>
                                          <p:spTgt spid="33"/>
                                        </p:tgtEl>
                                      </p:cBhvr>
                                    </p:animEffect>
                                  </p:childTnLst>
                                </p:cTn>
                              </p:par>
                              <p:par>
                                <p:cTn id="20" presetID="22" presetClass="entr" presetSubtype="1" fill="hold" nodeType="withEffect">
                                  <p:stCondLst>
                                    <p:cond delay="185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2" presetClass="entr" presetSubtype="4" fill="hold" grpId="0" nodeType="withEffect">
                                  <p:stCondLst>
                                    <p:cond delay="25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5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24</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不得不说的小暑养生</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cxnSp>
        <p:nvCxnSpPr>
          <p:cNvPr id="28" name="直接连接符 27"/>
          <p:cNvCxnSpPr/>
          <p:nvPr/>
        </p:nvCxnSpPr>
        <p:spPr>
          <a:xfrm>
            <a:off x="2012480" y="2762679"/>
            <a:ext cx="0" cy="6598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a:grpSpLocks noChangeAspect="1"/>
          </p:cNvGrpSpPr>
          <p:nvPr/>
        </p:nvGrpSpPr>
        <p:grpSpPr>
          <a:xfrm>
            <a:off x="1534211" y="2464603"/>
            <a:ext cx="982833" cy="996118"/>
            <a:chOff x="4724972" y="1458268"/>
            <a:chExt cx="742579" cy="802521"/>
          </a:xfrm>
        </p:grpSpPr>
        <p:sp>
          <p:nvSpPr>
            <p:cNvPr id="30" name="菱形 29"/>
            <p:cNvSpPr/>
            <p:nvPr/>
          </p:nvSpPr>
          <p:spPr>
            <a:xfrm>
              <a:off x="4724972" y="1458268"/>
              <a:ext cx="742579" cy="789978"/>
            </a:xfrm>
            <a:prstGeom prst="diamond">
              <a:avLst/>
            </a:prstGeom>
            <a:solidFill>
              <a:srgbClr val="3A642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10">
                <a:cs typeface="+mn-ea"/>
                <a:sym typeface="+mn-lt"/>
              </a:endParaRPr>
            </a:p>
          </p:txBody>
        </p:sp>
        <p:sp>
          <p:nvSpPr>
            <p:cNvPr id="31" name="Rectangle 22"/>
            <p:cNvSpPr>
              <a:spLocks noChangeArrowheads="1"/>
            </p:cNvSpPr>
            <p:nvPr/>
          </p:nvSpPr>
          <p:spPr bwMode="auto">
            <a:xfrm>
              <a:off x="4819195" y="1509471"/>
              <a:ext cx="414266" cy="75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zh-CN" sz="5460" noProof="1">
                  <a:solidFill>
                    <a:schemeClr val="bg1"/>
                  </a:solidFill>
                  <a:latin typeface="+mn-lt"/>
                  <a:ea typeface="+mn-ea"/>
                  <a:cs typeface="+mn-ea"/>
                  <a:sym typeface="+mn-lt"/>
                </a:rPr>
                <a:t>1</a:t>
              </a:r>
            </a:p>
          </p:txBody>
        </p:sp>
      </p:grpSp>
      <p:grpSp>
        <p:nvGrpSpPr>
          <p:cNvPr id="32" name="组合 31"/>
          <p:cNvGrpSpPr>
            <a:grpSpLocks noChangeAspect="1"/>
          </p:cNvGrpSpPr>
          <p:nvPr/>
        </p:nvGrpSpPr>
        <p:grpSpPr>
          <a:xfrm>
            <a:off x="1518894" y="5737592"/>
            <a:ext cx="982833" cy="982834"/>
            <a:chOff x="4719547" y="4625335"/>
            <a:chExt cx="846000" cy="846000"/>
          </a:xfrm>
        </p:grpSpPr>
        <p:sp>
          <p:nvSpPr>
            <p:cNvPr id="34" name="菱形 33"/>
            <p:cNvSpPr/>
            <p:nvPr/>
          </p:nvSpPr>
          <p:spPr>
            <a:xfrm>
              <a:off x="4719547" y="4625335"/>
              <a:ext cx="846000" cy="846000"/>
            </a:xfrm>
            <a:prstGeom prst="diamond">
              <a:avLst/>
            </a:prstGeom>
            <a:solidFill>
              <a:srgbClr val="7F9D45"/>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10">
                <a:cs typeface="+mn-ea"/>
                <a:sym typeface="+mn-lt"/>
              </a:endParaRPr>
            </a:p>
          </p:txBody>
        </p:sp>
        <p:sp>
          <p:nvSpPr>
            <p:cNvPr id="35" name="Rectangle 22"/>
            <p:cNvSpPr>
              <a:spLocks noChangeArrowheads="1"/>
            </p:cNvSpPr>
            <p:nvPr/>
          </p:nvSpPr>
          <p:spPr bwMode="auto">
            <a:xfrm>
              <a:off x="4868898" y="4634555"/>
              <a:ext cx="414266" cy="8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5460" noProof="1">
                  <a:solidFill>
                    <a:schemeClr val="bg1"/>
                  </a:solidFill>
                  <a:latin typeface="+mn-lt"/>
                  <a:ea typeface="+mn-ea"/>
                  <a:cs typeface="+mn-ea"/>
                  <a:sym typeface="+mn-lt"/>
                </a:rPr>
                <a:t>2</a:t>
              </a:r>
              <a:endParaRPr lang="zh-CN" altLang="zh-CN" sz="5460" noProof="1">
                <a:solidFill>
                  <a:schemeClr val="bg1"/>
                </a:solidFill>
                <a:latin typeface="+mn-lt"/>
                <a:ea typeface="+mn-ea"/>
                <a:cs typeface="+mn-ea"/>
                <a:sym typeface="+mn-lt"/>
              </a:endParaRPr>
            </a:p>
          </p:txBody>
        </p:sp>
      </p:grpSp>
      <p:sp>
        <p:nvSpPr>
          <p:cNvPr id="36" name="Rectangle 23"/>
          <p:cNvSpPr/>
          <p:nvPr/>
        </p:nvSpPr>
        <p:spPr>
          <a:xfrm>
            <a:off x="2908332" y="2587672"/>
            <a:ext cx="4951793" cy="553998"/>
          </a:xfrm>
          <a:prstGeom prst="rect">
            <a:avLst/>
          </a:prstGeom>
        </p:spPr>
        <p:txBody>
          <a:bodyPr wrap="square">
            <a:spAutoFit/>
          </a:bodyPr>
          <a:lstStyle/>
          <a:p>
            <a:pPr algn="just">
              <a:defRPr/>
            </a:pPr>
            <a:r>
              <a:rPr lang="zh-CN" altLang="en-US" sz="3000" b="1" noProof="1">
                <a:solidFill>
                  <a:srgbClr val="3A642E"/>
                </a:solidFill>
                <a:latin typeface="+mn-lt"/>
                <a:ea typeface="+mn-ea"/>
                <a:cs typeface="+mn-ea"/>
                <a:sym typeface="+mn-lt"/>
              </a:rPr>
              <a:t>标题一</a:t>
            </a:r>
            <a:endParaRPr lang="en-US" sz="3000" b="1" noProof="1">
              <a:solidFill>
                <a:srgbClr val="3A642E"/>
              </a:solidFill>
              <a:latin typeface="+mn-lt"/>
              <a:ea typeface="+mn-ea"/>
              <a:cs typeface="+mn-ea"/>
              <a:sym typeface="+mn-lt"/>
            </a:endParaRPr>
          </a:p>
        </p:txBody>
      </p:sp>
      <p:sp>
        <p:nvSpPr>
          <p:cNvPr id="37" name="Rectangle 23"/>
          <p:cNvSpPr/>
          <p:nvPr/>
        </p:nvSpPr>
        <p:spPr>
          <a:xfrm>
            <a:off x="2908332" y="3302181"/>
            <a:ext cx="13257898" cy="1294137"/>
          </a:xfrm>
          <a:prstGeom prst="rect">
            <a:avLst/>
          </a:prstGeom>
        </p:spPr>
        <p:txBody>
          <a:bodyPr wrap="square">
            <a:spAutoFit/>
          </a:bodyPr>
          <a:lstStyle/>
          <a:p>
            <a:pPr>
              <a:lnSpc>
                <a:spcPct val="150000"/>
              </a:lnSpc>
            </a:pPr>
            <a:r>
              <a:rPr lang="zh-CN" altLang="en-US">
                <a:solidFill>
                  <a:schemeClr val="tx1">
                    <a:lumMod val="75000"/>
                    <a:lumOff val="25000"/>
                  </a:schemeClr>
                </a:solidFill>
                <a:latin typeface="+mn-lt"/>
                <a:ea typeface="+mn-ea"/>
                <a:cs typeface="+mn-ea"/>
                <a:sym typeface="+mn-lt"/>
              </a:rPr>
              <a:t>小暑是人体阳气最旺盛的时候，“春夏养阳”。所以人们在工作劳动之时，要注意劳逸结合，保护人体的阳气。小暑虽不是一年中最炎热的季节，但紧接着就是一年中最热的季节大暑，民间有“小暑大暑，上蒸下煮”之说。小暑正是民间繁忙的时候，种植蔬菜，备足过冬；此时我国大部分地区也都在忙于夏秋作物的田间管理。炎热的气候，由于出汗多，消耗大，再加之劳累，人们更不能忽略对身体的养护。</a:t>
            </a:r>
          </a:p>
        </p:txBody>
      </p:sp>
      <p:sp>
        <p:nvSpPr>
          <p:cNvPr id="38" name="Rectangle 23"/>
          <p:cNvSpPr/>
          <p:nvPr/>
        </p:nvSpPr>
        <p:spPr>
          <a:xfrm>
            <a:off x="2908331" y="6372896"/>
            <a:ext cx="12880001" cy="878638"/>
          </a:xfrm>
          <a:prstGeom prst="rect">
            <a:avLst/>
          </a:prstGeom>
        </p:spPr>
        <p:txBody>
          <a:bodyPr wrap="square">
            <a:spAutoFit/>
          </a:bodyPr>
          <a:lstStyle/>
          <a:p>
            <a:pPr algn="just">
              <a:lnSpc>
                <a:spcPct val="150000"/>
              </a:lnSpc>
              <a:defRPr/>
            </a:pPr>
            <a:r>
              <a:rPr lang="zh-CN" altLang="en-US" noProof="1">
                <a:solidFill>
                  <a:schemeClr val="tx1">
                    <a:lumMod val="75000"/>
                    <a:lumOff val="25000"/>
                  </a:schemeClr>
                </a:solidFill>
                <a:latin typeface="+mn-lt"/>
                <a:ea typeface="+mn-ea"/>
                <a:cs typeface="+mn-ea"/>
                <a:sym typeface="+mn-lt"/>
              </a:rPr>
              <a:t>“热在三伏”，此时正是进入伏天的开始。“伏”即伏藏的意思，所以人们应当少外出以避暑气。民间度过伏天的办法，就是吃清凉消暑的食品。俗话说“头伏饺子二伏面，三伏烙饼摊鸡蛋”。这种吃法便是为了使身体多出汗，排出体内的各种毒素。</a:t>
            </a:r>
          </a:p>
        </p:txBody>
      </p:sp>
      <p:sp>
        <p:nvSpPr>
          <p:cNvPr id="39" name="Rectangle 23"/>
          <p:cNvSpPr/>
          <p:nvPr/>
        </p:nvSpPr>
        <p:spPr>
          <a:xfrm>
            <a:off x="2908332" y="5720934"/>
            <a:ext cx="4951793" cy="553998"/>
          </a:xfrm>
          <a:prstGeom prst="rect">
            <a:avLst/>
          </a:prstGeom>
        </p:spPr>
        <p:txBody>
          <a:bodyPr wrap="square">
            <a:spAutoFit/>
          </a:bodyPr>
          <a:lstStyle/>
          <a:p>
            <a:pPr algn="just">
              <a:defRPr/>
            </a:pPr>
            <a:r>
              <a:rPr lang="zh-CN" altLang="en-US" sz="3000" b="1" noProof="1">
                <a:solidFill>
                  <a:srgbClr val="7F9D45"/>
                </a:solidFill>
                <a:latin typeface="+mn-lt"/>
                <a:ea typeface="+mn-ea"/>
                <a:cs typeface="+mn-ea"/>
                <a:sym typeface="+mn-lt"/>
              </a:rPr>
              <a:t>标题二</a:t>
            </a:r>
            <a:endParaRPr lang="en-US" sz="3000" b="1" noProof="1">
              <a:solidFill>
                <a:srgbClr val="7F9D45"/>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900" decel="100000" fill="hold"/>
                                        <p:tgtEl>
                                          <p:spTgt spid="2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900" decel="100000" fill="hold"/>
                                        <p:tgtEl>
                                          <p:spTgt spid="3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25</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不得不说的小暑养生</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34" name="组合 33"/>
          <p:cNvGrpSpPr/>
          <p:nvPr/>
        </p:nvGrpSpPr>
        <p:grpSpPr>
          <a:xfrm>
            <a:off x="10806401" y="2919721"/>
            <a:ext cx="831339" cy="829431"/>
            <a:chOff x="15440588" y="4181400"/>
            <a:chExt cx="1187848" cy="1187847"/>
          </a:xfrm>
        </p:grpSpPr>
        <p:sp>
          <p:nvSpPr>
            <p:cNvPr id="35" name="Shape 790"/>
            <p:cNvSpPr/>
            <p:nvPr/>
          </p:nvSpPr>
          <p:spPr>
            <a:xfrm>
              <a:off x="15440588" y="4181400"/>
              <a:ext cx="1187848" cy="1187847"/>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mn-lt"/>
                <a:ea typeface="+mn-ea"/>
                <a:cs typeface="+mn-ea"/>
                <a:sym typeface="+mn-lt"/>
              </a:endParaRPr>
            </a:p>
          </p:txBody>
        </p:sp>
        <p:sp>
          <p:nvSpPr>
            <p:cNvPr id="36" name="Shape 791"/>
            <p:cNvSpPr/>
            <p:nvPr/>
          </p:nvSpPr>
          <p:spPr>
            <a:xfrm>
              <a:off x="15758856" y="4331671"/>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mn-lt"/>
                  <a:ea typeface="+mn-ea"/>
                  <a:cs typeface="+mn-ea"/>
                  <a:sym typeface="+mn-lt"/>
                </a:rPr>
                <a:t>B</a:t>
              </a:r>
              <a:endParaRPr sz="2800" dirty="0">
                <a:solidFill>
                  <a:schemeClr val="bg1"/>
                </a:solidFill>
                <a:latin typeface="+mn-lt"/>
                <a:ea typeface="+mn-ea"/>
                <a:cs typeface="+mn-ea"/>
                <a:sym typeface="+mn-lt"/>
              </a:endParaRPr>
            </a:p>
          </p:txBody>
        </p:sp>
      </p:grpSp>
      <p:grpSp>
        <p:nvGrpSpPr>
          <p:cNvPr id="37" name="组合 36"/>
          <p:cNvGrpSpPr/>
          <p:nvPr/>
        </p:nvGrpSpPr>
        <p:grpSpPr>
          <a:xfrm>
            <a:off x="10806401" y="6167520"/>
            <a:ext cx="831339" cy="829431"/>
            <a:chOff x="15440588" y="8832648"/>
            <a:chExt cx="1187848" cy="1187848"/>
          </a:xfrm>
        </p:grpSpPr>
        <p:sp>
          <p:nvSpPr>
            <p:cNvPr id="38" name="Shape 794"/>
            <p:cNvSpPr/>
            <p:nvPr/>
          </p:nvSpPr>
          <p:spPr>
            <a:xfrm>
              <a:off x="15440588" y="8832648"/>
              <a:ext cx="1187848" cy="1187848"/>
            </a:xfrm>
            <a:prstGeom prst="roundRect">
              <a:avLst>
                <a:gd name="adj" fmla="val 18176"/>
              </a:avLst>
            </a:prstGeom>
            <a:solidFill>
              <a:schemeClr val="accent3"/>
            </a:solidFill>
            <a:ln w="12700">
              <a:miter lim="400000"/>
            </a:ln>
          </p:spPr>
          <p:txBody>
            <a:bodyPr lIns="0" tIns="0" rIns="0" bIns="0" anchor="ctr"/>
            <a:lstStyle/>
            <a:p>
              <a:pPr lvl="0">
                <a:defRPr sz="3200">
                  <a:solidFill>
                    <a:srgbClr val="FFFFFF"/>
                  </a:solidFill>
                </a:defRPr>
              </a:pPr>
              <a:endParaRPr>
                <a:latin typeface="+mn-lt"/>
                <a:ea typeface="+mn-ea"/>
                <a:cs typeface="+mn-ea"/>
                <a:sym typeface="+mn-lt"/>
              </a:endParaRPr>
            </a:p>
          </p:txBody>
        </p:sp>
        <p:sp>
          <p:nvSpPr>
            <p:cNvPr id="39" name="Shape 795"/>
            <p:cNvSpPr/>
            <p:nvPr/>
          </p:nvSpPr>
          <p:spPr>
            <a:xfrm>
              <a:off x="15748548" y="8982919"/>
              <a:ext cx="549702"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mn-lt"/>
                  <a:ea typeface="+mn-ea"/>
                  <a:cs typeface="+mn-ea"/>
                  <a:sym typeface="+mn-lt"/>
                </a:rPr>
                <a:t>C</a:t>
              </a:r>
              <a:endParaRPr sz="2800" dirty="0">
                <a:solidFill>
                  <a:schemeClr val="bg1"/>
                </a:solidFill>
                <a:latin typeface="+mn-lt"/>
                <a:ea typeface="+mn-ea"/>
                <a:cs typeface="+mn-ea"/>
                <a:sym typeface="+mn-lt"/>
              </a:endParaRPr>
            </a:p>
          </p:txBody>
        </p:sp>
      </p:grpSp>
      <p:grpSp>
        <p:nvGrpSpPr>
          <p:cNvPr id="40" name="组合 39"/>
          <p:cNvGrpSpPr/>
          <p:nvPr/>
        </p:nvGrpSpPr>
        <p:grpSpPr>
          <a:xfrm>
            <a:off x="5397788" y="2919721"/>
            <a:ext cx="831339" cy="829431"/>
            <a:chOff x="7279302" y="4181400"/>
            <a:chExt cx="1187848" cy="1187847"/>
          </a:xfrm>
        </p:grpSpPr>
        <p:sp>
          <p:nvSpPr>
            <p:cNvPr id="41" name="Shape 798"/>
            <p:cNvSpPr/>
            <p:nvPr/>
          </p:nvSpPr>
          <p:spPr>
            <a:xfrm>
              <a:off x="7279302" y="4181400"/>
              <a:ext cx="1187848" cy="1187847"/>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mn-lt"/>
                <a:ea typeface="+mn-ea"/>
                <a:cs typeface="+mn-ea"/>
                <a:sym typeface="+mn-lt"/>
              </a:endParaRPr>
            </a:p>
          </p:txBody>
        </p:sp>
        <p:sp>
          <p:nvSpPr>
            <p:cNvPr id="42" name="Shape 799"/>
            <p:cNvSpPr/>
            <p:nvPr/>
          </p:nvSpPr>
          <p:spPr>
            <a:xfrm>
              <a:off x="7578100" y="4331671"/>
              <a:ext cx="568026"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mn-lt"/>
                  <a:ea typeface="+mn-ea"/>
                  <a:cs typeface="+mn-ea"/>
                  <a:sym typeface="+mn-lt"/>
                </a:rPr>
                <a:t>A</a:t>
              </a:r>
              <a:endParaRPr sz="2800" dirty="0">
                <a:solidFill>
                  <a:schemeClr val="bg1"/>
                </a:solidFill>
                <a:latin typeface="+mn-lt"/>
                <a:ea typeface="+mn-ea"/>
                <a:cs typeface="+mn-ea"/>
                <a:sym typeface="+mn-lt"/>
              </a:endParaRPr>
            </a:p>
          </p:txBody>
        </p:sp>
      </p:grpSp>
      <p:grpSp>
        <p:nvGrpSpPr>
          <p:cNvPr id="43" name="组合 42"/>
          <p:cNvGrpSpPr/>
          <p:nvPr/>
        </p:nvGrpSpPr>
        <p:grpSpPr>
          <a:xfrm>
            <a:off x="627695" y="1728416"/>
            <a:ext cx="4543896" cy="3682841"/>
            <a:chOff x="463617" y="3712796"/>
            <a:chExt cx="6492487" cy="5274277"/>
          </a:xfrm>
        </p:grpSpPr>
        <p:sp>
          <p:nvSpPr>
            <p:cNvPr id="44" name="Shape 800"/>
            <p:cNvSpPr/>
            <p:nvPr/>
          </p:nvSpPr>
          <p:spPr>
            <a:xfrm>
              <a:off x="1417790" y="3712796"/>
              <a:ext cx="5538314" cy="825992"/>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50000"/>
                </a:lnSpc>
                <a:defRPr sz="1800" b="0">
                  <a:solidFill>
                    <a:srgbClr val="000000"/>
                  </a:solidFill>
                </a:defRPr>
              </a:pPr>
              <a:r>
                <a:rPr lang="zh-CN" altLang="en-US" sz="2800">
                  <a:solidFill>
                    <a:schemeClr val="accent5"/>
                  </a:solidFill>
                  <a:latin typeface="+mn-lt"/>
                  <a:ea typeface="+mn-ea"/>
                  <a:cs typeface="+mn-ea"/>
                  <a:sym typeface="+mn-lt"/>
                </a:rPr>
                <a:t>平心静气以养心</a:t>
              </a:r>
            </a:p>
          </p:txBody>
        </p:sp>
        <p:sp>
          <p:nvSpPr>
            <p:cNvPr id="45" name="Shape 801"/>
            <p:cNvSpPr/>
            <p:nvPr/>
          </p:nvSpPr>
          <p:spPr>
            <a:xfrm>
              <a:off x="463617" y="4551697"/>
              <a:ext cx="6477846" cy="4435376"/>
            </a:xfrm>
            <a:prstGeom prst="rect">
              <a:avLst/>
            </a:prstGeom>
            <a:ln w="12700">
              <a:miter lim="400000"/>
            </a:ln>
          </p:spPr>
          <p:txBody>
            <a:bodyPr wrap="square" lIns="0" tIns="0" rIns="0" bIns="0">
              <a:spAutoFit/>
            </a:bodyPr>
            <a:lstStyle/>
            <a:p>
              <a:pPr algn="r" defTabSz="452755">
                <a:lnSpc>
                  <a:spcPct val="150000"/>
                </a:lnSpc>
                <a:spcBef>
                  <a:spcPts val="1190"/>
                </a:spcBef>
                <a:defRPr sz="1800"/>
              </a:pPr>
              <a:r>
                <a:rPr lang="zh-CN" altLang="en-US" sz="1700">
                  <a:solidFill>
                    <a:schemeClr val="tx2"/>
                  </a:solidFill>
                  <a:latin typeface="+mn-lt"/>
                  <a:ea typeface="+mn-ea"/>
                  <a:cs typeface="+mn-ea"/>
                  <a:sym typeface="+mn-lt"/>
                </a:rPr>
                <a:t>小暑时节，天气炎热，人们容易烦躁不安，爱犯困，少精神。所以，对应这一时节的特点，在养生健康方面，应该根据季节与五脏的对应关系，养护好心脏。心为五脏六腑之首，有“心动则五脏六腑皆摇”之说，心脏的养护尤为重要。中医认为，平心静气，可以舒缓紧张的情绪，使心情舒畅、气血和缓；既有助于心脏机能的旺盛，也符合“春夏养阳”的原则。所以，夏季养生以“心静”为宜，心静自然凉。</a:t>
              </a:r>
            </a:p>
          </p:txBody>
        </p:sp>
      </p:grpSp>
      <p:grpSp>
        <p:nvGrpSpPr>
          <p:cNvPr id="46" name="组合 45"/>
          <p:cNvGrpSpPr/>
          <p:nvPr/>
        </p:nvGrpSpPr>
        <p:grpSpPr>
          <a:xfrm>
            <a:off x="5829836" y="6779844"/>
            <a:ext cx="831339" cy="829431"/>
            <a:chOff x="7279302" y="8776585"/>
            <a:chExt cx="1187848" cy="1187848"/>
          </a:xfrm>
        </p:grpSpPr>
        <p:sp>
          <p:nvSpPr>
            <p:cNvPr id="47" name="Shape 802"/>
            <p:cNvSpPr/>
            <p:nvPr/>
          </p:nvSpPr>
          <p:spPr>
            <a:xfrm>
              <a:off x="7279302" y="8776585"/>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mn-lt"/>
                <a:ea typeface="+mn-ea"/>
                <a:cs typeface="+mn-ea"/>
                <a:sym typeface="+mn-lt"/>
              </a:endParaRPr>
            </a:p>
          </p:txBody>
        </p:sp>
        <p:sp>
          <p:nvSpPr>
            <p:cNvPr id="48" name="Shape 803"/>
            <p:cNvSpPr/>
            <p:nvPr/>
          </p:nvSpPr>
          <p:spPr>
            <a:xfrm>
              <a:off x="7563213" y="8926856"/>
              <a:ext cx="597801"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mn-lt"/>
                  <a:ea typeface="+mn-ea"/>
                  <a:cs typeface="+mn-ea"/>
                  <a:sym typeface="+mn-lt"/>
                </a:rPr>
                <a:t>D</a:t>
              </a:r>
              <a:endParaRPr sz="2800" dirty="0">
                <a:solidFill>
                  <a:schemeClr val="bg1"/>
                </a:solidFill>
                <a:latin typeface="+mn-lt"/>
                <a:ea typeface="+mn-ea"/>
                <a:cs typeface="+mn-ea"/>
                <a:sym typeface="+mn-lt"/>
              </a:endParaRPr>
            </a:p>
          </p:txBody>
        </p:sp>
      </p:grpSp>
      <p:grpSp>
        <p:nvGrpSpPr>
          <p:cNvPr id="49" name="组合 48"/>
          <p:cNvGrpSpPr/>
          <p:nvPr/>
        </p:nvGrpSpPr>
        <p:grpSpPr>
          <a:xfrm>
            <a:off x="735272" y="6196305"/>
            <a:ext cx="4868367" cy="2133753"/>
            <a:chOff x="1" y="7940893"/>
            <a:chExt cx="6956103" cy="3055799"/>
          </a:xfrm>
        </p:grpSpPr>
        <p:sp>
          <p:nvSpPr>
            <p:cNvPr id="50" name="Shape 800"/>
            <p:cNvSpPr/>
            <p:nvPr/>
          </p:nvSpPr>
          <p:spPr>
            <a:xfrm>
              <a:off x="1" y="7940893"/>
              <a:ext cx="6956103" cy="82599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50000"/>
                </a:lnSpc>
                <a:defRPr sz="1800" b="0">
                  <a:solidFill>
                    <a:srgbClr val="000000"/>
                  </a:solidFill>
                </a:defRPr>
              </a:pPr>
              <a:r>
                <a:rPr lang="zh-CN" altLang="en-US" sz="2800">
                  <a:solidFill>
                    <a:schemeClr val="accent1"/>
                  </a:solidFill>
                  <a:latin typeface="+mn-lt"/>
                  <a:ea typeface="+mn-ea"/>
                  <a:cs typeface="+mn-ea"/>
                  <a:sym typeface="+mn-lt"/>
                </a:rPr>
                <a:t>不要贪凉冲凉水澡、少进冷食</a:t>
              </a:r>
              <a:endParaRPr sz="2800" dirty="0">
                <a:solidFill>
                  <a:schemeClr val="accent1"/>
                </a:solidFill>
                <a:latin typeface="+mn-lt"/>
                <a:ea typeface="+mn-ea"/>
                <a:cs typeface="+mn-ea"/>
                <a:sym typeface="+mn-lt"/>
              </a:endParaRPr>
            </a:p>
          </p:txBody>
        </p:sp>
        <p:sp>
          <p:nvSpPr>
            <p:cNvPr id="51" name="Shape 801"/>
            <p:cNvSpPr/>
            <p:nvPr/>
          </p:nvSpPr>
          <p:spPr>
            <a:xfrm>
              <a:off x="671584" y="8809257"/>
              <a:ext cx="6269878" cy="2187435"/>
            </a:xfrm>
            <a:prstGeom prst="rect">
              <a:avLst/>
            </a:prstGeom>
            <a:ln w="12700">
              <a:miter lim="400000"/>
            </a:ln>
          </p:spPr>
          <p:txBody>
            <a:bodyPr wrap="square" lIns="0" tIns="0" rIns="0" bIns="0">
              <a:spAutoFit/>
            </a:bodyPr>
            <a:lstStyle/>
            <a:p>
              <a:pPr algn="r" defTabSz="452755">
                <a:lnSpc>
                  <a:spcPct val="150000"/>
                </a:lnSpc>
                <a:spcBef>
                  <a:spcPts val="1190"/>
                </a:spcBef>
                <a:defRPr sz="1800"/>
              </a:pPr>
              <a:r>
                <a:rPr lang="zh-CN" altLang="en-US" sz="1700">
                  <a:solidFill>
                    <a:schemeClr val="tx2"/>
                  </a:solidFill>
                  <a:latin typeface="+mn-lt"/>
                  <a:ea typeface="+mn-ea"/>
                  <a:cs typeface="+mn-ea"/>
                  <a:sym typeface="+mn-lt"/>
                </a:rPr>
                <a:t>天热了，人们就喜欢吃冷饮，冰淇淋、雪糕、冰镇饮品很受大家的青睐；有的人从外面一回来就冲澡，还喜欢冲凉水澡。殊不知，这些对身体健康非常不利，很容易引发身体不适，或者埋下健康隐患。</a:t>
              </a:r>
            </a:p>
          </p:txBody>
        </p:sp>
      </p:grpSp>
      <p:grpSp>
        <p:nvGrpSpPr>
          <p:cNvPr id="52" name="组合 51"/>
          <p:cNvGrpSpPr/>
          <p:nvPr/>
        </p:nvGrpSpPr>
        <p:grpSpPr>
          <a:xfrm>
            <a:off x="11851605" y="5616848"/>
            <a:ext cx="3876099" cy="2496412"/>
            <a:chOff x="16934015" y="8044019"/>
            <a:chExt cx="5538314" cy="3575169"/>
          </a:xfrm>
        </p:grpSpPr>
        <p:sp>
          <p:nvSpPr>
            <p:cNvPr id="53" name="Shape 800"/>
            <p:cNvSpPr/>
            <p:nvPr/>
          </p:nvSpPr>
          <p:spPr>
            <a:xfrm>
              <a:off x="16934015" y="8044019"/>
              <a:ext cx="5538314" cy="52892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lang="zh-CN" altLang="en-US" sz="2400">
                  <a:solidFill>
                    <a:schemeClr val="accent3"/>
                  </a:solidFill>
                  <a:latin typeface="+mn-lt"/>
                  <a:ea typeface="+mn-ea"/>
                  <a:cs typeface="+mn-ea"/>
                  <a:sym typeface="+mn-lt"/>
                </a:rPr>
                <a:t>外出时做好防暑工作</a:t>
              </a:r>
              <a:endParaRPr sz="2400" dirty="0">
                <a:solidFill>
                  <a:schemeClr val="accent3"/>
                </a:solidFill>
                <a:latin typeface="+mn-lt"/>
                <a:ea typeface="+mn-ea"/>
                <a:cs typeface="+mn-ea"/>
                <a:sym typeface="+mn-lt"/>
              </a:endParaRPr>
            </a:p>
          </p:txBody>
        </p:sp>
        <p:sp>
          <p:nvSpPr>
            <p:cNvPr id="54" name="Shape 801"/>
            <p:cNvSpPr/>
            <p:nvPr/>
          </p:nvSpPr>
          <p:spPr>
            <a:xfrm>
              <a:off x="16948656" y="8809254"/>
              <a:ext cx="5509031" cy="2809934"/>
            </a:xfrm>
            <a:prstGeom prst="rect">
              <a:avLst/>
            </a:prstGeom>
            <a:ln w="12700">
              <a:miter lim="400000"/>
            </a:ln>
          </p:spPr>
          <p:txBody>
            <a:bodyPr lIns="0" tIns="0" rIns="0" bIns="0">
              <a:spAutoFit/>
            </a:bodyPr>
            <a:lstStyle/>
            <a:p>
              <a:pPr defTabSz="452755">
                <a:lnSpc>
                  <a:spcPct val="150000"/>
                </a:lnSpc>
                <a:spcBef>
                  <a:spcPts val="1190"/>
                </a:spcBef>
                <a:defRPr sz="1800"/>
              </a:pPr>
              <a:r>
                <a:rPr lang="zh-CN" altLang="en-US" sz="1700">
                  <a:solidFill>
                    <a:schemeClr val="tx2"/>
                  </a:solidFill>
                  <a:latin typeface="+mn-lt"/>
                  <a:ea typeface="+mn-ea"/>
                  <a:cs typeface="+mn-ea"/>
                  <a:sym typeface="+mn-lt"/>
                </a:rPr>
                <a:t>中暑是夏季的常见病，小暑时节的天气特点更是容易发生中暑。所以大家外出时一定要做好防暑工作，带好遮阳伞、遮阳帽等工具，多喝水，并尽量避开午后太阳热辣时外出。</a:t>
              </a:r>
            </a:p>
          </p:txBody>
        </p:sp>
      </p:grpSp>
      <p:grpSp>
        <p:nvGrpSpPr>
          <p:cNvPr id="55" name="组合 54"/>
          <p:cNvGrpSpPr/>
          <p:nvPr/>
        </p:nvGrpSpPr>
        <p:grpSpPr>
          <a:xfrm>
            <a:off x="11851605" y="2448499"/>
            <a:ext cx="3876099" cy="2444148"/>
            <a:chOff x="16934015" y="3506549"/>
            <a:chExt cx="5538314" cy="3500318"/>
          </a:xfrm>
        </p:grpSpPr>
        <p:sp>
          <p:nvSpPr>
            <p:cNvPr id="56" name="Shape 800"/>
            <p:cNvSpPr/>
            <p:nvPr/>
          </p:nvSpPr>
          <p:spPr>
            <a:xfrm>
              <a:off x="16934015" y="3506549"/>
              <a:ext cx="5538314" cy="52892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lang="zh-CN" altLang="en-US" sz="2400">
                  <a:solidFill>
                    <a:schemeClr val="accent4"/>
                  </a:solidFill>
                  <a:latin typeface="+mn-lt"/>
                  <a:ea typeface="+mn-ea"/>
                  <a:cs typeface="+mn-ea"/>
                  <a:sym typeface="+mn-lt"/>
                </a:rPr>
                <a:t>注意饮食卫生，饮食宜清淡</a:t>
              </a:r>
              <a:endParaRPr sz="2400" dirty="0">
                <a:solidFill>
                  <a:schemeClr val="accent4"/>
                </a:solidFill>
                <a:latin typeface="+mn-lt"/>
                <a:ea typeface="+mn-ea"/>
                <a:cs typeface="+mn-ea"/>
                <a:sym typeface="+mn-lt"/>
              </a:endParaRPr>
            </a:p>
          </p:txBody>
        </p:sp>
        <p:sp>
          <p:nvSpPr>
            <p:cNvPr id="57" name="Shape 801"/>
            <p:cNvSpPr/>
            <p:nvPr/>
          </p:nvSpPr>
          <p:spPr>
            <a:xfrm>
              <a:off x="16948656" y="4257449"/>
              <a:ext cx="5509031" cy="2749418"/>
            </a:xfrm>
            <a:prstGeom prst="rect">
              <a:avLst/>
            </a:prstGeom>
            <a:ln w="12700">
              <a:miter lim="400000"/>
            </a:ln>
          </p:spPr>
          <p:txBody>
            <a:bodyPr lIns="0" tIns="0" rIns="0" bIns="0">
              <a:spAutoFit/>
            </a:bodyPr>
            <a:lstStyle/>
            <a:p>
              <a:pPr defTabSz="452755">
                <a:lnSpc>
                  <a:spcPct val="150000"/>
                </a:lnSpc>
                <a:spcBef>
                  <a:spcPts val="1190"/>
                </a:spcBef>
                <a:defRPr sz="1800"/>
              </a:pPr>
              <a:r>
                <a:rPr lang="zh-CN" altLang="en-US" sz="1700">
                  <a:solidFill>
                    <a:schemeClr val="tx2"/>
                  </a:solidFill>
                  <a:latin typeface="+mn-lt"/>
                  <a:ea typeface="+mn-ea"/>
                  <a:cs typeface="+mn-ea"/>
                  <a:sym typeface="+mn-lt"/>
                </a:rPr>
                <a:t>适量小暑时节的多雨、高温，更使得本来就在夏季属于高发症的消化道疾病，更加多发频发。所以，这一时节的饮食，一定要注意饮食卫生，而且饮食要节制，不可贪食、过量；而且饮食以清淡，富有营养为宜。</a:t>
              </a:r>
            </a:p>
          </p:txBody>
        </p:sp>
      </p:grpSp>
      <p:pic>
        <p:nvPicPr>
          <p:cNvPr id="5" name="图片 4"/>
          <p:cNvPicPr>
            <a:picLocks noChangeAspect="1"/>
          </p:cNvPicPr>
          <p:nvPr/>
        </p:nvPicPr>
        <p:blipFill>
          <a:blip r:embed="rId3" cstate="screen"/>
          <a:stretch>
            <a:fillRect/>
          </a:stretch>
        </p:blipFill>
        <p:spPr>
          <a:xfrm>
            <a:off x="5555530" y="1728416"/>
            <a:ext cx="5651593" cy="5726947"/>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750"/>
                                  </p:stCondLst>
                                  <p:childTnLst>
                                    <p:set>
                                      <p:cBhvr>
                                        <p:cTn id="6" dur="1" fill="hold">
                                          <p:stCondLst>
                                            <p:cond delay="0"/>
                                          </p:stCondLst>
                                        </p:cTn>
                                        <p:tgtEl>
                                          <p:spTgt spid="40"/>
                                        </p:tgtEl>
                                        <p:attrNameLst>
                                          <p:attrName>style.visibility</p:attrName>
                                        </p:attrNameLst>
                                      </p:cBhvr>
                                      <p:to>
                                        <p:strVal val="visible"/>
                                      </p:to>
                                    </p:set>
                                    <p:animScale>
                                      <p:cBhvr>
                                        <p:cTn id="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
                                        </p:tgtEl>
                                        <p:attrNameLst>
                                          <p:attrName>ppt_x</p:attrName>
                                          <p:attrName>ppt_y</p:attrName>
                                        </p:attrNameLst>
                                      </p:cBhvr>
                                    </p:animMotion>
                                    <p:animEffect transition="in" filter="fade">
                                      <p:cBhvr>
                                        <p:cTn id="9" dur="1000"/>
                                        <p:tgtEl>
                                          <p:spTgt spid="40"/>
                                        </p:tgtEl>
                                      </p:cBhvr>
                                    </p:animEffect>
                                  </p:childTnLst>
                                </p:cTn>
                              </p:par>
                              <p:par>
                                <p:cTn id="10" presetID="52" presetClass="entr" presetSubtype="0" fill="hold" nodeType="withEffect">
                                  <p:stCondLst>
                                    <p:cond delay="1000"/>
                                  </p:stCondLst>
                                  <p:childTnLst>
                                    <p:set>
                                      <p:cBhvr>
                                        <p:cTn id="11" dur="1" fill="hold">
                                          <p:stCondLst>
                                            <p:cond delay="0"/>
                                          </p:stCondLst>
                                        </p:cTn>
                                        <p:tgtEl>
                                          <p:spTgt spid="34"/>
                                        </p:tgtEl>
                                        <p:attrNameLst>
                                          <p:attrName>style.visibility</p:attrName>
                                        </p:attrNameLst>
                                      </p:cBhvr>
                                      <p:to>
                                        <p:strVal val="visible"/>
                                      </p:to>
                                    </p:set>
                                    <p:animScale>
                                      <p:cBhvr>
                                        <p:cTn id="12"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4"/>
                                        </p:tgtEl>
                                        <p:attrNameLst>
                                          <p:attrName>ppt_x</p:attrName>
                                          <p:attrName>ppt_y</p:attrName>
                                        </p:attrNameLst>
                                      </p:cBhvr>
                                    </p:animMotion>
                                    <p:animEffect transition="in" filter="fade">
                                      <p:cBhvr>
                                        <p:cTn id="14" dur="1000"/>
                                        <p:tgtEl>
                                          <p:spTgt spid="34"/>
                                        </p:tgtEl>
                                      </p:cBhvr>
                                    </p:animEffect>
                                  </p:childTnLst>
                                </p:cTn>
                              </p:par>
                              <p:par>
                                <p:cTn id="15" presetID="52" presetClass="entr" presetSubtype="0" fill="hold" nodeType="withEffect">
                                  <p:stCondLst>
                                    <p:cond delay="1250"/>
                                  </p:stCondLst>
                                  <p:childTnLst>
                                    <p:set>
                                      <p:cBhvr>
                                        <p:cTn id="16" dur="1" fill="hold">
                                          <p:stCondLst>
                                            <p:cond delay="0"/>
                                          </p:stCondLst>
                                        </p:cTn>
                                        <p:tgtEl>
                                          <p:spTgt spid="37"/>
                                        </p:tgtEl>
                                        <p:attrNameLst>
                                          <p:attrName>style.visibility</p:attrName>
                                        </p:attrNameLst>
                                      </p:cBhvr>
                                      <p:to>
                                        <p:strVal val="visible"/>
                                      </p:to>
                                    </p:set>
                                    <p:animScale>
                                      <p:cBhvr>
                                        <p:cTn id="1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
                                        </p:tgtEl>
                                        <p:attrNameLst>
                                          <p:attrName>ppt_x</p:attrName>
                                          <p:attrName>ppt_y</p:attrName>
                                        </p:attrNameLst>
                                      </p:cBhvr>
                                    </p:animMotion>
                                    <p:animEffect transition="in" filter="fade">
                                      <p:cBhvr>
                                        <p:cTn id="19" dur="1000"/>
                                        <p:tgtEl>
                                          <p:spTgt spid="37"/>
                                        </p:tgtEl>
                                      </p:cBhvr>
                                    </p:animEffect>
                                  </p:childTnLst>
                                </p:cTn>
                              </p:par>
                              <p:par>
                                <p:cTn id="20" presetID="52" presetClass="entr" presetSubtype="0" fill="hold" nodeType="withEffect">
                                  <p:stCondLst>
                                    <p:cond delay="1500"/>
                                  </p:stCondLst>
                                  <p:childTnLst>
                                    <p:set>
                                      <p:cBhvr>
                                        <p:cTn id="21" dur="1" fill="hold">
                                          <p:stCondLst>
                                            <p:cond delay="0"/>
                                          </p:stCondLst>
                                        </p:cTn>
                                        <p:tgtEl>
                                          <p:spTgt spid="46"/>
                                        </p:tgtEl>
                                        <p:attrNameLst>
                                          <p:attrName>style.visibility</p:attrName>
                                        </p:attrNameLst>
                                      </p:cBhvr>
                                      <p:to>
                                        <p:strVal val="visible"/>
                                      </p:to>
                                    </p:set>
                                    <p:animScale>
                                      <p:cBhvr>
                                        <p:cTn id="2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6"/>
                                        </p:tgtEl>
                                        <p:attrNameLst>
                                          <p:attrName>ppt_x</p:attrName>
                                          <p:attrName>ppt_y</p:attrName>
                                        </p:attrNameLst>
                                      </p:cBhvr>
                                    </p:animMotion>
                                    <p:animEffect transition="in" filter="fade">
                                      <p:cBhvr>
                                        <p:cTn id="24" dur="1000"/>
                                        <p:tgtEl>
                                          <p:spTgt spid="46"/>
                                        </p:tgtEl>
                                      </p:cBhvr>
                                    </p:animEffect>
                                  </p:childTnLst>
                                </p:cTn>
                              </p:par>
                              <p:par>
                                <p:cTn id="25" presetID="2" presetClass="entr" presetSubtype="2" fill="hold" nodeType="withEffect">
                                  <p:stCondLst>
                                    <p:cond delay="20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0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0-#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00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0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26</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不得不说的小暑养生</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cxnSp>
        <p:nvCxnSpPr>
          <p:cNvPr id="16" name="直接连接符 15"/>
          <p:cNvCxnSpPr/>
          <p:nvPr/>
        </p:nvCxnSpPr>
        <p:spPr>
          <a:xfrm>
            <a:off x="1058286" y="3411022"/>
            <a:ext cx="1572441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7" name="矩形 16"/>
          <p:cNvSpPr/>
          <p:nvPr/>
        </p:nvSpPr>
        <p:spPr>
          <a:xfrm rot="5400000">
            <a:off x="1468365" y="2952767"/>
            <a:ext cx="62409" cy="8825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985929" y="4517921"/>
            <a:ext cx="5171190" cy="311726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40" noProof="1">
                <a:solidFill>
                  <a:schemeClr val="tx1">
                    <a:lumMod val="85000"/>
                    <a:lumOff val="15000"/>
                  </a:schemeClr>
                </a:solidFill>
                <a:latin typeface="+mn-lt"/>
                <a:ea typeface="+mn-ea"/>
                <a:cs typeface="+mn-ea"/>
                <a:sym typeface="+mn-lt"/>
              </a:rPr>
              <a:t>俗话说，“小暑黄鳝赛人参”，各地经典菜肴几乎都有以黄鳝为原料的。</a:t>
            </a:r>
            <a:endParaRPr lang="en-US" altLang="zh-CN" sz="1640" noProof="1">
              <a:solidFill>
                <a:schemeClr val="tx1">
                  <a:lumMod val="85000"/>
                  <a:lumOff val="15000"/>
                </a:schemeClr>
              </a:solidFill>
              <a:latin typeface="+mn-lt"/>
              <a:ea typeface="+mn-ea"/>
              <a:cs typeface="+mn-ea"/>
              <a:sym typeface="+mn-lt"/>
            </a:endParaRPr>
          </a:p>
          <a:p>
            <a:pPr marL="285750" indent="-285750">
              <a:lnSpc>
                <a:spcPct val="150000"/>
              </a:lnSpc>
              <a:buFont typeface="Wingdings" panose="05000000000000000000" pitchFamily="2" charset="2"/>
              <a:buChar char="Ø"/>
            </a:pPr>
            <a:r>
              <a:rPr lang="zh-CN" altLang="en-US" sz="1640" noProof="1">
                <a:solidFill>
                  <a:schemeClr val="tx1">
                    <a:lumMod val="85000"/>
                    <a:lumOff val="15000"/>
                  </a:schemeClr>
                </a:solidFill>
                <a:latin typeface="+mn-lt"/>
                <a:ea typeface="+mn-ea"/>
                <a:cs typeface="+mn-ea"/>
                <a:sym typeface="+mn-lt"/>
              </a:rPr>
              <a:t>黄鳝生长在水岸泥窟之中，最滋补、最味美的莫属小暑前后一个月的夏鳝鱼。</a:t>
            </a:r>
            <a:endParaRPr lang="en-US" altLang="zh-CN" sz="1640" noProof="1">
              <a:solidFill>
                <a:schemeClr val="tx1">
                  <a:lumMod val="85000"/>
                  <a:lumOff val="15000"/>
                </a:schemeClr>
              </a:solidFill>
              <a:latin typeface="+mn-lt"/>
              <a:ea typeface="+mn-ea"/>
              <a:cs typeface="+mn-ea"/>
              <a:sym typeface="+mn-lt"/>
            </a:endParaRPr>
          </a:p>
          <a:p>
            <a:pPr marL="285750" indent="-285750">
              <a:lnSpc>
                <a:spcPct val="150000"/>
              </a:lnSpc>
              <a:buFont typeface="Wingdings" panose="05000000000000000000" pitchFamily="2" charset="2"/>
              <a:buChar char="Ø"/>
            </a:pPr>
            <a:r>
              <a:rPr lang="zh-CN" altLang="en-US" sz="1640" noProof="1">
                <a:solidFill>
                  <a:schemeClr val="tx1">
                    <a:lumMod val="85000"/>
                    <a:lumOff val="15000"/>
                  </a:schemeClr>
                </a:solidFill>
                <a:latin typeface="+mn-lt"/>
                <a:ea typeface="+mn-ea"/>
                <a:cs typeface="+mn-ea"/>
                <a:sym typeface="+mn-lt"/>
              </a:rPr>
              <a:t>另外，这个时期往往是慢性支气管炎、支气管哮喘、风湿性关节炎等疾病的缓解期，根据冬病夏治的说法，此时用黄鳝滋补更能起到补中益气、补肝脾、除风湿、强筋骨的作用。</a:t>
            </a:r>
          </a:p>
        </p:txBody>
      </p:sp>
      <p:grpSp>
        <p:nvGrpSpPr>
          <p:cNvPr id="19" name="组合 18"/>
          <p:cNvGrpSpPr/>
          <p:nvPr/>
        </p:nvGrpSpPr>
        <p:grpSpPr>
          <a:xfrm>
            <a:off x="8622129" y="3312592"/>
            <a:ext cx="225321" cy="225321"/>
            <a:chOff x="4461164" y="3012970"/>
            <a:chExt cx="165065" cy="165065"/>
          </a:xfrm>
        </p:grpSpPr>
        <p:sp>
          <p:nvSpPr>
            <p:cNvPr id="20" name="椭圆 19"/>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13378715" y="3314002"/>
            <a:ext cx="225321" cy="225321"/>
            <a:chOff x="4461164" y="3012970"/>
            <a:chExt cx="165065" cy="165065"/>
          </a:xfrm>
        </p:grpSpPr>
        <p:sp>
          <p:nvSpPr>
            <p:cNvPr id="23" name="椭圆 22"/>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Rectangle 23"/>
          <p:cNvSpPr/>
          <p:nvPr/>
        </p:nvSpPr>
        <p:spPr>
          <a:xfrm>
            <a:off x="6478929" y="4637987"/>
            <a:ext cx="4521493" cy="3454728"/>
          </a:xfrm>
          <a:prstGeom prst="rect">
            <a:avLst/>
          </a:prstGeom>
        </p:spPr>
        <p:txBody>
          <a:bodyPr wrap="square">
            <a:spAutoFit/>
          </a:bodyPr>
          <a:lstStyle/>
          <a:p>
            <a:pPr marL="285750" indent="-285750">
              <a:lnSpc>
                <a:spcPct val="150000"/>
              </a:lnSpc>
              <a:buFont typeface="Wingdings" panose="05000000000000000000" pitchFamily="2" charset="2"/>
              <a:buChar char="Ø"/>
              <a:defRPr/>
            </a:pPr>
            <a:r>
              <a:rPr lang="zh-CN" altLang="en-US" sz="1640" noProof="1">
                <a:solidFill>
                  <a:schemeClr val="tx1">
                    <a:lumMod val="85000"/>
                    <a:lumOff val="15000"/>
                  </a:schemeClr>
                </a:solidFill>
                <a:latin typeface="+mn-lt"/>
                <a:ea typeface="+mn-ea"/>
                <a:cs typeface="+mn-ea"/>
                <a:sym typeface="+mn-lt"/>
              </a:rPr>
              <a:t>不少朋友曾有过这样的体验：每到夏天，稍不注意，就会流鼻血，去医院也查不出什么问题，医生只是叮嘱道：多吃点莲藕就可以了。</a:t>
            </a:r>
            <a:endParaRPr lang="en-US" altLang="zh-CN" sz="1640" noProof="1">
              <a:solidFill>
                <a:schemeClr val="tx1">
                  <a:lumMod val="85000"/>
                  <a:lumOff val="15000"/>
                </a:schemeClr>
              </a:solidFill>
              <a:latin typeface="+mn-lt"/>
              <a:ea typeface="+mn-ea"/>
              <a:cs typeface="+mn-ea"/>
              <a:sym typeface="+mn-lt"/>
            </a:endParaRPr>
          </a:p>
          <a:p>
            <a:pPr marL="285750" indent="-285750">
              <a:lnSpc>
                <a:spcPct val="150000"/>
              </a:lnSpc>
              <a:buFont typeface="Wingdings" panose="05000000000000000000" pitchFamily="2" charset="2"/>
              <a:buChar char="Ø"/>
              <a:defRPr/>
            </a:pPr>
            <a:r>
              <a:rPr lang="zh-CN" altLang="en-US" sz="1640" noProof="1">
                <a:solidFill>
                  <a:schemeClr val="tx1">
                    <a:lumMod val="85000"/>
                    <a:lumOff val="15000"/>
                  </a:schemeClr>
                </a:solidFill>
                <a:latin typeface="+mn-lt"/>
                <a:ea typeface="+mn-ea"/>
                <a:cs typeface="+mn-ea"/>
                <a:sym typeface="+mn-lt"/>
              </a:rPr>
              <a:t>果真没过多久，问题自然消失了。常吃莲藕可以凉血、滋阴、清热，解决流鼻血这种麻烦可以说是小菜一碟。</a:t>
            </a:r>
            <a:endParaRPr lang="en-US" altLang="zh-CN" sz="1640" noProof="1">
              <a:solidFill>
                <a:schemeClr val="tx1">
                  <a:lumMod val="85000"/>
                  <a:lumOff val="15000"/>
                </a:schemeClr>
              </a:solidFill>
              <a:latin typeface="+mn-lt"/>
              <a:ea typeface="+mn-ea"/>
              <a:cs typeface="+mn-ea"/>
              <a:sym typeface="+mn-lt"/>
            </a:endParaRPr>
          </a:p>
          <a:p>
            <a:pPr marL="285750" indent="-285750">
              <a:lnSpc>
                <a:spcPct val="150000"/>
              </a:lnSpc>
              <a:buFont typeface="Wingdings" panose="05000000000000000000" pitchFamily="2" charset="2"/>
              <a:buChar char="Ø"/>
              <a:defRPr/>
            </a:pPr>
            <a:r>
              <a:rPr lang="zh-CN" altLang="en-US" sz="1640" noProof="1">
                <a:solidFill>
                  <a:schemeClr val="tx1">
                    <a:lumMod val="85000"/>
                    <a:lumOff val="15000"/>
                  </a:schemeClr>
                </a:solidFill>
                <a:latin typeface="+mn-lt"/>
                <a:ea typeface="+mn-ea"/>
                <a:cs typeface="+mn-ea"/>
                <a:sym typeface="+mn-lt"/>
              </a:rPr>
              <a:t>对老年人来说，夏藕更是补养脾胃的好食材。此外，莲藕也是高血压、肝病、食欲缺乏、缺铁性贫血、营养不良者的保健食物。</a:t>
            </a:r>
          </a:p>
        </p:txBody>
      </p:sp>
      <p:sp>
        <p:nvSpPr>
          <p:cNvPr id="29" name="文本框 28"/>
          <p:cNvSpPr txBox="1"/>
          <p:nvPr/>
        </p:nvSpPr>
        <p:spPr>
          <a:xfrm>
            <a:off x="7381255" y="3918219"/>
            <a:ext cx="2880320" cy="512448"/>
          </a:xfrm>
          <a:prstGeom prst="rect">
            <a:avLst/>
          </a:prstGeom>
          <a:solidFill>
            <a:srgbClr val="7F9D45"/>
          </a:solidFill>
        </p:spPr>
        <p:txBody>
          <a:bodyPr wrap="square" rtlCol="0">
            <a:spAutoFit/>
          </a:bodyPr>
          <a:lstStyle/>
          <a:p>
            <a:pPr algn="ctr"/>
            <a:r>
              <a:rPr lang="zh-CN" altLang="en-US" sz="2730" b="1">
                <a:solidFill>
                  <a:schemeClr val="bg1"/>
                </a:solidFill>
                <a:latin typeface="+mn-lt"/>
                <a:ea typeface="+mn-ea"/>
                <a:cs typeface="+mn-ea"/>
                <a:sym typeface="+mn-lt"/>
              </a:rPr>
              <a:t>莲藕</a:t>
            </a:r>
            <a:endParaRPr lang="zh-CN" altLang="en-US" sz="2730" b="1" dirty="0">
              <a:solidFill>
                <a:schemeClr val="bg1"/>
              </a:solidFill>
              <a:latin typeface="+mn-lt"/>
              <a:ea typeface="+mn-ea"/>
              <a:cs typeface="+mn-ea"/>
              <a:sym typeface="+mn-lt"/>
            </a:endParaRPr>
          </a:p>
        </p:txBody>
      </p:sp>
      <p:sp>
        <p:nvSpPr>
          <p:cNvPr id="30" name="Rectangle 23"/>
          <p:cNvSpPr/>
          <p:nvPr/>
        </p:nvSpPr>
        <p:spPr>
          <a:xfrm>
            <a:off x="12307972" y="4637988"/>
            <a:ext cx="3403475" cy="3454728"/>
          </a:xfrm>
          <a:prstGeom prst="rect">
            <a:avLst/>
          </a:prstGeom>
        </p:spPr>
        <p:txBody>
          <a:bodyPr wrap="square">
            <a:spAutoFit/>
          </a:bodyPr>
          <a:lstStyle/>
          <a:p>
            <a:pPr marL="285750" indent="-285750">
              <a:lnSpc>
                <a:spcPct val="150000"/>
              </a:lnSpc>
              <a:buFont typeface="Wingdings" panose="05000000000000000000" pitchFamily="2" charset="2"/>
              <a:buChar char="Ø"/>
              <a:defRPr/>
            </a:pPr>
            <a:r>
              <a:rPr lang="zh-CN" altLang="en-US" sz="1640" noProof="1">
                <a:solidFill>
                  <a:schemeClr val="tx1">
                    <a:lumMod val="85000"/>
                    <a:lumOff val="15000"/>
                  </a:schemeClr>
                </a:solidFill>
                <a:latin typeface="+mn-lt"/>
                <a:ea typeface="+mn-ea"/>
                <a:cs typeface="+mn-ea"/>
                <a:sym typeface="+mn-lt"/>
              </a:rPr>
              <a:t>小暑节气的第三大宝是绿豆芽，炎炎夏日，烹制一道绿豆芽菜肴可以清热解毒、利尿除湿。</a:t>
            </a:r>
            <a:endParaRPr lang="en-US" altLang="zh-CN" sz="1640" noProof="1">
              <a:solidFill>
                <a:schemeClr val="tx1">
                  <a:lumMod val="85000"/>
                  <a:lumOff val="15000"/>
                </a:schemeClr>
              </a:solidFill>
              <a:latin typeface="+mn-lt"/>
              <a:ea typeface="+mn-ea"/>
              <a:cs typeface="+mn-ea"/>
              <a:sym typeface="+mn-lt"/>
            </a:endParaRPr>
          </a:p>
          <a:p>
            <a:pPr marL="285750" indent="-285750">
              <a:lnSpc>
                <a:spcPct val="150000"/>
              </a:lnSpc>
              <a:buFont typeface="Wingdings" panose="05000000000000000000" pitchFamily="2" charset="2"/>
              <a:buChar char="Ø"/>
              <a:defRPr/>
            </a:pPr>
            <a:r>
              <a:rPr lang="zh-CN" altLang="en-US" sz="1640" noProof="1">
                <a:solidFill>
                  <a:schemeClr val="tx1">
                    <a:lumMod val="85000"/>
                    <a:lumOff val="15000"/>
                  </a:schemeClr>
                </a:solidFill>
                <a:latin typeface="+mn-lt"/>
                <a:ea typeface="+mn-ea"/>
                <a:cs typeface="+mn-ea"/>
                <a:sym typeface="+mn-lt"/>
              </a:rPr>
              <a:t>同时，绿豆芽的热量很低，而水分和纤维素含量较高，可促进肠蠕动，具有通便的作用，是人们公认的夏季瘦身佳品，也是便秘患者的健康蔬菜，对食道癌、胃癌、直肠癌患者也有良好的食疗价值。</a:t>
            </a:r>
          </a:p>
        </p:txBody>
      </p:sp>
      <p:sp>
        <p:nvSpPr>
          <p:cNvPr id="31" name="文本框 30"/>
          <p:cNvSpPr txBox="1"/>
          <p:nvPr/>
        </p:nvSpPr>
        <p:spPr>
          <a:xfrm>
            <a:off x="12307974" y="3918219"/>
            <a:ext cx="3556490" cy="512448"/>
          </a:xfrm>
          <a:prstGeom prst="rect">
            <a:avLst/>
          </a:prstGeom>
          <a:solidFill>
            <a:srgbClr val="3A642E"/>
          </a:solidFill>
        </p:spPr>
        <p:txBody>
          <a:bodyPr wrap="square" rtlCol="0">
            <a:spAutoFit/>
          </a:bodyPr>
          <a:lstStyle/>
          <a:p>
            <a:pPr algn="ctr"/>
            <a:r>
              <a:rPr lang="zh-CN" altLang="en-US" sz="2730" b="1">
                <a:solidFill>
                  <a:schemeClr val="bg1"/>
                </a:solidFill>
                <a:latin typeface="+mn-lt"/>
                <a:ea typeface="+mn-ea"/>
                <a:cs typeface="+mn-ea"/>
                <a:sym typeface="+mn-lt"/>
              </a:rPr>
              <a:t>绿豆芽</a:t>
            </a:r>
            <a:endParaRPr lang="zh-CN" altLang="en-US" sz="2730" b="1" dirty="0">
              <a:solidFill>
                <a:schemeClr val="bg1"/>
              </a:solidFill>
              <a:latin typeface="+mn-lt"/>
              <a:ea typeface="+mn-ea"/>
              <a:cs typeface="+mn-ea"/>
              <a:sym typeface="+mn-lt"/>
            </a:endParaRPr>
          </a:p>
        </p:txBody>
      </p:sp>
      <p:sp>
        <p:nvSpPr>
          <p:cNvPr id="32" name="文本框 31"/>
          <p:cNvSpPr txBox="1"/>
          <p:nvPr/>
        </p:nvSpPr>
        <p:spPr>
          <a:xfrm>
            <a:off x="3281721" y="1984013"/>
            <a:ext cx="11228326" cy="680507"/>
          </a:xfrm>
          <a:prstGeom prst="rect">
            <a:avLst/>
          </a:prstGeom>
          <a:noFill/>
        </p:spPr>
        <p:txBody>
          <a:bodyPr wrap="square" rtlCol="0">
            <a:spAutoFit/>
          </a:bodyPr>
          <a:lstStyle/>
          <a:p>
            <a:r>
              <a:rPr lang="zh-CN" altLang="en-US" sz="3820" b="1">
                <a:solidFill>
                  <a:srgbClr val="3A642E"/>
                </a:solidFill>
                <a:latin typeface="+mn-lt"/>
                <a:ea typeface="+mn-ea"/>
                <a:cs typeface="+mn-ea"/>
                <a:sym typeface="+mn-lt"/>
              </a:rPr>
              <a:t>小暑饮食除了以清淡为主，专家推荐</a:t>
            </a:r>
            <a:r>
              <a:rPr lang="en-US" altLang="zh-CN" sz="3820" b="1">
                <a:solidFill>
                  <a:srgbClr val="3A642E"/>
                </a:solidFill>
                <a:latin typeface="+mn-lt"/>
                <a:ea typeface="+mn-ea"/>
                <a:cs typeface="+mn-ea"/>
                <a:sym typeface="+mn-lt"/>
              </a:rPr>
              <a:t>"</a:t>
            </a:r>
            <a:r>
              <a:rPr lang="zh-CN" altLang="en-US" sz="3820" b="1">
                <a:solidFill>
                  <a:srgbClr val="3A642E"/>
                </a:solidFill>
                <a:latin typeface="+mn-lt"/>
                <a:ea typeface="+mn-ea"/>
                <a:cs typeface="+mn-ea"/>
                <a:sym typeface="+mn-lt"/>
              </a:rPr>
              <a:t>三宝</a:t>
            </a:r>
            <a:r>
              <a:rPr lang="en-US" altLang="zh-CN" sz="3820" b="1">
                <a:solidFill>
                  <a:srgbClr val="3A642E"/>
                </a:solidFill>
                <a:latin typeface="+mn-lt"/>
                <a:ea typeface="+mn-ea"/>
                <a:cs typeface="+mn-ea"/>
                <a:sym typeface="+mn-lt"/>
              </a:rPr>
              <a:t>"</a:t>
            </a:r>
          </a:p>
        </p:txBody>
      </p:sp>
      <p:sp>
        <p:nvSpPr>
          <p:cNvPr id="34" name="文本框 33"/>
          <p:cNvSpPr txBox="1"/>
          <p:nvPr/>
        </p:nvSpPr>
        <p:spPr>
          <a:xfrm>
            <a:off x="1940852" y="3933465"/>
            <a:ext cx="2681185" cy="512448"/>
          </a:xfrm>
          <a:prstGeom prst="rect">
            <a:avLst/>
          </a:prstGeom>
          <a:solidFill>
            <a:srgbClr val="3A642E"/>
          </a:solidFill>
        </p:spPr>
        <p:txBody>
          <a:bodyPr wrap="square" rtlCol="0">
            <a:spAutoFit/>
          </a:bodyPr>
          <a:lstStyle/>
          <a:p>
            <a:pPr algn="ctr"/>
            <a:r>
              <a:rPr lang="zh-CN" altLang="en-US" sz="2730" b="1">
                <a:solidFill>
                  <a:schemeClr val="bg1"/>
                </a:solidFill>
                <a:latin typeface="+mn-lt"/>
                <a:ea typeface="+mn-ea"/>
                <a:cs typeface="+mn-ea"/>
                <a:sym typeface="+mn-lt"/>
              </a:rPr>
              <a:t>黄鳝</a:t>
            </a:r>
            <a:endParaRPr lang="zh-CN" altLang="en-US" sz="2730" b="1" dirty="0">
              <a:solidFill>
                <a:schemeClr val="bg1"/>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900" decel="100000" fill="hold"/>
                                        <p:tgtEl>
                                          <p:spTgt spid="2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250"/>
                                  </p:stCondLst>
                                  <p:iterate type="lt">
                                    <p:tmPct val="10000"/>
                                  </p:iterate>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8" grpId="0"/>
      <p:bldP spid="29" grpId="0" animBg="1"/>
      <p:bldP spid="30" grpId="0"/>
      <p:bldP spid="31" grpId="0" animBg="1"/>
      <p:bldP spid="32"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8" name="图片 17"/>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7769084"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防暑降温小常识</a:t>
            </a:r>
          </a:p>
        </p:txBody>
      </p:sp>
      <p:sp>
        <p:nvSpPr>
          <p:cNvPr id="35" name="文本框 9"/>
          <p:cNvSpPr txBox="1"/>
          <p:nvPr/>
        </p:nvSpPr>
        <p:spPr>
          <a:xfrm>
            <a:off x="8101337" y="3637034"/>
            <a:ext cx="2504923"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6" name="文本框 9"/>
          <p:cNvSpPr txBox="1"/>
          <p:nvPr/>
        </p:nvSpPr>
        <p:spPr>
          <a:xfrm>
            <a:off x="8101335" y="4253894"/>
            <a:ext cx="260084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7" name="文本框 9"/>
          <p:cNvSpPr txBox="1"/>
          <p:nvPr/>
        </p:nvSpPr>
        <p:spPr>
          <a:xfrm>
            <a:off x="10674876" y="3637034"/>
            <a:ext cx="3979185"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sp>
        <p:nvSpPr>
          <p:cNvPr id="38" name="文本框 9"/>
          <p:cNvSpPr txBox="1"/>
          <p:nvPr/>
        </p:nvSpPr>
        <p:spPr>
          <a:xfrm>
            <a:off x="10674875" y="4253895"/>
            <a:ext cx="3187100"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
        <p:nvSpPr>
          <p:cNvPr id="17" name="文本框 9"/>
          <p:cNvSpPr txBox="1"/>
          <p:nvPr/>
        </p:nvSpPr>
        <p:spPr>
          <a:xfrm>
            <a:off x="6932620" y="2189862"/>
            <a:ext cx="736667" cy="1512387"/>
          </a:xfrm>
          <a:prstGeom prst="rect">
            <a:avLst/>
          </a:prstGeom>
          <a:noFill/>
        </p:spPr>
        <p:txBody>
          <a:bodyPr wrap="square" lIns="126160" tIns="63080" rIns="126160" bIns="63080" rtlCol="0">
            <a:spAutoFit/>
          </a:bodyPr>
          <a:lstStyle/>
          <a:p>
            <a:pPr marL="0" lvl="1"/>
            <a:r>
              <a:rPr lang="en-US" altLang="zh-CN" sz="9000" b="1">
                <a:solidFill>
                  <a:srgbClr val="3A642E"/>
                </a:solidFill>
                <a:latin typeface="+mn-lt"/>
                <a:ea typeface="+mn-ea"/>
                <a:cs typeface="+mn-ea"/>
                <a:sym typeface="+mn-lt"/>
              </a:rPr>
              <a:t>6</a:t>
            </a:r>
            <a:endParaRPr lang="zh-CN" altLang="en-US" sz="9000" b="1">
              <a:solidFill>
                <a:srgbClr val="3A642E"/>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grpId="0" nodeType="withEffect">
                                  <p:stCondLst>
                                    <p:cond delay="650"/>
                                  </p:stCondLst>
                                  <p:iterate type="lt">
                                    <p:tmPct val="10000"/>
                                  </p:iterate>
                                  <p:childTnLst>
                                    <p:set>
                                      <p:cBhvr>
                                        <p:cTn id="16" dur="1" fill="hold">
                                          <p:stCondLst>
                                            <p:cond delay="0"/>
                                          </p:stCondLst>
                                        </p:cTn>
                                        <p:tgtEl>
                                          <p:spTgt spid="33"/>
                                        </p:tgtEl>
                                        <p:attrNameLst>
                                          <p:attrName>style.visibility</p:attrName>
                                        </p:attrNameLst>
                                      </p:cBhvr>
                                      <p:to>
                                        <p:strVal val="visible"/>
                                      </p:to>
                                    </p:set>
                                    <p:animScale>
                                      <p:cBhvr>
                                        <p:cTn id="1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3"/>
                                        </p:tgtEl>
                                        <p:attrNameLst>
                                          <p:attrName>ppt_x</p:attrName>
                                          <p:attrName>ppt_y</p:attrName>
                                        </p:attrNameLst>
                                      </p:cBhvr>
                                    </p:animMotion>
                                    <p:animEffect transition="in" filter="fade">
                                      <p:cBhvr>
                                        <p:cTn id="19" dur="1000"/>
                                        <p:tgtEl>
                                          <p:spTgt spid="33"/>
                                        </p:tgtEl>
                                      </p:cBhvr>
                                    </p:animEffect>
                                  </p:childTnLst>
                                </p:cTn>
                              </p:par>
                              <p:par>
                                <p:cTn id="20" presetID="22" presetClass="entr" presetSubtype="1" fill="hold" nodeType="withEffect">
                                  <p:stCondLst>
                                    <p:cond delay="185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2" presetClass="entr" presetSubtype="4" fill="hold" grpId="0" nodeType="withEffect">
                                  <p:stCondLst>
                                    <p:cond delay="25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5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28</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防暑降温小常识</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35" name="组合 34"/>
          <p:cNvGrpSpPr/>
          <p:nvPr/>
        </p:nvGrpSpPr>
        <p:grpSpPr>
          <a:xfrm>
            <a:off x="2196679" y="4536726"/>
            <a:ext cx="12529392" cy="878639"/>
            <a:chOff x="1391598" y="4813561"/>
            <a:chExt cx="9178730" cy="643671"/>
          </a:xfrm>
        </p:grpSpPr>
        <p:sp>
          <p:nvSpPr>
            <p:cNvPr id="36" name="Shape 2687"/>
            <p:cNvSpPr/>
            <p:nvPr/>
          </p:nvSpPr>
          <p:spPr>
            <a:xfrm>
              <a:off x="1391598" y="4813561"/>
              <a:ext cx="3519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51995" tIns="51995" rIns="51995" bIns="51995" anchor="ctr"/>
            <a:lstStyle/>
            <a:p>
              <a:pPr defTabSz="624205">
                <a:lnSpc>
                  <a:spcPct val="15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1">
                    <a:lumMod val="75000"/>
                    <a:lumOff val="25000"/>
                  </a:schemeClr>
                </a:solidFill>
                <a:latin typeface="+mn-lt"/>
                <a:ea typeface="+mn-ea"/>
                <a:cs typeface="+mn-ea"/>
                <a:sym typeface="+mn-lt"/>
              </a:endParaRPr>
            </a:p>
          </p:txBody>
        </p:sp>
        <p:sp>
          <p:nvSpPr>
            <p:cNvPr id="37" name="Rectangle 23"/>
            <p:cNvSpPr/>
            <p:nvPr/>
          </p:nvSpPr>
          <p:spPr>
            <a:xfrm>
              <a:off x="1850677" y="4813562"/>
              <a:ext cx="8719651" cy="643670"/>
            </a:xfrm>
            <a:prstGeom prst="rect">
              <a:avLst/>
            </a:prstGeom>
          </p:spPr>
          <p:txBody>
            <a:bodyPr wrap="square">
              <a:spAutoFit/>
            </a:bodyPr>
            <a:lstStyle/>
            <a:p>
              <a:pPr algn="just" fontAlgn="auto">
                <a:lnSpc>
                  <a:spcPct val="150000"/>
                </a:lnSpc>
                <a:spcBef>
                  <a:spcPts val="0"/>
                </a:spcBef>
                <a:spcAft>
                  <a:spcPts val="0"/>
                </a:spcAft>
                <a:defRPr/>
              </a:pPr>
              <a:r>
                <a:rPr lang="zh-CN" altLang="en-US" noProof="1">
                  <a:solidFill>
                    <a:schemeClr val="tx1">
                      <a:lumMod val="75000"/>
                      <a:lumOff val="25000"/>
                    </a:schemeClr>
                  </a:solidFill>
                  <a:latin typeface="+mn-lt"/>
                  <a:ea typeface="+mn-ea"/>
                  <a:cs typeface="+mn-ea"/>
                  <a:sym typeface="+mn-lt"/>
                </a:rPr>
                <a:t>先兆中暑：是指在高温环境中一段时间后，出现轻微的头晕、头痛、耳鸣、眼花、口渴、全身无力及行走不稳。  这种中暑短时间休息即可恢复。</a:t>
              </a:r>
            </a:p>
          </p:txBody>
        </p:sp>
      </p:grpSp>
      <p:grpSp>
        <p:nvGrpSpPr>
          <p:cNvPr id="38" name="组合 37"/>
          <p:cNvGrpSpPr/>
          <p:nvPr/>
        </p:nvGrpSpPr>
        <p:grpSpPr>
          <a:xfrm>
            <a:off x="2196679" y="5904875"/>
            <a:ext cx="12529392" cy="878638"/>
            <a:chOff x="1391598" y="5513599"/>
            <a:chExt cx="9178730" cy="643669"/>
          </a:xfrm>
        </p:grpSpPr>
        <p:sp>
          <p:nvSpPr>
            <p:cNvPr id="39" name="Shape 2562"/>
            <p:cNvSpPr>
              <a:spLocks noChangeAspect="1"/>
            </p:cNvSpPr>
            <p:nvPr/>
          </p:nvSpPr>
          <p:spPr>
            <a:xfrm>
              <a:off x="1391598" y="5555216"/>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lIns="51995" tIns="51995" rIns="51995" bIns="51995" anchor="ctr"/>
            <a:lstStyle/>
            <a:p>
              <a:pPr defTabSz="624205">
                <a:lnSpc>
                  <a:spcPct val="15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1">
                    <a:lumMod val="75000"/>
                    <a:lumOff val="25000"/>
                  </a:schemeClr>
                </a:solidFill>
                <a:latin typeface="+mn-lt"/>
                <a:ea typeface="+mn-ea"/>
                <a:cs typeface="+mn-ea"/>
                <a:sym typeface="+mn-lt"/>
              </a:endParaRPr>
            </a:p>
          </p:txBody>
        </p:sp>
        <p:sp>
          <p:nvSpPr>
            <p:cNvPr id="40" name="Rectangle 23"/>
            <p:cNvSpPr/>
            <p:nvPr/>
          </p:nvSpPr>
          <p:spPr>
            <a:xfrm>
              <a:off x="1850677" y="5513599"/>
              <a:ext cx="8719651" cy="643669"/>
            </a:xfrm>
            <a:prstGeom prst="rect">
              <a:avLst/>
            </a:prstGeom>
          </p:spPr>
          <p:txBody>
            <a:bodyPr wrap="square">
              <a:spAutoFit/>
            </a:bodyPr>
            <a:lstStyle/>
            <a:p>
              <a:pPr algn="just" fontAlgn="auto">
                <a:lnSpc>
                  <a:spcPct val="150000"/>
                </a:lnSpc>
                <a:spcBef>
                  <a:spcPts val="0"/>
                </a:spcBef>
                <a:spcAft>
                  <a:spcPts val="0"/>
                </a:spcAft>
                <a:defRPr/>
              </a:pPr>
              <a:r>
                <a:rPr lang="zh-CN" altLang="en-US" noProof="1">
                  <a:solidFill>
                    <a:schemeClr val="tx1">
                      <a:lumMod val="75000"/>
                      <a:lumOff val="25000"/>
                    </a:schemeClr>
                  </a:solidFill>
                  <a:latin typeface="+mn-lt"/>
                  <a:ea typeface="+mn-ea"/>
                  <a:cs typeface="+mn-ea"/>
                  <a:sym typeface="+mn-lt"/>
                </a:rPr>
                <a:t>轻症中暑：指除以上症状外，还发生体温升高，面色潮红，胸闷、皮肤干热，或有面色苍白、恶心、呕吐、大汗、血压下降、脉搏细弱等症状。</a:t>
              </a:r>
            </a:p>
          </p:txBody>
        </p:sp>
      </p:grpSp>
      <p:sp>
        <p:nvSpPr>
          <p:cNvPr id="41" name="TextBox 39"/>
          <p:cNvSpPr txBox="1"/>
          <p:nvPr/>
        </p:nvSpPr>
        <p:spPr>
          <a:xfrm>
            <a:off x="972543" y="3166151"/>
            <a:ext cx="4752528" cy="722505"/>
          </a:xfrm>
          <a:prstGeom prst="rect">
            <a:avLst/>
          </a:prstGeom>
          <a:noFill/>
        </p:spPr>
        <p:txBody>
          <a:bodyPr wrap="square" rtlCol="0">
            <a:spAutoFit/>
          </a:bodyPr>
          <a:lstStyle/>
          <a:p>
            <a:r>
              <a:rPr lang="zh-CN" altLang="en-US" sz="4095" b="1">
                <a:solidFill>
                  <a:srgbClr val="3A642E"/>
                </a:solidFill>
                <a:latin typeface="+mn-lt"/>
                <a:ea typeface="+mn-ea"/>
                <a:cs typeface="+mn-ea"/>
                <a:sym typeface="+mn-lt"/>
              </a:rPr>
              <a:t>一、遵守时间 </a:t>
            </a:r>
            <a:endParaRPr lang="en-US" sz="4095" b="1" dirty="0">
              <a:solidFill>
                <a:srgbClr val="3A642E"/>
              </a:solidFill>
              <a:latin typeface="+mn-lt"/>
              <a:ea typeface="+mn-ea"/>
              <a:cs typeface="+mn-ea"/>
              <a:sym typeface="+mn-lt"/>
            </a:endParaRPr>
          </a:p>
        </p:txBody>
      </p:sp>
      <p:sp>
        <p:nvSpPr>
          <p:cNvPr id="42" name="矩形 41"/>
          <p:cNvSpPr/>
          <p:nvPr/>
        </p:nvSpPr>
        <p:spPr>
          <a:xfrm>
            <a:off x="799099" y="1872432"/>
            <a:ext cx="14403937" cy="807913"/>
          </a:xfrm>
          <a:prstGeom prst="rect">
            <a:avLst/>
          </a:prstGeom>
        </p:spPr>
        <p:txBody>
          <a:bodyPr wrap="square">
            <a:spAutoFit/>
          </a:bodyPr>
          <a:lstStyle/>
          <a:p>
            <a:pPr algn="just">
              <a:lnSpc>
                <a:spcPct val="150000"/>
              </a:lnSpc>
              <a:buClr>
                <a:srgbClr val="E24848"/>
              </a:buClr>
            </a:pPr>
            <a:r>
              <a:rPr lang="zh-CN" altLang="en-US" sz="1640" noProof="1">
                <a:solidFill>
                  <a:schemeClr val="tx1">
                    <a:lumMod val="85000"/>
                    <a:lumOff val="15000"/>
                  </a:schemeClr>
                </a:solidFill>
                <a:latin typeface="+mn-lt"/>
                <a:ea typeface="+mn-ea"/>
                <a:cs typeface="+mn-ea"/>
                <a:sym typeface="+mn-lt"/>
              </a:rPr>
              <a:t>在高温高湿或强辐射热的气象条件下，人们长期在户外活动，就会导致人体体温调节功能障碍，发生中暑。中暑是典型的气象过敏反应。产生中暑的因素除了气温外，还有湿度、日照、高温环境暴露时间、体制强弱、营养状况、水盐供给以及健康状况有关。</a:t>
            </a:r>
          </a:p>
        </p:txBody>
      </p:sp>
      <p:grpSp>
        <p:nvGrpSpPr>
          <p:cNvPr id="43" name="组合 42"/>
          <p:cNvGrpSpPr/>
          <p:nvPr/>
        </p:nvGrpSpPr>
        <p:grpSpPr>
          <a:xfrm>
            <a:off x="2196679" y="7256882"/>
            <a:ext cx="12529392" cy="878638"/>
            <a:chOff x="1391598" y="5513600"/>
            <a:chExt cx="9178730" cy="643670"/>
          </a:xfrm>
        </p:grpSpPr>
        <p:sp>
          <p:nvSpPr>
            <p:cNvPr id="44" name="Shape 2562"/>
            <p:cNvSpPr>
              <a:spLocks noChangeAspect="1"/>
            </p:cNvSpPr>
            <p:nvPr/>
          </p:nvSpPr>
          <p:spPr>
            <a:xfrm>
              <a:off x="1391598" y="5555216"/>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lIns="51995" tIns="51995" rIns="51995" bIns="51995" anchor="ctr"/>
            <a:lstStyle/>
            <a:p>
              <a:pPr defTabSz="624205">
                <a:lnSpc>
                  <a:spcPct val="15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1">
                    <a:lumMod val="75000"/>
                    <a:lumOff val="25000"/>
                  </a:schemeClr>
                </a:solidFill>
                <a:latin typeface="+mn-lt"/>
                <a:ea typeface="+mn-ea"/>
                <a:cs typeface="+mn-ea"/>
                <a:sym typeface="+mn-lt"/>
              </a:endParaRPr>
            </a:p>
          </p:txBody>
        </p:sp>
        <p:sp>
          <p:nvSpPr>
            <p:cNvPr id="45" name="Rectangle 23"/>
            <p:cNvSpPr/>
            <p:nvPr/>
          </p:nvSpPr>
          <p:spPr>
            <a:xfrm>
              <a:off x="1850677" y="5513600"/>
              <a:ext cx="8719651" cy="643670"/>
            </a:xfrm>
            <a:prstGeom prst="rect">
              <a:avLst/>
            </a:prstGeom>
          </p:spPr>
          <p:txBody>
            <a:bodyPr wrap="square">
              <a:spAutoFit/>
            </a:bodyPr>
            <a:lstStyle/>
            <a:p>
              <a:pPr algn="just" fontAlgn="auto">
                <a:lnSpc>
                  <a:spcPct val="150000"/>
                </a:lnSpc>
                <a:spcBef>
                  <a:spcPts val="0"/>
                </a:spcBef>
                <a:spcAft>
                  <a:spcPts val="0"/>
                </a:spcAft>
                <a:defRPr/>
              </a:pPr>
              <a:r>
                <a:rPr lang="zh-CN" altLang="en-US" noProof="1">
                  <a:solidFill>
                    <a:schemeClr val="tx1">
                      <a:lumMod val="75000"/>
                      <a:lumOff val="25000"/>
                    </a:schemeClr>
                  </a:solidFill>
                  <a:latin typeface="+mn-lt"/>
                  <a:ea typeface="+mn-ea"/>
                  <a:cs typeface="+mn-ea"/>
                  <a:sym typeface="+mn-lt"/>
                </a:rPr>
                <a:t>重症中暑：也称热衰竭，表现为：皮肤凉，过度出汗，恶心，呕吐，瞳孔扩大，腹部或肢体痉挛，脉搏快，常突然昏倒或大汗后抽搐、烦躁不安，口渴、尿少、昏迷甚至意识丧失等症状。</a:t>
              </a:r>
            </a:p>
          </p:txBody>
        </p:sp>
      </p:gr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par>
                                <p:cTn id="26" presetID="53" presetClass="entr" presetSubtype="16"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29</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防暑降温小常识</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6" name="组合 15"/>
          <p:cNvGrpSpPr/>
          <p:nvPr/>
        </p:nvGrpSpPr>
        <p:grpSpPr>
          <a:xfrm>
            <a:off x="3780855" y="7497424"/>
            <a:ext cx="9289032" cy="1075987"/>
            <a:chOff x="5373526" y="9190723"/>
            <a:chExt cx="13272515" cy="1540942"/>
          </a:xfrm>
        </p:grpSpPr>
        <p:sp>
          <p:nvSpPr>
            <p:cNvPr id="17" name="Title 20"/>
            <p:cNvSpPr txBox="1"/>
            <p:nvPr/>
          </p:nvSpPr>
          <p:spPr>
            <a:xfrm>
              <a:off x="8957461" y="9190723"/>
              <a:ext cx="5192705" cy="771353"/>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3500" b="1">
                  <a:solidFill>
                    <a:schemeClr val="tx2"/>
                  </a:solidFill>
                  <a:latin typeface="+mn-lt"/>
                  <a:ea typeface="+mn-ea"/>
                  <a:cs typeface="+mn-ea"/>
                  <a:sym typeface="+mn-lt"/>
                </a:rPr>
                <a:t>二、中暑的预防</a:t>
              </a:r>
            </a:p>
          </p:txBody>
        </p:sp>
        <p:sp>
          <p:nvSpPr>
            <p:cNvPr id="18" name="TextBox 14"/>
            <p:cNvSpPr txBox="1"/>
            <p:nvPr/>
          </p:nvSpPr>
          <p:spPr>
            <a:xfrm>
              <a:off x="5373526" y="10127898"/>
              <a:ext cx="13272515" cy="603767"/>
            </a:xfrm>
            <a:prstGeom prst="rect">
              <a:avLst/>
            </a:prstGeom>
            <a:noFill/>
          </p:spPr>
          <p:txBody>
            <a:bodyPr wrap="square" rtlCol="0">
              <a:spAutoFit/>
            </a:bodyPr>
            <a:lstStyle/>
            <a:p>
              <a:pPr>
                <a:lnSpc>
                  <a:spcPct val="130000"/>
                </a:lnSpc>
              </a:pPr>
              <a:r>
                <a:rPr lang="zh-CN" altLang="en-US">
                  <a:solidFill>
                    <a:schemeClr val="tx2"/>
                  </a:solidFill>
                  <a:latin typeface="+mn-lt"/>
                  <a:ea typeface="+mn-ea"/>
                  <a:cs typeface="+mn-ea"/>
                  <a:sym typeface="+mn-lt"/>
                </a:rPr>
                <a:t>中暑是夏季常见的急诊，加强预防可以大减少发病率，中暑的预防应注意几点：</a:t>
              </a:r>
            </a:p>
          </p:txBody>
        </p:sp>
      </p:grpSp>
      <p:grpSp>
        <p:nvGrpSpPr>
          <p:cNvPr id="39" name="组合 38"/>
          <p:cNvGrpSpPr/>
          <p:nvPr/>
        </p:nvGrpSpPr>
        <p:grpSpPr>
          <a:xfrm>
            <a:off x="1629228" y="1615882"/>
            <a:ext cx="3205360" cy="2329171"/>
            <a:chOff x="3236865" y="2991053"/>
            <a:chExt cx="4579937" cy="3335658"/>
          </a:xfrm>
        </p:grpSpPr>
        <p:sp>
          <p:nvSpPr>
            <p:cNvPr id="40" name="TextBox 62"/>
            <p:cNvSpPr txBox="1">
              <a:spLocks noChangeArrowheads="1"/>
            </p:cNvSpPr>
            <p:nvPr/>
          </p:nvSpPr>
          <p:spPr bwMode="auto">
            <a:xfrm>
              <a:off x="3236865" y="3629228"/>
              <a:ext cx="4579937" cy="26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1800">
                  <a:solidFill>
                    <a:schemeClr val="tx2"/>
                  </a:solidFill>
                  <a:latin typeface="+mn-lt"/>
                  <a:ea typeface="+mn-ea"/>
                  <a:cs typeface="+mn-ea"/>
                  <a:sym typeface="+mn-lt"/>
                </a:rPr>
                <a:t>充足的睡眠。合理安排休息时间，保证足够的睡眠以保持充沛的体能，并达到防暑目的。</a:t>
              </a:r>
            </a:p>
          </p:txBody>
        </p:sp>
        <p:sp>
          <p:nvSpPr>
            <p:cNvPr id="41" name="TextBox 63"/>
            <p:cNvSpPr txBox="1">
              <a:spLocks noChangeArrowheads="1"/>
            </p:cNvSpPr>
            <p:nvPr/>
          </p:nvSpPr>
          <p:spPr bwMode="auto">
            <a:xfrm>
              <a:off x="6015827" y="2991053"/>
              <a:ext cx="1743826" cy="9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2200" b="1">
                  <a:solidFill>
                    <a:schemeClr val="accent3"/>
                  </a:solidFill>
                  <a:latin typeface="+mn-lt"/>
                  <a:ea typeface="+mn-ea"/>
                  <a:cs typeface="+mn-ea"/>
                  <a:sym typeface="+mn-lt"/>
                </a:rPr>
                <a:t>标题一</a:t>
              </a:r>
              <a:endParaRPr lang="id-ID" altLang="zh-CN" sz="2200" b="1" dirty="0">
                <a:solidFill>
                  <a:schemeClr val="accent3"/>
                </a:solidFill>
                <a:latin typeface="+mn-lt"/>
                <a:ea typeface="+mn-ea"/>
                <a:cs typeface="+mn-ea"/>
                <a:sym typeface="+mn-lt"/>
              </a:endParaRPr>
            </a:p>
          </p:txBody>
        </p:sp>
      </p:grpSp>
      <p:grpSp>
        <p:nvGrpSpPr>
          <p:cNvPr id="42" name="组合 41"/>
          <p:cNvGrpSpPr/>
          <p:nvPr/>
        </p:nvGrpSpPr>
        <p:grpSpPr>
          <a:xfrm>
            <a:off x="1665457" y="4324558"/>
            <a:ext cx="3205360" cy="2329171"/>
            <a:chOff x="1838833" y="8559213"/>
            <a:chExt cx="4579937" cy="3335658"/>
          </a:xfrm>
        </p:grpSpPr>
        <p:sp>
          <p:nvSpPr>
            <p:cNvPr id="43" name="TextBox 62"/>
            <p:cNvSpPr txBox="1">
              <a:spLocks noChangeArrowheads="1"/>
            </p:cNvSpPr>
            <p:nvPr/>
          </p:nvSpPr>
          <p:spPr bwMode="auto">
            <a:xfrm>
              <a:off x="1838833" y="9197388"/>
              <a:ext cx="4579937" cy="26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1800">
                  <a:solidFill>
                    <a:schemeClr val="tx2"/>
                  </a:solidFill>
                  <a:latin typeface="+mn-lt"/>
                  <a:ea typeface="+mn-ea"/>
                  <a:cs typeface="+mn-ea"/>
                  <a:sym typeface="+mn-lt"/>
                </a:rPr>
                <a:t>科学合理的饮食。吃大量的蔬菜、水果及适量的动物蛋白质和脂肪，补充体能消耗。切忌节食。</a:t>
              </a:r>
            </a:p>
          </p:txBody>
        </p:sp>
        <p:sp>
          <p:nvSpPr>
            <p:cNvPr id="44" name="TextBox 63"/>
            <p:cNvSpPr txBox="1">
              <a:spLocks noChangeArrowheads="1"/>
            </p:cNvSpPr>
            <p:nvPr/>
          </p:nvSpPr>
          <p:spPr bwMode="auto">
            <a:xfrm>
              <a:off x="4624664" y="8559213"/>
              <a:ext cx="1736957"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zh-CN" altLang="en-US" sz="2200" b="1">
                  <a:solidFill>
                    <a:schemeClr val="accent3"/>
                  </a:solidFill>
                  <a:latin typeface="+mn-lt"/>
                  <a:ea typeface="+mn-ea"/>
                  <a:cs typeface="+mn-ea"/>
                  <a:sym typeface="+mn-lt"/>
                </a:rPr>
                <a:t>标题二</a:t>
              </a:r>
              <a:endParaRPr lang="id-ID" sz="2200" b="1" dirty="0">
                <a:solidFill>
                  <a:schemeClr val="accent3"/>
                </a:solidFill>
                <a:latin typeface="+mn-lt"/>
                <a:ea typeface="+mn-ea"/>
                <a:cs typeface="+mn-ea"/>
                <a:sym typeface="+mn-lt"/>
              </a:endParaRPr>
            </a:p>
          </p:txBody>
        </p:sp>
      </p:grpSp>
      <p:grpSp>
        <p:nvGrpSpPr>
          <p:cNvPr id="45" name="组合 44"/>
          <p:cNvGrpSpPr/>
          <p:nvPr/>
        </p:nvGrpSpPr>
        <p:grpSpPr>
          <a:xfrm>
            <a:off x="12633031" y="1892176"/>
            <a:ext cx="3217714" cy="2329171"/>
            <a:chOff x="16859013" y="5016305"/>
            <a:chExt cx="4597589" cy="3335658"/>
          </a:xfrm>
        </p:grpSpPr>
        <p:sp>
          <p:nvSpPr>
            <p:cNvPr id="46" name="TextBox 62"/>
            <p:cNvSpPr txBox="1">
              <a:spLocks noChangeArrowheads="1"/>
            </p:cNvSpPr>
            <p:nvPr/>
          </p:nvSpPr>
          <p:spPr bwMode="auto">
            <a:xfrm>
              <a:off x="16876665" y="5654480"/>
              <a:ext cx="4579937" cy="26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50000"/>
                </a:lnSpc>
              </a:pPr>
              <a:r>
                <a:rPr lang="zh-CN" altLang="en-US" sz="1800">
                  <a:solidFill>
                    <a:schemeClr val="tx2"/>
                  </a:solidFill>
                  <a:latin typeface="+mn-lt"/>
                  <a:ea typeface="+mn-ea"/>
                  <a:cs typeface="+mn-ea"/>
                  <a:sym typeface="+mn-lt"/>
                </a:rPr>
                <a:t>做好防晒措施。室外活动要避免阳光直射头部，避免皮肤直接吸收辐射热，带好帽子、衣着宽松。</a:t>
              </a:r>
            </a:p>
          </p:txBody>
        </p:sp>
        <p:sp>
          <p:nvSpPr>
            <p:cNvPr id="47" name="TextBox 63"/>
            <p:cNvSpPr txBox="1">
              <a:spLocks noChangeArrowheads="1"/>
            </p:cNvSpPr>
            <p:nvPr/>
          </p:nvSpPr>
          <p:spPr bwMode="auto">
            <a:xfrm>
              <a:off x="16859013" y="5016305"/>
              <a:ext cx="1743826" cy="9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2200" b="1">
                  <a:solidFill>
                    <a:schemeClr val="accent3"/>
                  </a:solidFill>
                  <a:latin typeface="+mn-lt"/>
                  <a:ea typeface="+mn-ea"/>
                  <a:cs typeface="+mn-ea"/>
                  <a:sym typeface="+mn-lt"/>
                </a:rPr>
                <a:t>标题三</a:t>
              </a:r>
              <a:endParaRPr lang="id-ID" altLang="zh-CN" sz="2200" b="1" dirty="0">
                <a:solidFill>
                  <a:schemeClr val="accent3"/>
                </a:solidFill>
                <a:latin typeface="+mn-lt"/>
                <a:ea typeface="+mn-ea"/>
                <a:cs typeface="+mn-ea"/>
                <a:sym typeface="+mn-lt"/>
              </a:endParaRPr>
            </a:p>
          </p:txBody>
        </p:sp>
      </p:grpSp>
      <p:grpSp>
        <p:nvGrpSpPr>
          <p:cNvPr id="48" name="组合 47"/>
          <p:cNvGrpSpPr/>
          <p:nvPr/>
        </p:nvGrpSpPr>
        <p:grpSpPr>
          <a:xfrm>
            <a:off x="12682680" y="4612590"/>
            <a:ext cx="3205360" cy="2329171"/>
            <a:chOff x="15573327" y="10471354"/>
            <a:chExt cx="4579937" cy="3335658"/>
          </a:xfrm>
        </p:grpSpPr>
        <p:sp>
          <p:nvSpPr>
            <p:cNvPr id="49" name="TextBox 62"/>
            <p:cNvSpPr txBox="1">
              <a:spLocks noChangeArrowheads="1"/>
            </p:cNvSpPr>
            <p:nvPr/>
          </p:nvSpPr>
          <p:spPr bwMode="auto">
            <a:xfrm>
              <a:off x="15573327" y="11109529"/>
              <a:ext cx="4579937" cy="26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50000"/>
                </a:lnSpc>
              </a:pPr>
              <a:r>
                <a:rPr lang="zh-CN" altLang="en-US" sz="1800">
                  <a:solidFill>
                    <a:schemeClr val="tx2"/>
                  </a:solidFill>
                  <a:latin typeface="+mn-lt"/>
                  <a:ea typeface="+mn-ea"/>
                  <a:cs typeface="+mn-ea"/>
                  <a:sym typeface="+mn-lt"/>
                </a:rPr>
                <a:t>合理饮水。每日饮水</a:t>
              </a:r>
              <a:r>
                <a:rPr lang="en-US" altLang="zh-CN" sz="1800">
                  <a:solidFill>
                    <a:schemeClr val="tx2"/>
                  </a:solidFill>
                  <a:latin typeface="+mn-lt"/>
                  <a:ea typeface="+mn-ea"/>
                  <a:cs typeface="+mn-ea"/>
                  <a:sym typeface="+mn-lt"/>
                </a:rPr>
                <a:t>3</a:t>
              </a:r>
              <a:r>
                <a:rPr lang="zh-CN" altLang="en-US" sz="1800">
                  <a:solidFill>
                    <a:schemeClr val="tx2"/>
                  </a:solidFill>
                  <a:latin typeface="+mn-lt"/>
                  <a:ea typeface="+mn-ea"/>
                  <a:cs typeface="+mn-ea"/>
                  <a:sym typeface="+mn-lt"/>
                </a:rPr>
                <a:t>升至</a:t>
              </a:r>
              <a:r>
                <a:rPr lang="en-US" altLang="zh-CN" sz="1800">
                  <a:solidFill>
                    <a:schemeClr val="tx2"/>
                  </a:solidFill>
                  <a:latin typeface="+mn-lt"/>
                  <a:ea typeface="+mn-ea"/>
                  <a:cs typeface="+mn-ea"/>
                  <a:sym typeface="+mn-lt"/>
                </a:rPr>
                <a:t>6</a:t>
              </a:r>
              <a:r>
                <a:rPr lang="zh-CN" altLang="en-US" sz="1800">
                  <a:solidFill>
                    <a:schemeClr val="tx2"/>
                  </a:solidFill>
                  <a:latin typeface="+mn-lt"/>
                  <a:ea typeface="+mn-ea"/>
                  <a:cs typeface="+mn-ea"/>
                  <a:sym typeface="+mn-lt"/>
                </a:rPr>
                <a:t>升，以含氯化钠</a:t>
              </a:r>
              <a:r>
                <a:rPr lang="en-US" altLang="zh-CN" sz="1800">
                  <a:solidFill>
                    <a:schemeClr val="tx2"/>
                  </a:solidFill>
                  <a:latin typeface="+mn-lt"/>
                  <a:ea typeface="+mn-ea"/>
                  <a:cs typeface="+mn-ea"/>
                  <a:sym typeface="+mn-lt"/>
                </a:rPr>
                <a:t>0.3%</a:t>
              </a:r>
              <a:r>
                <a:rPr lang="zh-CN" altLang="en-US" sz="1800">
                  <a:solidFill>
                    <a:schemeClr val="tx2"/>
                  </a:solidFill>
                  <a:latin typeface="+mn-lt"/>
                  <a:ea typeface="+mn-ea"/>
                  <a:cs typeface="+mn-ea"/>
                  <a:sym typeface="+mn-lt"/>
                </a:rPr>
                <a:t>－</a:t>
              </a:r>
              <a:r>
                <a:rPr lang="en-US" altLang="zh-CN" sz="1800">
                  <a:solidFill>
                    <a:schemeClr val="tx2"/>
                  </a:solidFill>
                  <a:latin typeface="+mn-lt"/>
                  <a:ea typeface="+mn-ea"/>
                  <a:cs typeface="+mn-ea"/>
                  <a:sym typeface="+mn-lt"/>
                </a:rPr>
                <a:t>0.5%</a:t>
              </a:r>
              <a:r>
                <a:rPr lang="zh-CN" altLang="en-US" sz="1800">
                  <a:solidFill>
                    <a:schemeClr val="tx2"/>
                  </a:solidFill>
                  <a:latin typeface="+mn-lt"/>
                  <a:ea typeface="+mn-ea"/>
                  <a:cs typeface="+mn-ea"/>
                  <a:sym typeface="+mn-lt"/>
                </a:rPr>
                <a:t>为宜。饭前饭后以及大运动量前后避免大量饮水。</a:t>
              </a:r>
              <a:endParaRPr lang="en-US" altLang="zh-CN" sz="1800" dirty="0">
                <a:solidFill>
                  <a:schemeClr val="tx2"/>
                </a:solidFill>
                <a:latin typeface="+mn-lt"/>
                <a:ea typeface="+mn-ea"/>
                <a:cs typeface="+mn-ea"/>
                <a:sym typeface="+mn-lt"/>
              </a:endParaRPr>
            </a:p>
          </p:txBody>
        </p:sp>
        <p:sp>
          <p:nvSpPr>
            <p:cNvPr id="50" name="TextBox 63"/>
            <p:cNvSpPr txBox="1">
              <a:spLocks noChangeArrowheads="1"/>
            </p:cNvSpPr>
            <p:nvPr/>
          </p:nvSpPr>
          <p:spPr bwMode="auto">
            <a:xfrm>
              <a:off x="15715030" y="10471354"/>
              <a:ext cx="1736957"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zh-CN" altLang="en-US" sz="2200" b="1">
                  <a:solidFill>
                    <a:schemeClr val="accent3"/>
                  </a:solidFill>
                  <a:latin typeface="+mn-lt"/>
                  <a:ea typeface="+mn-ea"/>
                  <a:cs typeface="+mn-ea"/>
                  <a:sym typeface="+mn-lt"/>
                </a:rPr>
                <a:t>标题四</a:t>
              </a:r>
              <a:endParaRPr lang="id-ID" altLang="zh-CN" sz="2200" b="1" dirty="0">
                <a:solidFill>
                  <a:schemeClr val="accent3"/>
                </a:solidFill>
                <a:latin typeface="+mn-lt"/>
                <a:ea typeface="+mn-ea"/>
                <a:cs typeface="+mn-ea"/>
                <a:sym typeface="+mn-lt"/>
              </a:endParaRPr>
            </a:p>
          </p:txBody>
        </p:sp>
      </p:grpSp>
      <p:pic>
        <p:nvPicPr>
          <p:cNvPr id="3" name="图片 2"/>
          <p:cNvPicPr>
            <a:picLocks noChangeAspect="1"/>
          </p:cNvPicPr>
          <p:nvPr/>
        </p:nvPicPr>
        <p:blipFill>
          <a:blip r:embed="rId3" cstate="screen"/>
          <a:stretch>
            <a:fillRect/>
          </a:stretch>
        </p:blipFill>
        <p:spPr>
          <a:xfrm>
            <a:off x="5579559" y="1660263"/>
            <a:ext cx="6445878" cy="53285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5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7" name="图片 16"/>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6748071"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小暑的来龙去脉</a:t>
            </a:r>
          </a:p>
        </p:txBody>
      </p:sp>
      <p:sp>
        <p:nvSpPr>
          <p:cNvPr id="35" name="文本框 9"/>
          <p:cNvSpPr txBox="1"/>
          <p:nvPr/>
        </p:nvSpPr>
        <p:spPr>
          <a:xfrm>
            <a:off x="8164780" y="3637034"/>
            <a:ext cx="216123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endParaRPr lang="zh-CN" altLang="en-US" sz="2800" dirty="0">
              <a:solidFill>
                <a:schemeClr val="tx1">
                  <a:lumMod val="75000"/>
                  <a:lumOff val="25000"/>
                </a:schemeClr>
              </a:solidFill>
              <a:latin typeface="+mn-lt"/>
              <a:ea typeface="+mn-ea"/>
              <a:cs typeface="+mn-ea"/>
              <a:sym typeface="+mn-lt"/>
            </a:endParaRPr>
          </a:p>
        </p:txBody>
      </p:sp>
      <p:sp>
        <p:nvSpPr>
          <p:cNvPr id="36" name="文本框 9"/>
          <p:cNvSpPr txBox="1"/>
          <p:nvPr/>
        </p:nvSpPr>
        <p:spPr>
          <a:xfrm>
            <a:off x="8164778" y="4253894"/>
            <a:ext cx="216123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endParaRPr lang="zh-CN" altLang="en-US" sz="2800" dirty="0">
              <a:solidFill>
                <a:schemeClr val="tx1">
                  <a:lumMod val="75000"/>
                  <a:lumOff val="25000"/>
                </a:schemeClr>
              </a:solidFill>
              <a:latin typeface="+mn-lt"/>
              <a:ea typeface="+mn-ea"/>
              <a:cs typeface="+mn-ea"/>
              <a:sym typeface="+mn-lt"/>
            </a:endParaRPr>
          </a:p>
        </p:txBody>
      </p:sp>
      <p:sp>
        <p:nvSpPr>
          <p:cNvPr id="37" name="文本框 9"/>
          <p:cNvSpPr txBox="1"/>
          <p:nvPr/>
        </p:nvSpPr>
        <p:spPr>
          <a:xfrm>
            <a:off x="10674877" y="3637034"/>
            <a:ext cx="2827058"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endParaRPr lang="zh-CN" altLang="en-US" sz="2800" dirty="0">
              <a:solidFill>
                <a:schemeClr val="tx1">
                  <a:lumMod val="75000"/>
                  <a:lumOff val="25000"/>
                </a:schemeClr>
              </a:solidFill>
              <a:latin typeface="+mn-lt"/>
              <a:ea typeface="+mn-ea"/>
              <a:cs typeface="+mn-ea"/>
              <a:sym typeface="+mn-lt"/>
            </a:endParaRPr>
          </a:p>
        </p:txBody>
      </p:sp>
      <p:sp>
        <p:nvSpPr>
          <p:cNvPr id="38" name="文本框 9"/>
          <p:cNvSpPr txBox="1"/>
          <p:nvPr/>
        </p:nvSpPr>
        <p:spPr>
          <a:xfrm>
            <a:off x="10674875" y="4253895"/>
            <a:ext cx="2161239"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添加标题</a:t>
            </a:r>
            <a:endParaRPr lang="zh-CN" altLang="en-US" sz="2800" dirty="0">
              <a:solidFill>
                <a:schemeClr val="tx1">
                  <a:lumMod val="75000"/>
                  <a:lumOff val="25000"/>
                </a:schemeClr>
              </a:solidFill>
              <a:latin typeface="+mn-lt"/>
              <a:ea typeface="+mn-ea"/>
              <a:cs typeface="+mn-ea"/>
              <a:sym typeface="+mn-lt"/>
            </a:endParaRP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sp>
        <p:nvSpPr>
          <p:cNvPr id="42" name="Freeform 32"/>
          <p:cNvSpPr/>
          <p:nvPr/>
        </p:nvSpPr>
        <p:spPr bwMode="auto">
          <a:xfrm>
            <a:off x="7083100" y="2475484"/>
            <a:ext cx="444130" cy="1236375"/>
          </a:xfrm>
          <a:custGeom>
            <a:avLst/>
            <a:gdLst>
              <a:gd name="T0" fmla="*/ 21 w 43"/>
              <a:gd name="T1" fmla="*/ 29 h 119"/>
              <a:gd name="T2" fmla="*/ 0 w 43"/>
              <a:gd name="T3" fmla="*/ 29 h 119"/>
              <a:gd name="T4" fmla="*/ 0 w 43"/>
              <a:gd name="T5" fmla="*/ 8 h 119"/>
              <a:gd name="T6" fmla="*/ 8 w 43"/>
              <a:gd name="T7" fmla="*/ 8 h 119"/>
              <a:gd name="T8" fmla="*/ 8 w 43"/>
              <a:gd name="T9" fmla="*/ 8 h 119"/>
              <a:gd name="T10" fmla="*/ 14 w 43"/>
              <a:gd name="T11" fmla="*/ 8 h 119"/>
              <a:gd name="T12" fmla="*/ 14 w 43"/>
              <a:gd name="T13" fmla="*/ 8 h 119"/>
              <a:gd name="T14" fmla="*/ 19 w 43"/>
              <a:gd name="T15" fmla="*/ 6 h 119"/>
              <a:gd name="T16" fmla="*/ 19 w 43"/>
              <a:gd name="T17" fmla="*/ 6 h 119"/>
              <a:gd name="T18" fmla="*/ 22 w 43"/>
              <a:gd name="T19" fmla="*/ 3 h 119"/>
              <a:gd name="T20" fmla="*/ 24 w 43"/>
              <a:gd name="T21" fmla="*/ 0 h 119"/>
              <a:gd name="T22" fmla="*/ 43 w 43"/>
              <a:gd name="T23" fmla="*/ 0 h 119"/>
              <a:gd name="T24" fmla="*/ 43 w 43"/>
              <a:gd name="T25" fmla="*/ 119 h 119"/>
              <a:gd name="T26" fmla="*/ 21 w 43"/>
              <a:gd name="T27" fmla="*/ 119 h 119"/>
              <a:gd name="T28" fmla="*/ 21 w 43"/>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9">
                <a:moveTo>
                  <a:pt x="21" y="29"/>
                </a:moveTo>
                <a:lnTo>
                  <a:pt x="0" y="29"/>
                </a:lnTo>
                <a:lnTo>
                  <a:pt x="0" y="8"/>
                </a:lnTo>
                <a:lnTo>
                  <a:pt x="8" y="8"/>
                </a:lnTo>
                <a:lnTo>
                  <a:pt x="8" y="8"/>
                </a:lnTo>
                <a:lnTo>
                  <a:pt x="14" y="8"/>
                </a:lnTo>
                <a:lnTo>
                  <a:pt x="14" y="8"/>
                </a:lnTo>
                <a:lnTo>
                  <a:pt x="19" y="6"/>
                </a:lnTo>
                <a:lnTo>
                  <a:pt x="19" y="6"/>
                </a:lnTo>
                <a:lnTo>
                  <a:pt x="22" y="3"/>
                </a:lnTo>
                <a:lnTo>
                  <a:pt x="24" y="0"/>
                </a:lnTo>
                <a:lnTo>
                  <a:pt x="43" y="0"/>
                </a:lnTo>
                <a:lnTo>
                  <a:pt x="43" y="119"/>
                </a:lnTo>
                <a:lnTo>
                  <a:pt x="21" y="119"/>
                </a:lnTo>
                <a:lnTo>
                  <a:pt x="21" y="29"/>
                </a:lnTo>
                <a:close/>
              </a:path>
            </a:pathLst>
          </a:custGeom>
          <a:solidFill>
            <a:srgbClr val="3A642E"/>
          </a:solidFill>
          <a:ln w="9525" cap="flat">
            <a:noFill/>
            <a:prstDash val="solid"/>
            <a:miter lim="800000"/>
          </a:ln>
        </p:spPr>
        <p:txBody>
          <a:bodyPr vert="horz" wrap="square" lIns="168213" tIns="84107" rIns="168213" bIns="84107" numCol="1" anchor="t" anchorCtr="0" compatLnSpc="1"/>
          <a:lstStyle/>
          <a:p>
            <a:endParaRPr lang="zh-CN" altLang="en-US">
              <a:solidFill>
                <a:srgbClr val="3A642E"/>
              </a:solidFill>
              <a:latin typeface="+mn-lt"/>
              <a:ea typeface="+mn-ea"/>
              <a:cs typeface="+mn-ea"/>
              <a:sym typeface="+mn-lt"/>
            </a:endParaRPr>
          </a:p>
        </p:txBody>
      </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0-#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par>
                                <p:cTn id="15" presetID="52" presetClass="entr" presetSubtype="0" fill="hold" grpId="0" nodeType="withEffect">
                                  <p:stCondLst>
                                    <p:cond delay="650"/>
                                  </p:stCondLst>
                                  <p:iterate type="lt">
                                    <p:tmPct val="10000"/>
                                  </p:iterate>
                                  <p:childTnLst>
                                    <p:set>
                                      <p:cBhvr>
                                        <p:cTn id="16" dur="1" fill="hold">
                                          <p:stCondLst>
                                            <p:cond delay="0"/>
                                          </p:stCondLst>
                                        </p:cTn>
                                        <p:tgtEl>
                                          <p:spTgt spid="33"/>
                                        </p:tgtEl>
                                        <p:attrNameLst>
                                          <p:attrName>style.visibility</p:attrName>
                                        </p:attrNameLst>
                                      </p:cBhvr>
                                      <p:to>
                                        <p:strVal val="visible"/>
                                      </p:to>
                                    </p:set>
                                    <p:animScale>
                                      <p:cBhvr>
                                        <p:cTn id="1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3"/>
                                        </p:tgtEl>
                                        <p:attrNameLst>
                                          <p:attrName>ppt_x</p:attrName>
                                          <p:attrName>ppt_y</p:attrName>
                                        </p:attrNameLst>
                                      </p:cBhvr>
                                    </p:animMotion>
                                    <p:animEffect transition="in" filter="fade">
                                      <p:cBhvr>
                                        <p:cTn id="19" dur="1000"/>
                                        <p:tgtEl>
                                          <p:spTgt spid="33"/>
                                        </p:tgtEl>
                                      </p:cBhvr>
                                    </p:animEffect>
                                  </p:childTnLst>
                                </p:cTn>
                              </p:par>
                              <p:par>
                                <p:cTn id="20" presetID="22" presetClass="entr" presetSubtype="1" fill="hold" nodeType="withEffect">
                                  <p:stCondLst>
                                    <p:cond delay="185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2" presetClass="entr" presetSubtype="4" fill="hold" grpId="0" nodeType="withEffect">
                                  <p:stCondLst>
                                    <p:cond delay="25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5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30</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防暑降温小常识</a:t>
            </a:r>
          </a:p>
        </p:txBody>
      </p:sp>
      <p:grpSp>
        <p:nvGrpSpPr>
          <p:cNvPr id="6" name="组合 5"/>
          <p:cNvGrpSpPr/>
          <p:nvPr/>
        </p:nvGrpSpPr>
        <p:grpSpPr>
          <a:xfrm>
            <a:off x="324471" y="114300"/>
            <a:ext cx="746572" cy="661016"/>
            <a:chOff x="2098676" y="7219950"/>
            <a:chExt cx="1163637" cy="1030288"/>
          </a:xfrm>
          <a:solidFill>
            <a:schemeClr val="bg1"/>
          </a:solidFill>
        </p:grpSpPr>
        <p:sp>
          <p:nvSpPr>
            <p:cNvPr id="7" name="Freeform 13"/>
            <p:cNvSpPr/>
            <p:nvPr/>
          </p:nvSpPr>
          <p:spPr bwMode="auto">
            <a:xfrm>
              <a:off x="2098676" y="7575550"/>
              <a:ext cx="258763" cy="236538"/>
            </a:xfrm>
            <a:custGeom>
              <a:avLst/>
              <a:gdLst>
                <a:gd name="T0" fmla="*/ 68 w 69"/>
                <a:gd name="T1" fmla="*/ 32 h 63"/>
                <a:gd name="T2" fmla="*/ 53 w 69"/>
                <a:gd name="T3" fmla="*/ 59 h 63"/>
                <a:gd name="T4" fmla="*/ 45 w 69"/>
                <a:gd name="T5" fmla="*/ 62 h 63"/>
                <a:gd name="T6" fmla="*/ 4 w 69"/>
                <a:gd name="T7" fmla="*/ 39 h 63"/>
                <a:gd name="T8" fmla="*/ 2 w 69"/>
                <a:gd name="T9" fmla="*/ 31 h 63"/>
                <a:gd name="T10" fmla="*/ 17 w 69"/>
                <a:gd name="T11" fmla="*/ 4 h 63"/>
                <a:gd name="T12" fmla="*/ 24 w 69"/>
                <a:gd name="T13" fmla="*/ 2 h 63"/>
                <a:gd name="T14" fmla="*/ 66 w 69"/>
                <a:gd name="T15" fmla="*/ 25 h 63"/>
                <a:gd name="T16" fmla="*/ 68 w 69"/>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3">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4"/>
            <p:cNvSpPr/>
            <p:nvPr/>
          </p:nvSpPr>
          <p:spPr bwMode="auto">
            <a:xfrm>
              <a:off x="2133601" y="7639050"/>
              <a:ext cx="193675" cy="112713"/>
            </a:xfrm>
            <a:custGeom>
              <a:avLst/>
              <a:gdLst>
                <a:gd name="T0" fmla="*/ 26 w 52"/>
                <a:gd name="T1" fmla="*/ 19 h 30"/>
                <a:gd name="T2" fmla="*/ 22 w 52"/>
                <a:gd name="T3" fmla="*/ 17 h 30"/>
                <a:gd name="T4" fmla="*/ 1 w 52"/>
                <a:gd name="T5" fmla="*/ 0 h 30"/>
                <a:gd name="T6" fmla="*/ 0 w 52"/>
                <a:gd name="T7" fmla="*/ 1 h 30"/>
                <a:gd name="T8" fmla="*/ 19 w 52"/>
                <a:gd name="T9" fmla="*/ 17 h 30"/>
                <a:gd name="T10" fmla="*/ 17 w 52"/>
                <a:gd name="T11" fmla="*/ 20 h 30"/>
                <a:gd name="T12" fmla="*/ 25 w 52"/>
                <a:gd name="T13" fmla="*/ 25 h 30"/>
                <a:gd name="T14" fmla="*/ 27 w 52"/>
                <a:gd name="T15" fmla="*/ 21 h 30"/>
                <a:gd name="T16" fmla="*/ 27 w 52"/>
                <a:gd name="T17" fmla="*/ 21 h 30"/>
                <a:gd name="T18" fmla="*/ 51 w 52"/>
                <a:gd name="T19" fmla="*/ 30 h 30"/>
                <a:gd name="T20" fmla="*/ 52 w 52"/>
                <a:gd name="T21" fmla="*/ 28 h 30"/>
                <a:gd name="T22" fmla="*/ 26 w 52"/>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5"/>
            <p:cNvSpPr/>
            <p:nvPr/>
          </p:nvSpPr>
          <p:spPr bwMode="auto">
            <a:xfrm>
              <a:off x="2233613" y="7578725"/>
              <a:ext cx="82550" cy="65088"/>
            </a:xfrm>
            <a:custGeom>
              <a:avLst/>
              <a:gdLst>
                <a:gd name="T0" fmla="*/ 19 w 22"/>
                <a:gd name="T1" fmla="*/ 17 h 17"/>
                <a:gd name="T2" fmla="*/ 17 w 22"/>
                <a:gd name="T3" fmla="*/ 15 h 17"/>
                <a:gd name="T4" fmla="*/ 18 w 22"/>
                <a:gd name="T5" fmla="*/ 12 h 17"/>
                <a:gd name="T6" fmla="*/ 17 w 22"/>
                <a:gd name="T7" fmla="*/ 9 h 17"/>
                <a:gd name="T8" fmla="*/ 7 w 22"/>
                <a:gd name="T9" fmla="*/ 4 h 17"/>
                <a:gd name="T10" fmla="*/ 4 w 22"/>
                <a:gd name="T11" fmla="*/ 4 h 17"/>
                <a:gd name="T12" fmla="*/ 2 w 22"/>
                <a:gd name="T13" fmla="*/ 7 h 17"/>
                <a:gd name="T14" fmla="*/ 0 w 22"/>
                <a:gd name="T15" fmla="*/ 6 h 17"/>
                <a:gd name="T16" fmla="*/ 1 w 22"/>
                <a:gd name="T17" fmla="*/ 3 h 17"/>
                <a:gd name="T18" fmla="*/ 9 w 22"/>
                <a:gd name="T19" fmla="*/ 1 h 17"/>
                <a:gd name="T20" fmla="*/ 18 w 22"/>
                <a:gd name="T21" fmla="*/ 7 h 17"/>
                <a:gd name="T22" fmla="*/ 21 w 22"/>
                <a:gd name="T23" fmla="*/ 14 h 17"/>
                <a:gd name="T24" fmla="*/ 19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
            <p:cNvSpPr/>
            <p:nvPr/>
          </p:nvSpPr>
          <p:spPr bwMode="auto">
            <a:xfrm>
              <a:off x="2241551" y="7219950"/>
              <a:ext cx="596900" cy="760413"/>
            </a:xfrm>
            <a:custGeom>
              <a:avLst/>
              <a:gdLst>
                <a:gd name="T0" fmla="*/ 138 w 159"/>
                <a:gd name="T1" fmla="*/ 79 h 203"/>
                <a:gd name="T2" fmla="*/ 159 w 159"/>
                <a:gd name="T3" fmla="*/ 38 h 203"/>
                <a:gd name="T4" fmla="*/ 139 w 159"/>
                <a:gd name="T5" fmla="*/ 28 h 203"/>
                <a:gd name="T6" fmla="*/ 124 w 159"/>
                <a:gd name="T7" fmla="*/ 57 h 203"/>
                <a:gd name="T8" fmla="*/ 89 w 159"/>
                <a:gd name="T9" fmla="*/ 57 h 203"/>
                <a:gd name="T10" fmla="*/ 105 w 159"/>
                <a:gd name="T11" fmla="*/ 30 h 203"/>
                <a:gd name="T12" fmla="*/ 75 w 159"/>
                <a:gd name="T13" fmla="*/ 0 h 203"/>
                <a:gd name="T14" fmla="*/ 45 w 159"/>
                <a:gd name="T15" fmla="*/ 30 h 203"/>
                <a:gd name="T16" fmla="*/ 61 w 159"/>
                <a:gd name="T17" fmla="*/ 57 h 203"/>
                <a:gd name="T18" fmla="*/ 21 w 159"/>
                <a:gd name="T19" fmla="*/ 57 h 203"/>
                <a:gd name="T20" fmla="*/ 0 w 159"/>
                <a:gd name="T21" fmla="*/ 98 h 203"/>
                <a:gd name="T22" fmla="*/ 20 w 159"/>
                <a:gd name="T23" fmla="*/ 108 h 203"/>
                <a:gd name="T24" fmla="*/ 35 w 159"/>
                <a:gd name="T25" fmla="*/ 79 h 203"/>
                <a:gd name="T26" fmla="*/ 52 w 159"/>
                <a:gd name="T27" fmla="*/ 79 h 203"/>
                <a:gd name="T28" fmla="*/ 52 w 159"/>
                <a:gd name="T29" fmla="*/ 79 h 203"/>
                <a:gd name="T30" fmla="*/ 52 w 159"/>
                <a:gd name="T31" fmla="*/ 142 h 203"/>
                <a:gd name="T32" fmla="*/ 52 w 159"/>
                <a:gd name="T33" fmla="*/ 142 h 203"/>
                <a:gd name="T34" fmla="*/ 44 w 159"/>
                <a:gd name="T35" fmla="*/ 158 h 203"/>
                <a:gd name="T36" fmla="*/ 8 w 159"/>
                <a:gd name="T37" fmla="*/ 185 h 203"/>
                <a:gd name="T38" fmla="*/ 21 w 159"/>
                <a:gd name="T39" fmla="*/ 203 h 203"/>
                <a:gd name="T40" fmla="*/ 62 w 159"/>
                <a:gd name="T41" fmla="*/ 173 h 203"/>
                <a:gd name="T42" fmla="*/ 62 w 159"/>
                <a:gd name="T43" fmla="*/ 173 h 203"/>
                <a:gd name="T44" fmla="*/ 76 w 159"/>
                <a:gd name="T45" fmla="*/ 142 h 203"/>
                <a:gd name="T46" fmla="*/ 115 w 159"/>
                <a:gd name="T47" fmla="*/ 142 h 203"/>
                <a:gd name="T48" fmla="*/ 115 w 159"/>
                <a:gd name="T49" fmla="*/ 171 h 203"/>
                <a:gd name="T50" fmla="*/ 138 w 159"/>
                <a:gd name="T51" fmla="*/ 171 h 203"/>
                <a:gd name="T52" fmla="*/ 138 w 159"/>
                <a:gd name="T53" fmla="*/ 120 h 203"/>
                <a:gd name="T54" fmla="*/ 100 w 159"/>
                <a:gd name="T55" fmla="*/ 120 h 203"/>
                <a:gd name="T56" fmla="*/ 100 w 159"/>
                <a:gd name="T57" fmla="*/ 79 h 203"/>
                <a:gd name="T58" fmla="*/ 138 w 159"/>
                <a:gd name="T59"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03">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Line 17"/>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Line 18"/>
            <p:cNvSpPr>
              <a:spLocks noChangeShapeType="1"/>
            </p:cNvSpPr>
            <p:nvPr/>
          </p:nvSpPr>
          <p:spPr bwMode="auto">
            <a:xfrm>
              <a:off x="2335213" y="81264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Rectangle 19"/>
            <p:cNvSpPr>
              <a:spLocks noChangeArrowheads="1"/>
            </p:cNvSpPr>
            <p:nvPr/>
          </p:nvSpPr>
          <p:spPr bwMode="auto">
            <a:xfrm>
              <a:off x="2189163" y="8085138"/>
              <a:ext cx="2968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Rectangle 20"/>
            <p:cNvSpPr>
              <a:spLocks noChangeArrowheads="1"/>
            </p:cNvSpPr>
            <p:nvPr/>
          </p:nvSpPr>
          <p:spPr bwMode="auto">
            <a:xfrm>
              <a:off x="2541588" y="7927975"/>
              <a:ext cx="3000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21"/>
            <p:cNvSpPr/>
            <p:nvPr/>
          </p:nvSpPr>
          <p:spPr bwMode="auto">
            <a:xfrm>
              <a:off x="2827338" y="7561263"/>
              <a:ext cx="434975" cy="688975"/>
            </a:xfrm>
            <a:custGeom>
              <a:avLst/>
              <a:gdLst>
                <a:gd name="T0" fmla="*/ 274 w 274"/>
                <a:gd name="T1" fmla="*/ 137 h 434"/>
                <a:gd name="T2" fmla="*/ 137 w 274"/>
                <a:gd name="T3" fmla="*/ 0 h 434"/>
                <a:gd name="T4" fmla="*/ 0 w 274"/>
                <a:gd name="T5" fmla="*/ 137 h 434"/>
                <a:gd name="T6" fmla="*/ 42 w 274"/>
                <a:gd name="T7" fmla="*/ 137 h 434"/>
                <a:gd name="T8" fmla="*/ 42 w 274"/>
                <a:gd name="T9" fmla="*/ 434 h 434"/>
                <a:gd name="T10" fmla="*/ 231 w 274"/>
                <a:gd name="T11" fmla="*/ 434 h 434"/>
                <a:gd name="T12" fmla="*/ 231 w 274"/>
                <a:gd name="T13" fmla="*/ 137 h 434"/>
                <a:gd name="T14" fmla="*/ 274 w 274"/>
                <a:gd name="T15" fmla="*/ 13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3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6" name="矩形 83"/>
          <p:cNvSpPr>
            <a:spLocks noChangeArrowheads="1"/>
          </p:cNvSpPr>
          <p:nvPr/>
        </p:nvSpPr>
        <p:spPr bwMode="auto">
          <a:xfrm>
            <a:off x="904897" y="2446398"/>
            <a:ext cx="9270685" cy="5641882"/>
          </a:xfrm>
          <a:prstGeom prst="rect">
            <a:avLst/>
          </a:prstGeom>
          <a:solidFill>
            <a:schemeClr val="bg1"/>
          </a:solidFill>
          <a:ln w="9525" cmpd="sng">
            <a:solidFill>
              <a:schemeClr val="accent1"/>
            </a:solidFill>
            <a:miter lim="800000"/>
          </a:ln>
        </p:spPr>
        <p:txBody>
          <a:bodyPr/>
          <a:lstStyle/>
          <a:p>
            <a:pPr defTabSz="1247775">
              <a:defRPr/>
            </a:pPr>
            <a:endParaRPr lang="zh-CN" altLang="en-US" sz="1380" kern="0">
              <a:solidFill>
                <a:sysClr val="windowText" lastClr="000000"/>
              </a:solidFill>
              <a:latin typeface="+mn-lt"/>
              <a:ea typeface="+mn-ea"/>
              <a:cs typeface="+mn-ea"/>
              <a:sym typeface="+mn-lt"/>
            </a:endParaRPr>
          </a:p>
        </p:txBody>
      </p:sp>
      <p:sp>
        <p:nvSpPr>
          <p:cNvPr id="17" name="TextBox 84"/>
          <p:cNvSpPr txBox="1">
            <a:spLocks noChangeArrowheads="1"/>
          </p:cNvSpPr>
          <p:nvPr/>
        </p:nvSpPr>
        <p:spPr bwMode="auto">
          <a:xfrm>
            <a:off x="1457687" y="2680670"/>
            <a:ext cx="8257005" cy="429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200000"/>
              </a:lnSpc>
            </a:pPr>
            <a:r>
              <a:rPr lang="zh-CN" altLang="en-US" sz="3275" b="1">
                <a:solidFill>
                  <a:srgbClr val="3A642E"/>
                </a:solidFill>
                <a:latin typeface="+mn-lt"/>
                <a:ea typeface="+mn-ea"/>
                <a:cs typeface="+mn-ea"/>
                <a:sym typeface="+mn-lt"/>
              </a:rPr>
              <a:t>三、出现中暑症状的处理</a:t>
            </a:r>
          </a:p>
          <a:p>
            <a:pPr marL="342900" indent="-342900" algn="just">
              <a:lnSpc>
                <a:spcPct val="200000"/>
              </a:lnSpc>
              <a:buFont typeface="Wingdings" panose="05000000000000000000" pitchFamily="2" charset="2"/>
              <a:buChar char="Ø"/>
            </a:pPr>
            <a:r>
              <a:rPr lang="zh-CN" altLang="en-US" sz="2075">
                <a:solidFill>
                  <a:schemeClr val="tx1">
                    <a:lumMod val="85000"/>
                    <a:lumOff val="15000"/>
                  </a:schemeClr>
                </a:solidFill>
                <a:latin typeface="+mn-lt"/>
                <a:ea typeface="+mn-ea"/>
                <a:cs typeface="+mn-ea"/>
                <a:sym typeface="+mn-lt"/>
              </a:rPr>
              <a:t>立即将病人转移至阴凉、通风处休息，有利于散热。</a:t>
            </a:r>
          </a:p>
          <a:p>
            <a:pPr marL="342900" indent="-342900" algn="just">
              <a:lnSpc>
                <a:spcPct val="200000"/>
              </a:lnSpc>
              <a:buFont typeface="Wingdings" panose="05000000000000000000" pitchFamily="2" charset="2"/>
              <a:buChar char="Ø"/>
            </a:pPr>
            <a:r>
              <a:rPr lang="zh-CN" altLang="en-US" sz="2075">
                <a:solidFill>
                  <a:schemeClr val="tx1">
                    <a:lumMod val="85000"/>
                    <a:lumOff val="15000"/>
                  </a:schemeClr>
                </a:solidFill>
                <a:latin typeface="+mn-lt"/>
                <a:ea typeface="+mn-ea"/>
                <a:cs typeface="+mn-ea"/>
                <a:sym typeface="+mn-lt"/>
              </a:rPr>
              <a:t>补充水及电介质。</a:t>
            </a:r>
          </a:p>
          <a:p>
            <a:pPr marL="342900" indent="-342900" algn="just">
              <a:lnSpc>
                <a:spcPct val="200000"/>
              </a:lnSpc>
              <a:buFont typeface="Wingdings" panose="05000000000000000000" pitchFamily="2" charset="2"/>
              <a:buChar char="Ø"/>
            </a:pPr>
            <a:r>
              <a:rPr lang="zh-CN" altLang="en-US" sz="2075">
                <a:solidFill>
                  <a:schemeClr val="tx1">
                    <a:lumMod val="85000"/>
                    <a:lumOff val="15000"/>
                  </a:schemeClr>
                </a:solidFill>
                <a:latin typeface="+mn-lt"/>
                <a:ea typeface="+mn-ea"/>
                <a:cs typeface="+mn-ea"/>
                <a:sym typeface="+mn-lt"/>
              </a:rPr>
              <a:t>用风油精或清凉油涂于病人的头部太阳穴；口服人丹；十滴水；藿香正气丸等药物。</a:t>
            </a:r>
          </a:p>
          <a:p>
            <a:pPr marL="342900" indent="-342900" algn="just">
              <a:lnSpc>
                <a:spcPct val="200000"/>
              </a:lnSpc>
              <a:buFont typeface="Wingdings" panose="05000000000000000000" pitchFamily="2" charset="2"/>
              <a:buChar char="Ø"/>
            </a:pPr>
            <a:r>
              <a:rPr lang="zh-CN" altLang="en-US" sz="2075">
                <a:solidFill>
                  <a:schemeClr val="tx1">
                    <a:lumMod val="85000"/>
                    <a:lumOff val="15000"/>
                  </a:schemeClr>
                </a:solidFill>
                <a:latin typeface="+mn-lt"/>
                <a:ea typeface="+mn-ea"/>
                <a:cs typeface="+mn-ea"/>
                <a:sym typeface="+mn-lt"/>
              </a:rPr>
              <a:t>重度中暑病人除以上</a:t>
            </a:r>
            <a:r>
              <a:rPr lang="en-US" altLang="zh-CN" sz="2075">
                <a:solidFill>
                  <a:schemeClr val="tx1">
                    <a:lumMod val="85000"/>
                    <a:lumOff val="15000"/>
                  </a:schemeClr>
                </a:solidFill>
                <a:latin typeface="+mn-lt"/>
                <a:ea typeface="+mn-ea"/>
                <a:cs typeface="+mn-ea"/>
                <a:sym typeface="+mn-lt"/>
              </a:rPr>
              <a:t>3</a:t>
            </a:r>
            <a:r>
              <a:rPr lang="zh-CN" altLang="en-US" sz="2075">
                <a:solidFill>
                  <a:schemeClr val="tx1">
                    <a:lumMod val="85000"/>
                    <a:lumOff val="15000"/>
                  </a:schemeClr>
                </a:solidFill>
                <a:latin typeface="+mn-lt"/>
                <a:ea typeface="+mn-ea"/>
                <a:cs typeface="+mn-ea"/>
                <a:sym typeface="+mn-lt"/>
              </a:rPr>
              <a:t>点处理外，应立即转送医院救治。</a:t>
            </a:r>
          </a:p>
        </p:txBody>
      </p:sp>
      <p:sp>
        <p:nvSpPr>
          <p:cNvPr id="18" name="Freeform 12"/>
          <p:cNvSpPr/>
          <p:nvPr/>
        </p:nvSpPr>
        <p:spPr bwMode="auto">
          <a:xfrm>
            <a:off x="828527" y="2296915"/>
            <a:ext cx="541072" cy="54269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A642E"/>
          </a:solidFill>
          <a:ln>
            <a:noFill/>
          </a:ln>
        </p:spPr>
        <p:txBody>
          <a:bodyPr/>
          <a:lstStyle/>
          <a:p>
            <a:pPr defTabSz="1247775">
              <a:defRPr/>
            </a:pPr>
            <a:endParaRPr lang="zh-CN" altLang="en-US" sz="1380" kern="0">
              <a:solidFill>
                <a:srgbClr val="2C3637"/>
              </a:solidFill>
              <a:latin typeface="+mn-lt"/>
              <a:ea typeface="+mn-ea"/>
              <a:cs typeface="+mn-ea"/>
              <a:sym typeface="+mn-lt"/>
            </a:endParaRPr>
          </a:p>
        </p:txBody>
      </p:sp>
      <p:sp>
        <p:nvSpPr>
          <p:cNvPr id="19" name="Freeform 12"/>
          <p:cNvSpPr/>
          <p:nvPr/>
        </p:nvSpPr>
        <p:spPr bwMode="auto">
          <a:xfrm flipH="1" flipV="1">
            <a:off x="9714092" y="7676643"/>
            <a:ext cx="541072" cy="54269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A642E"/>
          </a:solidFill>
          <a:ln>
            <a:noFill/>
          </a:ln>
        </p:spPr>
        <p:txBody>
          <a:bodyPr/>
          <a:lstStyle/>
          <a:p>
            <a:pPr defTabSz="1247775">
              <a:defRPr/>
            </a:pPr>
            <a:endParaRPr lang="zh-CN" altLang="en-US" sz="1380" kern="0">
              <a:solidFill>
                <a:srgbClr val="2C3637"/>
              </a:solidFill>
              <a:latin typeface="+mn-lt"/>
              <a:ea typeface="+mn-ea"/>
              <a:cs typeface="+mn-ea"/>
              <a:sym typeface="+mn-lt"/>
            </a:endParaRPr>
          </a:p>
        </p:txBody>
      </p:sp>
      <p:pic>
        <p:nvPicPr>
          <p:cNvPr id="20" name="Picture 2"/>
          <p:cNvPicPr>
            <a:picLocks noChangeAspect="1" noChangeArrowheads="1"/>
          </p:cNvPicPr>
          <p:nvPr/>
        </p:nvPicPr>
        <p:blipFill>
          <a:blip r:embed="rId3" cstate="screen"/>
          <a:stretch>
            <a:fillRect/>
          </a:stretch>
        </p:blipFill>
        <p:spPr bwMode="auto">
          <a:xfrm>
            <a:off x="10505228" y="2581566"/>
            <a:ext cx="5825421" cy="53395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35" presetClass="path" presetSubtype="0" accel="50000" decel="50000" fill="hold" grpId="1" nodeType="withEffect">
                                  <p:stCondLst>
                                    <p:cond delay="0"/>
                                  </p:stCondLst>
                                  <p:childTnLst>
                                    <p:animMotion origin="layout" path="M -2.22222E-6 -2.71605E-6 L 0.36684 0.15278 " pathEditMode="relative" rAng="0" ptsTypes="AA">
                                      <p:cBhvr>
                                        <p:cTn id="14" dur="500" spd="-99900" fill="hold"/>
                                        <p:tgtEl>
                                          <p:spTgt spid="18"/>
                                        </p:tgtEl>
                                        <p:attrNameLst>
                                          <p:attrName>ppt_x</p:attrName>
                                          <p:attrName>ppt_y</p:attrName>
                                        </p:attrNameLst>
                                      </p:cBhvr>
                                      <p:rCtr x="18333" y="7623"/>
                                    </p:animMotion>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35" presetClass="path" presetSubtype="0" accel="50000" decel="50000" fill="hold" grpId="1" nodeType="withEffect">
                                  <p:stCondLst>
                                    <p:cond delay="0"/>
                                  </p:stCondLst>
                                  <p:childTnLst>
                                    <p:animMotion origin="layout" path="M 3.61111E-6 -4.07407E-6 L -0.39497 -0.11018 " pathEditMode="relative" rAng="0" ptsTypes="AA">
                                      <p:cBhvr>
                                        <p:cTn id="18" dur="500" spd="-99900" fill="hold"/>
                                        <p:tgtEl>
                                          <p:spTgt spid="19"/>
                                        </p:tgtEl>
                                        <p:attrNameLst>
                                          <p:attrName>ppt_x</p:attrName>
                                          <p:attrName>ppt_y</p:attrName>
                                        </p:attrNameLst>
                                      </p:cBhvr>
                                      <p:rCtr x="-19757" y="-5525"/>
                                    </p:animMotion>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8" grpId="0" animBg="1"/>
      <p:bldP spid="18" grpId="1" animBg="1"/>
      <p:bldP spid="19" grpId="0" animBg="1"/>
      <p:bldP spid="1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6" name="图片 5"/>
          <p:cNvPicPr>
            <a:picLocks noChangeAspect="1"/>
          </p:cNvPicPr>
          <p:nvPr/>
        </p:nvPicPr>
        <p:blipFill rotWithShape="1">
          <a:blip r:embed="rId4" cstate="screen"/>
          <a:srcRect/>
          <a:stretch>
            <a:fillRect/>
          </a:stretch>
        </p:blipFill>
        <p:spPr>
          <a:xfrm>
            <a:off x="1" y="705247"/>
            <a:ext cx="16922750" cy="8656241"/>
          </a:xfrm>
          <a:prstGeom prst="rect">
            <a:avLst/>
          </a:prstGeom>
        </p:spPr>
      </p:pic>
      <p:pic>
        <p:nvPicPr>
          <p:cNvPr id="3" name="图片 2"/>
          <p:cNvPicPr>
            <a:picLocks noChangeAspect="1"/>
          </p:cNvPicPr>
          <p:nvPr/>
        </p:nvPicPr>
        <p:blipFill>
          <a:blip r:embed="rId5"/>
          <a:stretch>
            <a:fillRect/>
          </a:stretch>
        </p:blipFill>
        <p:spPr>
          <a:xfrm>
            <a:off x="8425806" y="116613"/>
            <a:ext cx="8496944" cy="9244875"/>
          </a:xfrm>
          <a:prstGeom prst="rect">
            <a:avLst/>
          </a:prstGeom>
        </p:spPr>
      </p:pic>
      <p:pic>
        <p:nvPicPr>
          <p:cNvPr id="5" name="图片 4"/>
          <p:cNvPicPr>
            <a:picLocks noChangeAspect="1"/>
          </p:cNvPicPr>
          <p:nvPr/>
        </p:nvPicPr>
        <p:blipFill>
          <a:blip r:embed="rId6" cstate="screen"/>
          <a:stretch>
            <a:fillRect/>
          </a:stretch>
        </p:blipFill>
        <p:spPr>
          <a:xfrm>
            <a:off x="1620615" y="756084"/>
            <a:ext cx="5044085" cy="8389156"/>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a:xfrm>
            <a:off x="1404591" y="245365"/>
            <a:ext cx="5074338" cy="504417"/>
          </a:xfrm>
          <a:prstGeom prst="rect">
            <a:avLst/>
          </a:prstGeom>
        </p:spPr>
        <p:txBody>
          <a:bodyPr>
            <a:normAutofit fontScale="90000"/>
          </a:bodyPr>
          <a:lstStyle/>
          <a:p>
            <a:r>
              <a:rPr lang="zh-CN" altLang="en-US">
                <a:latin typeface="+mn-lt"/>
                <a:ea typeface="+mn-ea"/>
                <a:cs typeface="+mn-ea"/>
                <a:sym typeface="+mn-lt"/>
              </a:rPr>
              <a:t>小暑的来龙去脉</a:t>
            </a:r>
          </a:p>
        </p:txBody>
      </p:sp>
      <p:sp>
        <p:nvSpPr>
          <p:cNvPr id="6" name="KSO_Shape"/>
          <p:cNvSpPr/>
          <p:nvPr/>
        </p:nvSpPr>
        <p:spPr bwMode="auto">
          <a:xfrm>
            <a:off x="489174" y="363053"/>
            <a:ext cx="517784" cy="3496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4</a:t>
            </a:fld>
            <a:endParaRPr lang="en-US" altLang="zh-CN" sz="2000">
              <a:solidFill>
                <a:schemeClr val="accent3"/>
              </a:solidFill>
              <a:cs typeface="+mn-ea"/>
              <a:sym typeface="+mn-lt"/>
            </a:endParaRPr>
          </a:p>
        </p:txBody>
      </p:sp>
      <p:sp>
        <p:nvSpPr>
          <p:cNvPr id="20" name="Freeform 12"/>
          <p:cNvSpPr/>
          <p:nvPr/>
        </p:nvSpPr>
        <p:spPr bwMode="auto">
          <a:xfrm>
            <a:off x="8543817" y="5104254"/>
            <a:ext cx="2622998" cy="2590847"/>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6"/>
          </a:solidFill>
          <a:ln>
            <a:noFill/>
          </a:ln>
        </p:spPr>
        <p:txBody>
          <a:bodyPr vert="horz" wrap="square" lIns="168213" tIns="84107" rIns="168213" bIns="84107" numCol="1" anchor="t" anchorCtr="0" compatLnSpc="1"/>
          <a:lstStyle/>
          <a:p>
            <a:endParaRPr lang="zh-CN" altLang="en-US" dirty="0">
              <a:latin typeface="+mn-lt"/>
              <a:ea typeface="+mn-ea"/>
              <a:cs typeface="+mn-ea"/>
              <a:sym typeface="+mn-lt"/>
            </a:endParaRPr>
          </a:p>
        </p:txBody>
      </p:sp>
      <p:sp>
        <p:nvSpPr>
          <p:cNvPr id="27" name="Freeform 13"/>
          <p:cNvSpPr/>
          <p:nvPr/>
        </p:nvSpPr>
        <p:spPr bwMode="auto">
          <a:xfrm>
            <a:off x="5755937" y="5104254"/>
            <a:ext cx="2622998" cy="2590847"/>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3"/>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28" name="Freeform 14"/>
          <p:cNvSpPr/>
          <p:nvPr/>
        </p:nvSpPr>
        <p:spPr bwMode="auto">
          <a:xfrm>
            <a:off x="8543817" y="2361953"/>
            <a:ext cx="2622998" cy="2585218"/>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29" name="Freeform 15"/>
          <p:cNvSpPr/>
          <p:nvPr/>
        </p:nvSpPr>
        <p:spPr bwMode="auto">
          <a:xfrm>
            <a:off x="5755937" y="2361953"/>
            <a:ext cx="2622998" cy="2585218"/>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30" name="Freeform 16"/>
          <p:cNvSpPr/>
          <p:nvPr/>
        </p:nvSpPr>
        <p:spPr bwMode="auto">
          <a:xfrm>
            <a:off x="7748957" y="4321985"/>
            <a:ext cx="629978" cy="62518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168213" tIns="84107" rIns="168213" bIns="84107" numCol="1" anchor="t" anchorCtr="0" compatLnSpc="1"/>
          <a:lstStyle/>
          <a:p>
            <a:pPr algn="r"/>
            <a:endParaRPr lang="zh-CN" altLang="en-US" dirty="0">
              <a:latin typeface="+mn-lt"/>
              <a:ea typeface="+mn-ea"/>
              <a:cs typeface="+mn-ea"/>
              <a:sym typeface="+mn-lt"/>
            </a:endParaRPr>
          </a:p>
        </p:txBody>
      </p:sp>
      <p:sp>
        <p:nvSpPr>
          <p:cNvPr id="31" name="Freeform 17"/>
          <p:cNvSpPr/>
          <p:nvPr/>
        </p:nvSpPr>
        <p:spPr bwMode="auto">
          <a:xfrm>
            <a:off x="8543815" y="4321985"/>
            <a:ext cx="629978" cy="62518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32" name="Freeform 18"/>
          <p:cNvSpPr/>
          <p:nvPr/>
        </p:nvSpPr>
        <p:spPr bwMode="auto">
          <a:xfrm>
            <a:off x="7748957" y="5104255"/>
            <a:ext cx="629978" cy="62518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33" name="Freeform 19"/>
          <p:cNvSpPr/>
          <p:nvPr/>
        </p:nvSpPr>
        <p:spPr bwMode="auto">
          <a:xfrm>
            <a:off x="8543815" y="5104255"/>
            <a:ext cx="629978" cy="62518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168213" tIns="84107" rIns="168213" bIns="84107" numCol="1" anchor="t" anchorCtr="0" compatLnSpc="1"/>
          <a:lstStyle/>
          <a:p>
            <a:endParaRPr lang="zh-CN" altLang="en-US">
              <a:latin typeface="+mn-lt"/>
              <a:ea typeface="+mn-ea"/>
              <a:cs typeface="+mn-ea"/>
              <a:sym typeface="+mn-lt"/>
            </a:endParaRPr>
          </a:p>
        </p:txBody>
      </p:sp>
      <p:sp>
        <p:nvSpPr>
          <p:cNvPr id="34" name="矩形 33"/>
          <p:cNvSpPr/>
          <p:nvPr/>
        </p:nvSpPr>
        <p:spPr>
          <a:xfrm>
            <a:off x="8047274" y="4490792"/>
            <a:ext cx="217629" cy="400110"/>
          </a:xfrm>
          <a:prstGeom prst="rect">
            <a:avLst/>
          </a:prstGeom>
        </p:spPr>
        <p:txBody>
          <a:bodyPr wrap="square" lIns="0" tIns="0" rIns="0" bIns="0">
            <a:spAutoFit/>
          </a:bodyPr>
          <a:lstStyle/>
          <a:p>
            <a:pPr algn="r"/>
            <a:r>
              <a:rPr lang="en-US" altLang="zh-CN" sz="2600" dirty="0">
                <a:solidFill>
                  <a:schemeClr val="bg1"/>
                </a:solidFill>
                <a:latin typeface="+mn-lt"/>
                <a:ea typeface="+mn-ea"/>
                <a:cs typeface="+mn-ea"/>
                <a:sym typeface="+mn-lt"/>
              </a:rPr>
              <a:t>1</a:t>
            </a:r>
            <a:endParaRPr lang="zh-CN" altLang="en-US" sz="2600" dirty="0">
              <a:solidFill>
                <a:schemeClr val="bg1"/>
              </a:solidFill>
              <a:latin typeface="+mn-lt"/>
              <a:ea typeface="+mn-ea"/>
              <a:cs typeface="+mn-ea"/>
              <a:sym typeface="+mn-lt"/>
            </a:endParaRPr>
          </a:p>
        </p:txBody>
      </p:sp>
      <p:sp>
        <p:nvSpPr>
          <p:cNvPr id="35" name="矩形 34"/>
          <p:cNvSpPr/>
          <p:nvPr/>
        </p:nvSpPr>
        <p:spPr>
          <a:xfrm>
            <a:off x="8642063" y="4490792"/>
            <a:ext cx="217629" cy="400110"/>
          </a:xfrm>
          <a:prstGeom prst="rect">
            <a:avLst/>
          </a:prstGeom>
        </p:spPr>
        <p:txBody>
          <a:bodyPr wrap="square" lIns="0" tIns="0" rIns="0" bIns="0">
            <a:spAutoFit/>
          </a:bodyPr>
          <a:lstStyle/>
          <a:p>
            <a:pPr algn="r"/>
            <a:r>
              <a:rPr lang="en-US" altLang="zh-CN" sz="2600" dirty="0">
                <a:solidFill>
                  <a:schemeClr val="bg1"/>
                </a:solidFill>
                <a:latin typeface="+mn-lt"/>
                <a:ea typeface="+mn-ea"/>
                <a:cs typeface="+mn-ea"/>
                <a:sym typeface="+mn-lt"/>
              </a:rPr>
              <a:t>2</a:t>
            </a:r>
            <a:endParaRPr lang="zh-CN" altLang="en-US" sz="2600" dirty="0">
              <a:solidFill>
                <a:schemeClr val="bg1"/>
              </a:solidFill>
              <a:latin typeface="+mn-lt"/>
              <a:ea typeface="+mn-ea"/>
              <a:cs typeface="+mn-ea"/>
              <a:sym typeface="+mn-lt"/>
            </a:endParaRPr>
          </a:p>
        </p:txBody>
      </p:sp>
      <p:sp>
        <p:nvSpPr>
          <p:cNvPr id="36" name="矩形 35"/>
          <p:cNvSpPr/>
          <p:nvPr/>
        </p:nvSpPr>
        <p:spPr>
          <a:xfrm>
            <a:off x="8047271" y="5135625"/>
            <a:ext cx="217631" cy="400110"/>
          </a:xfrm>
          <a:prstGeom prst="rect">
            <a:avLst/>
          </a:prstGeom>
        </p:spPr>
        <p:txBody>
          <a:bodyPr wrap="square" lIns="0" tIns="0" rIns="0" bIns="0">
            <a:spAutoFit/>
          </a:bodyPr>
          <a:lstStyle/>
          <a:p>
            <a:pPr algn="r"/>
            <a:r>
              <a:rPr lang="en-US" altLang="zh-CN" sz="2600" dirty="0">
                <a:solidFill>
                  <a:schemeClr val="bg1"/>
                </a:solidFill>
                <a:latin typeface="+mn-lt"/>
                <a:ea typeface="+mn-ea"/>
                <a:cs typeface="+mn-ea"/>
                <a:sym typeface="+mn-lt"/>
              </a:rPr>
              <a:t>3</a:t>
            </a:r>
            <a:endParaRPr lang="zh-CN" altLang="en-US" sz="2600" dirty="0">
              <a:solidFill>
                <a:schemeClr val="bg1"/>
              </a:solidFill>
              <a:latin typeface="+mn-lt"/>
              <a:ea typeface="+mn-ea"/>
              <a:cs typeface="+mn-ea"/>
              <a:sym typeface="+mn-lt"/>
            </a:endParaRPr>
          </a:p>
        </p:txBody>
      </p:sp>
      <p:sp>
        <p:nvSpPr>
          <p:cNvPr id="37" name="矩形 36"/>
          <p:cNvSpPr/>
          <p:nvPr/>
        </p:nvSpPr>
        <p:spPr>
          <a:xfrm>
            <a:off x="8642063" y="5135627"/>
            <a:ext cx="217629" cy="400110"/>
          </a:xfrm>
          <a:prstGeom prst="rect">
            <a:avLst/>
          </a:prstGeom>
        </p:spPr>
        <p:txBody>
          <a:bodyPr wrap="square" lIns="0" tIns="0" rIns="0" bIns="0">
            <a:spAutoFit/>
          </a:bodyPr>
          <a:lstStyle/>
          <a:p>
            <a:pPr algn="r"/>
            <a:r>
              <a:rPr lang="en-US" altLang="zh-CN" sz="2600" dirty="0">
                <a:solidFill>
                  <a:schemeClr val="bg1"/>
                </a:solidFill>
                <a:latin typeface="+mn-lt"/>
                <a:ea typeface="+mn-ea"/>
                <a:cs typeface="+mn-ea"/>
                <a:sym typeface="+mn-lt"/>
              </a:rPr>
              <a:t>4</a:t>
            </a:r>
            <a:endParaRPr lang="zh-CN" altLang="en-US" sz="2600" dirty="0">
              <a:solidFill>
                <a:schemeClr val="bg1"/>
              </a:solidFill>
              <a:latin typeface="+mn-lt"/>
              <a:ea typeface="+mn-ea"/>
              <a:cs typeface="+mn-ea"/>
              <a:sym typeface="+mn-lt"/>
            </a:endParaRPr>
          </a:p>
        </p:txBody>
      </p:sp>
      <p:sp>
        <p:nvSpPr>
          <p:cNvPr id="38" name="TextBox 14"/>
          <p:cNvSpPr txBox="1"/>
          <p:nvPr/>
        </p:nvSpPr>
        <p:spPr>
          <a:xfrm>
            <a:off x="1398477" y="2940341"/>
            <a:ext cx="3941528" cy="124649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800">
                <a:solidFill>
                  <a:schemeClr val="tx2"/>
                </a:solidFill>
                <a:latin typeface="+mn-lt"/>
                <a:ea typeface="+mn-ea"/>
                <a:cs typeface="+mn-ea"/>
                <a:sym typeface="+mn-lt"/>
              </a:rPr>
              <a:t>小暑是农历二十四节气之第十一个节气，夏天的第五个节气。每年</a:t>
            </a:r>
            <a:r>
              <a:rPr lang="en-US" altLang="zh-CN" sz="1800">
                <a:solidFill>
                  <a:schemeClr val="tx2"/>
                </a:solidFill>
                <a:latin typeface="+mn-lt"/>
                <a:ea typeface="+mn-ea"/>
                <a:cs typeface="+mn-ea"/>
                <a:sym typeface="+mn-lt"/>
              </a:rPr>
              <a:t>7</a:t>
            </a:r>
            <a:r>
              <a:rPr lang="zh-CN" altLang="en-US" sz="1800">
                <a:solidFill>
                  <a:schemeClr val="tx2"/>
                </a:solidFill>
                <a:latin typeface="+mn-lt"/>
                <a:ea typeface="+mn-ea"/>
                <a:cs typeface="+mn-ea"/>
                <a:sym typeface="+mn-lt"/>
              </a:rPr>
              <a:t>月</a:t>
            </a:r>
            <a:r>
              <a:rPr lang="en-US" altLang="zh-CN" sz="1800">
                <a:solidFill>
                  <a:schemeClr val="tx2"/>
                </a:solidFill>
                <a:latin typeface="+mn-lt"/>
                <a:ea typeface="+mn-ea"/>
                <a:cs typeface="+mn-ea"/>
                <a:sym typeface="+mn-lt"/>
              </a:rPr>
              <a:t>7</a:t>
            </a:r>
            <a:r>
              <a:rPr lang="zh-CN" altLang="en-US" sz="1800">
                <a:solidFill>
                  <a:schemeClr val="tx2"/>
                </a:solidFill>
                <a:latin typeface="+mn-lt"/>
                <a:ea typeface="+mn-ea"/>
                <a:cs typeface="+mn-ea"/>
                <a:sym typeface="+mn-lt"/>
              </a:rPr>
              <a:t>日或</a:t>
            </a:r>
            <a:r>
              <a:rPr lang="en-US" altLang="zh-CN" sz="1800">
                <a:solidFill>
                  <a:schemeClr val="tx2"/>
                </a:solidFill>
                <a:latin typeface="+mn-lt"/>
                <a:ea typeface="+mn-ea"/>
                <a:cs typeface="+mn-ea"/>
                <a:sym typeface="+mn-lt"/>
              </a:rPr>
              <a:t>8</a:t>
            </a:r>
            <a:r>
              <a:rPr lang="zh-CN" altLang="en-US" sz="1800">
                <a:solidFill>
                  <a:schemeClr val="tx2"/>
                </a:solidFill>
                <a:latin typeface="+mn-lt"/>
                <a:ea typeface="+mn-ea"/>
                <a:cs typeface="+mn-ea"/>
                <a:sym typeface="+mn-lt"/>
              </a:rPr>
              <a:t>日视太阳到达黄经</a:t>
            </a:r>
            <a:r>
              <a:rPr lang="en-US" altLang="zh-CN" sz="1800">
                <a:solidFill>
                  <a:schemeClr val="tx2"/>
                </a:solidFill>
                <a:latin typeface="+mn-lt"/>
                <a:ea typeface="+mn-ea"/>
                <a:cs typeface="+mn-ea"/>
                <a:sym typeface="+mn-lt"/>
              </a:rPr>
              <a:t>105°</a:t>
            </a:r>
            <a:r>
              <a:rPr lang="zh-CN" altLang="en-US" sz="1800">
                <a:solidFill>
                  <a:schemeClr val="tx2"/>
                </a:solidFill>
                <a:latin typeface="+mn-lt"/>
                <a:ea typeface="+mn-ea"/>
                <a:cs typeface="+mn-ea"/>
                <a:sym typeface="+mn-lt"/>
              </a:rPr>
              <a:t>时为小暑。</a:t>
            </a:r>
          </a:p>
        </p:txBody>
      </p:sp>
      <p:sp>
        <p:nvSpPr>
          <p:cNvPr id="39" name="TextBox 15"/>
          <p:cNvSpPr txBox="1"/>
          <p:nvPr/>
        </p:nvSpPr>
        <p:spPr>
          <a:xfrm>
            <a:off x="6236328" y="3270635"/>
            <a:ext cx="1662212" cy="762037"/>
          </a:xfrm>
          <a:prstGeom prst="rect">
            <a:avLst/>
          </a:prstGeom>
          <a:noFill/>
        </p:spPr>
        <p:txBody>
          <a:bodyPr wrap="square" lIns="0" tIns="84107" rIns="0" bIns="0" rtlCol="0">
            <a:spAutoFit/>
          </a:bodyPr>
          <a:lstStyle/>
          <a:p>
            <a:pPr algn="ctr"/>
            <a:r>
              <a:rPr lang="zh-CN" altLang="en-US" sz="4400" b="1">
                <a:solidFill>
                  <a:schemeClr val="bg1"/>
                </a:solidFill>
                <a:latin typeface="+mn-lt"/>
                <a:ea typeface="+mn-ea"/>
                <a:cs typeface="+mn-ea"/>
                <a:sym typeface="+mn-lt"/>
              </a:rPr>
              <a:t>小暑</a:t>
            </a:r>
            <a:endParaRPr lang="zh-CN" altLang="en-US" sz="4400" b="1" dirty="0">
              <a:solidFill>
                <a:schemeClr val="bg1"/>
              </a:solidFill>
              <a:latin typeface="+mn-lt"/>
              <a:ea typeface="+mn-ea"/>
              <a:cs typeface="+mn-ea"/>
              <a:sym typeface="+mn-lt"/>
            </a:endParaRPr>
          </a:p>
        </p:txBody>
      </p:sp>
      <p:sp>
        <p:nvSpPr>
          <p:cNvPr id="40" name="TextBox 16"/>
          <p:cNvSpPr txBox="1"/>
          <p:nvPr/>
        </p:nvSpPr>
        <p:spPr>
          <a:xfrm>
            <a:off x="9053207" y="3261822"/>
            <a:ext cx="1604215" cy="762037"/>
          </a:xfrm>
          <a:prstGeom prst="rect">
            <a:avLst/>
          </a:prstGeom>
          <a:noFill/>
        </p:spPr>
        <p:txBody>
          <a:bodyPr wrap="square" lIns="0" tIns="84107" rIns="0" bIns="0" rtlCol="0">
            <a:spAutoFit/>
          </a:bodyPr>
          <a:lstStyle/>
          <a:p>
            <a:pPr algn="ctr"/>
            <a:r>
              <a:rPr lang="zh-CN" altLang="en-US" sz="4400" b="1">
                <a:solidFill>
                  <a:schemeClr val="bg1"/>
                </a:solidFill>
                <a:latin typeface="+mn-lt"/>
                <a:ea typeface="+mn-ea"/>
                <a:cs typeface="+mn-ea"/>
                <a:sym typeface="+mn-lt"/>
              </a:rPr>
              <a:t>小暑</a:t>
            </a:r>
            <a:endParaRPr lang="zh-CN" altLang="en-US" sz="4400" b="1" dirty="0">
              <a:solidFill>
                <a:schemeClr val="bg1"/>
              </a:solidFill>
              <a:latin typeface="+mn-lt"/>
              <a:ea typeface="+mn-ea"/>
              <a:cs typeface="+mn-ea"/>
              <a:sym typeface="+mn-lt"/>
            </a:endParaRPr>
          </a:p>
        </p:txBody>
      </p:sp>
      <p:sp>
        <p:nvSpPr>
          <p:cNvPr id="41" name="TextBox 17"/>
          <p:cNvSpPr txBox="1"/>
          <p:nvPr/>
        </p:nvSpPr>
        <p:spPr>
          <a:xfrm>
            <a:off x="6256898" y="6006939"/>
            <a:ext cx="1621071" cy="762037"/>
          </a:xfrm>
          <a:prstGeom prst="rect">
            <a:avLst/>
          </a:prstGeom>
          <a:noFill/>
        </p:spPr>
        <p:txBody>
          <a:bodyPr wrap="square" lIns="0" tIns="84107" rIns="0" bIns="0" rtlCol="0">
            <a:spAutoFit/>
          </a:bodyPr>
          <a:lstStyle/>
          <a:p>
            <a:pPr algn="ctr"/>
            <a:r>
              <a:rPr lang="zh-CN" altLang="en-US" sz="4400" b="1">
                <a:solidFill>
                  <a:schemeClr val="bg1"/>
                </a:solidFill>
                <a:latin typeface="+mn-lt"/>
                <a:ea typeface="+mn-ea"/>
                <a:cs typeface="+mn-ea"/>
                <a:sym typeface="+mn-lt"/>
              </a:rPr>
              <a:t>小暑</a:t>
            </a:r>
            <a:endParaRPr lang="zh-CN" altLang="en-US" sz="4400" b="1" dirty="0">
              <a:solidFill>
                <a:schemeClr val="bg1"/>
              </a:solidFill>
              <a:latin typeface="+mn-lt"/>
              <a:ea typeface="+mn-ea"/>
              <a:cs typeface="+mn-ea"/>
              <a:sym typeface="+mn-lt"/>
            </a:endParaRPr>
          </a:p>
        </p:txBody>
      </p:sp>
      <p:sp>
        <p:nvSpPr>
          <p:cNvPr id="42" name="TextBox 18"/>
          <p:cNvSpPr txBox="1"/>
          <p:nvPr/>
        </p:nvSpPr>
        <p:spPr>
          <a:xfrm>
            <a:off x="9053207" y="6006939"/>
            <a:ext cx="1604215" cy="762037"/>
          </a:xfrm>
          <a:prstGeom prst="rect">
            <a:avLst/>
          </a:prstGeom>
          <a:noFill/>
        </p:spPr>
        <p:txBody>
          <a:bodyPr wrap="square" lIns="0" tIns="84107" rIns="0" bIns="0" rtlCol="0">
            <a:spAutoFit/>
          </a:bodyPr>
          <a:lstStyle/>
          <a:p>
            <a:pPr algn="ctr"/>
            <a:r>
              <a:rPr lang="zh-CN" altLang="en-US" sz="4400" b="1">
                <a:solidFill>
                  <a:schemeClr val="bg1"/>
                </a:solidFill>
                <a:latin typeface="+mn-lt"/>
                <a:ea typeface="+mn-ea"/>
                <a:cs typeface="+mn-ea"/>
                <a:sym typeface="+mn-lt"/>
              </a:rPr>
              <a:t>小暑</a:t>
            </a:r>
            <a:endParaRPr lang="zh-CN" altLang="en-US" sz="4400" b="1" dirty="0">
              <a:solidFill>
                <a:schemeClr val="bg1"/>
              </a:solidFill>
              <a:latin typeface="+mn-lt"/>
              <a:ea typeface="+mn-ea"/>
              <a:cs typeface="+mn-ea"/>
              <a:sym typeface="+mn-lt"/>
            </a:endParaRPr>
          </a:p>
        </p:txBody>
      </p:sp>
      <p:sp>
        <p:nvSpPr>
          <p:cNvPr id="43" name="TextBox 19"/>
          <p:cNvSpPr txBox="1"/>
          <p:nvPr/>
        </p:nvSpPr>
        <p:spPr>
          <a:xfrm>
            <a:off x="11659730" y="2940341"/>
            <a:ext cx="3941528" cy="166199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a:solidFill>
                  <a:schemeClr val="tx2"/>
                </a:solidFill>
                <a:latin typeface="+mn-lt"/>
                <a:ea typeface="+mn-ea"/>
                <a:cs typeface="+mn-ea"/>
                <a:sym typeface="+mn-lt"/>
              </a:rPr>
              <a:t>也有节气歌谣曰：“小暑不算热，大暑三伏天。”指出一年中最热的时期已经到来，但还未达到极热的程度。俗话说：“热在三伏”。</a:t>
            </a:r>
            <a:endParaRPr lang="en-US" altLang="zh-CN" sz="1800" dirty="0">
              <a:solidFill>
                <a:schemeClr val="tx2"/>
              </a:solidFill>
              <a:latin typeface="+mn-lt"/>
              <a:ea typeface="+mn-ea"/>
              <a:cs typeface="+mn-ea"/>
              <a:sym typeface="+mn-lt"/>
            </a:endParaRPr>
          </a:p>
        </p:txBody>
      </p:sp>
      <p:sp>
        <p:nvSpPr>
          <p:cNvPr id="44" name="TextBox 20"/>
          <p:cNvSpPr txBox="1"/>
          <p:nvPr/>
        </p:nvSpPr>
        <p:spPr>
          <a:xfrm>
            <a:off x="1520501" y="5853510"/>
            <a:ext cx="3830745" cy="203190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en-US" altLang="zh-CN" sz="1800">
                <a:solidFill>
                  <a:schemeClr val="tx2"/>
                </a:solidFill>
                <a:latin typeface="+mn-lt"/>
                <a:ea typeface="+mn-ea"/>
                <a:cs typeface="+mn-ea"/>
                <a:sym typeface="+mn-lt"/>
              </a:rPr>
              <a:t>《</a:t>
            </a:r>
            <a:r>
              <a:rPr lang="zh-CN" altLang="en-US" sz="1800">
                <a:solidFill>
                  <a:schemeClr val="tx2"/>
                </a:solidFill>
                <a:latin typeface="+mn-lt"/>
                <a:ea typeface="+mn-ea"/>
                <a:cs typeface="+mn-ea"/>
                <a:sym typeface="+mn-lt"/>
              </a:rPr>
              <a:t>月令七十二候集解</a:t>
            </a:r>
            <a:r>
              <a:rPr lang="en-US" altLang="zh-CN" sz="1800">
                <a:solidFill>
                  <a:schemeClr val="tx2"/>
                </a:solidFill>
                <a:latin typeface="+mn-lt"/>
                <a:ea typeface="+mn-ea"/>
                <a:cs typeface="+mn-ea"/>
                <a:sym typeface="+mn-lt"/>
              </a:rPr>
              <a:t>》</a:t>
            </a:r>
            <a:r>
              <a:rPr lang="zh-CN" altLang="en-US" sz="1800">
                <a:solidFill>
                  <a:schemeClr val="tx2"/>
                </a:solidFill>
                <a:latin typeface="+mn-lt"/>
                <a:ea typeface="+mn-ea"/>
                <a:cs typeface="+mn-ea"/>
                <a:sym typeface="+mn-lt"/>
              </a:rPr>
              <a:t>：“六月节</a:t>
            </a:r>
            <a:r>
              <a:rPr lang="en-US" altLang="zh-CN" sz="1800">
                <a:solidFill>
                  <a:schemeClr val="tx2"/>
                </a:solidFill>
                <a:latin typeface="+mn-lt"/>
                <a:ea typeface="+mn-ea"/>
                <a:cs typeface="+mn-ea"/>
                <a:sym typeface="+mn-lt"/>
              </a:rPr>
              <a:t>……</a:t>
            </a:r>
            <a:r>
              <a:rPr lang="zh-CN" altLang="en-US" sz="1800">
                <a:solidFill>
                  <a:schemeClr val="tx2"/>
                </a:solidFill>
                <a:latin typeface="+mn-lt"/>
                <a:ea typeface="+mn-ea"/>
                <a:cs typeface="+mn-ea"/>
                <a:sym typeface="+mn-lt"/>
              </a:rPr>
              <a:t>暑，热也，就热之中分为大小，月初为小，月中为大，今则热气犹小也。”暑，表示炎热的意思，古人认为小暑期间，还不是一年中最热的时候，故称为小暑。</a:t>
            </a:r>
          </a:p>
        </p:txBody>
      </p:sp>
      <p:sp>
        <p:nvSpPr>
          <p:cNvPr id="45" name="TextBox 21"/>
          <p:cNvSpPr txBox="1"/>
          <p:nvPr/>
        </p:nvSpPr>
        <p:spPr>
          <a:xfrm>
            <a:off x="11659730" y="5853510"/>
            <a:ext cx="3941528" cy="78540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a:solidFill>
                  <a:schemeClr val="tx2"/>
                </a:solidFill>
                <a:latin typeface="+mn-lt"/>
                <a:ea typeface="+mn-ea"/>
                <a:cs typeface="+mn-ea"/>
                <a:sym typeface="+mn-lt"/>
              </a:rPr>
              <a:t>我国三伏天气一般出现在夏至的</a:t>
            </a:r>
            <a:r>
              <a:rPr lang="en-US" altLang="zh-CN" sz="1800">
                <a:solidFill>
                  <a:schemeClr val="tx2"/>
                </a:solidFill>
                <a:latin typeface="+mn-lt"/>
                <a:ea typeface="+mn-ea"/>
                <a:cs typeface="+mn-ea"/>
                <a:sym typeface="+mn-lt"/>
              </a:rPr>
              <a:t>28</a:t>
            </a:r>
            <a:r>
              <a:rPr lang="zh-CN" altLang="en-US" sz="1800">
                <a:solidFill>
                  <a:schemeClr val="tx2"/>
                </a:solidFill>
                <a:latin typeface="+mn-lt"/>
                <a:ea typeface="+mn-ea"/>
                <a:cs typeface="+mn-ea"/>
                <a:sym typeface="+mn-lt"/>
              </a:rPr>
              <a:t>天之后，即所谓“夏至三庚数头伏”。</a:t>
            </a: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400" fill="hold"/>
                                        <p:tgtEl>
                                          <p:spTgt spid="39"/>
                                        </p:tgtEl>
                                        <p:attrNameLst>
                                          <p:attrName>ppt_w</p:attrName>
                                        </p:attrNameLst>
                                      </p:cBhvr>
                                      <p:tavLst>
                                        <p:tav tm="0">
                                          <p:val>
                                            <p:fltVal val="0"/>
                                          </p:val>
                                        </p:tav>
                                        <p:tav tm="100000">
                                          <p:val>
                                            <p:strVal val="#ppt_w"/>
                                          </p:val>
                                        </p:tav>
                                      </p:tavLst>
                                    </p:anim>
                                    <p:anim calcmode="lin" valueType="num">
                                      <p:cBhvr>
                                        <p:cTn id="8" dur="400" fill="hold"/>
                                        <p:tgtEl>
                                          <p:spTgt spid="39"/>
                                        </p:tgtEl>
                                        <p:attrNameLst>
                                          <p:attrName>ppt_h</p:attrName>
                                        </p:attrNameLst>
                                      </p:cBhvr>
                                      <p:tavLst>
                                        <p:tav tm="0">
                                          <p:val>
                                            <p:fltVal val="0"/>
                                          </p:val>
                                        </p:tav>
                                        <p:tav tm="100000">
                                          <p:val>
                                            <p:strVal val="#ppt_h"/>
                                          </p:val>
                                        </p:tav>
                                      </p:tavLst>
                                    </p:anim>
                                    <p:animEffect transition="in" filter="fade">
                                      <p:cBhvr>
                                        <p:cTn id="9" dur="400"/>
                                        <p:tgtEl>
                                          <p:spTgt spid="39"/>
                                        </p:tgtEl>
                                      </p:cBhvr>
                                    </p:animEffect>
                                    <p:anim calcmode="lin" valueType="num">
                                      <p:cBhvr>
                                        <p:cTn id="10" dur="400" fill="hold"/>
                                        <p:tgtEl>
                                          <p:spTgt spid="39"/>
                                        </p:tgtEl>
                                        <p:attrNameLst>
                                          <p:attrName>ppt_x</p:attrName>
                                        </p:attrNameLst>
                                      </p:cBhvr>
                                      <p:tavLst>
                                        <p:tav tm="0">
                                          <p:val>
                                            <p:fltVal val="0.5"/>
                                          </p:val>
                                        </p:tav>
                                        <p:tav tm="100000">
                                          <p:val>
                                            <p:strVal val="#ppt_x"/>
                                          </p:val>
                                        </p:tav>
                                      </p:tavLst>
                                    </p:anim>
                                    <p:anim calcmode="lin" valueType="num">
                                      <p:cBhvr>
                                        <p:cTn id="11" dur="400" fill="hold"/>
                                        <p:tgtEl>
                                          <p:spTgt spid="39"/>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400" fill="hold"/>
                                        <p:tgtEl>
                                          <p:spTgt spid="29"/>
                                        </p:tgtEl>
                                        <p:attrNameLst>
                                          <p:attrName>ppt_w</p:attrName>
                                        </p:attrNameLst>
                                      </p:cBhvr>
                                      <p:tavLst>
                                        <p:tav tm="0">
                                          <p:val>
                                            <p:fltVal val="0"/>
                                          </p:val>
                                        </p:tav>
                                        <p:tav tm="100000">
                                          <p:val>
                                            <p:strVal val="#ppt_w"/>
                                          </p:val>
                                        </p:tav>
                                      </p:tavLst>
                                    </p:anim>
                                    <p:anim calcmode="lin" valueType="num">
                                      <p:cBhvr>
                                        <p:cTn id="15" dur="400" fill="hold"/>
                                        <p:tgtEl>
                                          <p:spTgt spid="29"/>
                                        </p:tgtEl>
                                        <p:attrNameLst>
                                          <p:attrName>ppt_h</p:attrName>
                                        </p:attrNameLst>
                                      </p:cBhvr>
                                      <p:tavLst>
                                        <p:tav tm="0">
                                          <p:val>
                                            <p:fltVal val="0"/>
                                          </p:val>
                                        </p:tav>
                                        <p:tav tm="100000">
                                          <p:val>
                                            <p:strVal val="#ppt_h"/>
                                          </p:val>
                                        </p:tav>
                                      </p:tavLst>
                                    </p:anim>
                                    <p:animEffect transition="in" filter="fade">
                                      <p:cBhvr>
                                        <p:cTn id="16" dur="400"/>
                                        <p:tgtEl>
                                          <p:spTgt spid="29"/>
                                        </p:tgtEl>
                                      </p:cBhvr>
                                    </p:animEffect>
                                    <p:anim calcmode="lin" valueType="num">
                                      <p:cBhvr>
                                        <p:cTn id="17" dur="400" fill="hold"/>
                                        <p:tgtEl>
                                          <p:spTgt spid="29"/>
                                        </p:tgtEl>
                                        <p:attrNameLst>
                                          <p:attrName>ppt_x</p:attrName>
                                        </p:attrNameLst>
                                      </p:cBhvr>
                                      <p:tavLst>
                                        <p:tav tm="0">
                                          <p:val>
                                            <p:fltVal val="0.5"/>
                                          </p:val>
                                        </p:tav>
                                        <p:tav tm="100000">
                                          <p:val>
                                            <p:strVal val="#ppt_x"/>
                                          </p:val>
                                        </p:tav>
                                      </p:tavLst>
                                    </p:anim>
                                    <p:anim calcmode="lin" valueType="num">
                                      <p:cBhvr>
                                        <p:cTn id="18" dur="400" fill="hold"/>
                                        <p:tgtEl>
                                          <p:spTgt spid="2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animEffect transition="in" filter="fade">
                                      <p:cBhvr>
                                        <p:cTn id="23" dur="400"/>
                                        <p:tgtEl>
                                          <p:spTgt spid="30"/>
                                        </p:tgtEl>
                                      </p:cBhvr>
                                    </p:animEffect>
                                    <p:anim calcmode="lin" valueType="num">
                                      <p:cBhvr>
                                        <p:cTn id="24" dur="400" fill="hold"/>
                                        <p:tgtEl>
                                          <p:spTgt spid="30"/>
                                        </p:tgtEl>
                                        <p:attrNameLst>
                                          <p:attrName>ppt_x</p:attrName>
                                        </p:attrNameLst>
                                      </p:cBhvr>
                                      <p:tavLst>
                                        <p:tav tm="0">
                                          <p:val>
                                            <p:fltVal val="0.5"/>
                                          </p:val>
                                        </p:tav>
                                        <p:tav tm="100000">
                                          <p:val>
                                            <p:strVal val="#ppt_x"/>
                                          </p:val>
                                        </p:tav>
                                      </p:tavLst>
                                    </p:anim>
                                    <p:anim calcmode="lin" valueType="num">
                                      <p:cBhvr>
                                        <p:cTn id="25" dur="400" fill="hold"/>
                                        <p:tgtEl>
                                          <p:spTgt spid="3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400" fill="hold"/>
                                        <p:tgtEl>
                                          <p:spTgt spid="34"/>
                                        </p:tgtEl>
                                        <p:attrNameLst>
                                          <p:attrName>ppt_w</p:attrName>
                                        </p:attrNameLst>
                                      </p:cBhvr>
                                      <p:tavLst>
                                        <p:tav tm="0">
                                          <p:val>
                                            <p:fltVal val="0"/>
                                          </p:val>
                                        </p:tav>
                                        <p:tav tm="100000">
                                          <p:val>
                                            <p:strVal val="#ppt_w"/>
                                          </p:val>
                                        </p:tav>
                                      </p:tavLst>
                                    </p:anim>
                                    <p:anim calcmode="lin" valueType="num">
                                      <p:cBhvr>
                                        <p:cTn id="29" dur="400" fill="hold"/>
                                        <p:tgtEl>
                                          <p:spTgt spid="34"/>
                                        </p:tgtEl>
                                        <p:attrNameLst>
                                          <p:attrName>ppt_h</p:attrName>
                                        </p:attrNameLst>
                                      </p:cBhvr>
                                      <p:tavLst>
                                        <p:tav tm="0">
                                          <p:val>
                                            <p:fltVal val="0"/>
                                          </p:val>
                                        </p:tav>
                                        <p:tav tm="100000">
                                          <p:val>
                                            <p:strVal val="#ppt_h"/>
                                          </p:val>
                                        </p:tav>
                                      </p:tavLst>
                                    </p:anim>
                                    <p:animEffect transition="in" filter="fade">
                                      <p:cBhvr>
                                        <p:cTn id="30" dur="400"/>
                                        <p:tgtEl>
                                          <p:spTgt spid="34"/>
                                        </p:tgtEl>
                                      </p:cBhvr>
                                    </p:animEffect>
                                    <p:anim calcmode="lin" valueType="num">
                                      <p:cBhvr>
                                        <p:cTn id="31" dur="400" fill="hold"/>
                                        <p:tgtEl>
                                          <p:spTgt spid="34"/>
                                        </p:tgtEl>
                                        <p:attrNameLst>
                                          <p:attrName>ppt_x</p:attrName>
                                        </p:attrNameLst>
                                      </p:cBhvr>
                                      <p:tavLst>
                                        <p:tav tm="0">
                                          <p:val>
                                            <p:fltVal val="0.5"/>
                                          </p:val>
                                        </p:tav>
                                        <p:tav tm="100000">
                                          <p:val>
                                            <p:strVal val="#ppt_x"/>
                                          </p:val>
                                        </p:tav>
                                      </p:tavLst>
                                    </p:anim>
                                    <p:anim calcmode="lin" valueType="num">
                                      <p:cBhvr>
                                        <p:cTn id="32" dur="400" fill="hold"/>
                                        <p:tgtEl>
                                          <p:spTgt spid="34"/>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3" presetClass="entr" presetSubtype="52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400" fill="hold"/>
                                        <p:tgtEl>
                                          <p:spTgt spid="40"/>
                                        </p:tgtEl>
                                        <p:attrNameLst>
                                          <p:attrName>ppt_w</p:attrName>
                                        </p:attrNameLst>
                                      </p:cBhvr>
                                      <p:tavLst>
                                        <p:tav tm="0">
                                          <p:val>
                                            <p:fltVal val="0"/>
                                          </p:val>
                                        </p:tav>
                                        <p:tav tm="100000">
                                          <p:val>
                                            <p:strVal val="#ppt_w"/>
                                          </p:val>
                                        </p:tav>
                                      </p:tavLst>
                                    </p:anim>
                                    <p:anim calcmode="lin" valueType="num">
                                      <p:cBhvr>
                                        <p:cTn id="37" dur="400" fill="hold"/>
                                        <p:tgtEl>
                                          <p:spTgt spid="40"/>
                                        </p:tgtEl>
                                        <p:attrNameLst>
                                          <p:attrName>ppt_h</p:attrName>
                                        </p:attrNameLst>
                                      </p:cBhvr>
                                      <p:tavLst>
                                        <p:tav tm="0">
                                          <p:val>
                                            <p:fltVal val="0"/>
                                          </p:val>
                                        </p:tav>
                                        <p:tav tm="100000">
                                          <p:val>
                                            <p:strVal val="#ppt_h"/>
                                          </p:val>
                                        </p:tav>
                                      </p:tavLst>
                                    </p:anim>
                                    <p:animEffect transition="in" filter="fade">
                                      <p:cBhvr>
                                        <p:cTn id="38" dur="400"/>
                                        <p:tgtEl>
                                          <p:spTgt spid="40"/>
                                        </p:tgtEl>
                                      </p:cBhvr>
                                    </p:animEffect>
                                    <p:anim calcmode="lin" valueType="num">
                                      <p:cBhvr>
                                        <p:cTn id="39" dur="400" fill="hold"/>
                                        <p:tgtEl>
                                          <p:spTgt spid="40"/>
                                        </p:tgtEl>
                                        <p:attrNameLst>
                                          <p:attrName>ppt_x</p:attrName>
                                        </p:attrNameLst>
                                      </p:cBhvr>
                                      <p:tavLst>
                                        <p:tav tm="0">
                                          <p:val>
                                            <p:fltVal val="0.5"/>
                                          </p:val>
                                        </p:tav>
                                        <p:tav tm="100000">
                                          <p:val>
                                            <p:strVal val="#ppt_x"/>
                                          </p:val>
                                        </p:tav>
                                      </p:tavLst>
                                    </p:anim>
                                    <p:anim calcmode="lin" valueType="num">
                                      <p:cBhvr>
                                        <p:cTn id="40" dur="400" fill="hold"/>
                                        <p:tgtEl>
                                          <p:spTgt spid="40"/>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400" fill="hold"/>
                                        <p:tgtEl>
                                          <p:spTgt spid="28"/>
                                        </p:tgtEl>
                                        <p:attrNameLst>
                                          <p:attrName>ppt_w</p:attrName>
                                        </p:attrNameLst>
                                      </p:cBhvr>
                                      <p:tavLst>
                                        <p:tav tm="0">
                                          <p:val>
                                            <p:fltVal val="0"/>
                                          </p:val>
                                        </p:tav>
                                        <p:tav tm="100000">
                                          <p:val>
                                            <p:strVal val="#ppt_w"/>
                                          </p:val>
                                        </p:tav>
                                      </p:tavLst>
                                    </p:anim>
                                    <p:anim calcmode="lin" valueType="num">
                                      <p:cBhvr>
                                        <p:cTn id="44" dur="400" fill="hold"/>
                                        <p:tgtEl>
                                          <p:spTgt spid="28"/>
                                        </p:tgtEl>
                                        <p:attrNameLst>
                                          <p:attrName>ppt_h</p:attrName>
                                        </p:attrNameLst>
                                      </p:cBhvr>
                                      <p:tavLst>
                                        <p:tav tm="0">
                                          <p:val>
                                            <p:fltVal val="0"/>
                                          </p:val>
                                        </p:tav>
                                        <p:tav tm="100000">
                                          <p:val>
                                            <p:strVal val="#ppt_h"/>
                                          </p:val>
                                        </p:tav>
                                      </p:tavLst>
                                    </p:anim>
                                    <p:animEffect transition="in" filter="fade">
                                      <p:cBhvr>
                                        <p:cTn id="45" dur="400"/>
                                        <p:tgtEl>
                                          <p:spTgt spid="28"/>
                                        </p:tgtEl>
                                      </p:cBhvr>
                                    </p:animEffect>
                                    <p:anim calcmode="lin" valueType="num">
                                      <p:cBhvr>
                                        <p:cTn id="46" dur="400" fill="hold"/>
                                        <p:tgtEl>
                                          <p:spTgt spid="28"/>
                                        </p:tgtEl>
                                        <p:attrNameLst>
                                          <p:attrName>ppt_x</p:attrName>
                                        </p:attrNameLst>
                                      </p:cBhvr>
                                      <p:tavLst>
                                        <p:tav tm="0">
                                          <p:val>
                                            <p:fltVal val="0.5"/>
                                          </p:val>
                                        </p:tav>
                                        <p:tav tm="100000">
                                          <p:val>
                                            <p:strVal val="#ppt_x"/>
                                          </p:val>
                                        </p:tav>
                                      </p:tavLst>
                                    </p:anim>
                                    <p:anim calcmode="lin" valueType="num">
                                      <p:cBhvr>
                                        <p:cTn id="47" dur="400" fill="hold"/>
                                        <p:tgtEl>
                                          <p:spTgt spid="28"/>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400" fill="hold"/>
                                        <p:tgtEl>
                                          <p:spTgt spid="31"/>
                                        </p:tgtEl>
                                        <p:attrNameLst>
                                          <p:attrName>ppt_w</p:attrName>
                                        </p:attrNameLst>
                                      </p:cBhvr>
                                      <p:tavLst>
                                        <p:tav tm="0">
                                          <p:val>
                                            <p:fltVal val="0"/>
                                          </p:val>
                                        </p:tav>
                                        <p:tav tm="100000">
                                          <p:val>
                                            <p:strVal val="#ppt_w"/>
                                          </p:val>
                                        </p:tav>
                                      </p:tavLst>
                                    </p:anim>
                                    <p:anim calcmode="lin" valueType="num">
                                      <p:cBhvr>
                                        <p:cTn id="51" dur="400" fill="hold"/>
                                        <p:tgtEl>
                                          <p:spTgt spid="31"/>
                                        </p:tgtEl>
                                        <p:attrNameLst>
                                          <p:attrName>ppt_h</p:attrName>
                                        </p:attrNameLst>
                                      </p:cBhvr>
                                      <p:tavLst>
                                        <p:tav tm="0">
                                          <p:val>
                                            <p:fltVal val="0"/>
                                          </p:val>
                                        </p:tav>
                                        <p:tav tm="100000">
                                          <p:val>
                                            <p:strVal val="#ppt_h"/>
                                          </p:val>
                                        </p:tav>
                                      </p:tavLst>
                                    </p:anim>
                                    <p:animEffect transition="in" filter="fade">
                                      <p:cBhvr>
                                        <p:cTn id="52" dur="400"/>
                                        <p:tgtEl>
                                          <p:spTgt spid="31"/>
                                        </p:tgtEl>
                                      </p:cBhvr>
                                    </p:animEffect>
                                    <p:anim calcmode="lin" valueType="num">
                                      <p:cBhvr>
                                        <p:cTn id="53" dur="400" fill="hold"/>
                                        <p:tgtEl>
                                          <p:spTgt spid="31"/>
                                        </p:tgtEl>
                                        <p:attrNameLst>
                                          <p:attrName>ppt_x</p:attrName>
                                        </p:attrNameLst>
                                      </p:cBhvr>
                                      <p:tavLst>
                                        <p:tav tm="0">
                                          <p:val>
                                            <p:fltVal val="0.5"/>
                                          </p:val>
                                        </p:tav>
                                        <p:tav tm="100000">
                                          <p:val>
                                            <p:strVal val="#ppt_x"/>
                                          </p:val>
                                        </p:tav>
                                      </p:tavLst>
                                    </p:anim>
                                    <p:anim calcmode="lin" valueType="num">
                                      <p:cBhvr>
                                        <p:cTn id="54" dur="400" fill="hold"/>
                                        <p:tgtEl>
                                          <p:spTgt spid="31"/>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400" fill="hold"/>
                                        <p:tgtEl>
                                          <p:spTgt spid="35"/>
                                        </p:tgtEl>
                                        <p:attrNameLst>
                                          <p:attrName>ppt_w</p:attrName>
                                        </p:attrNameLst>
                                      </p:cBhvr>
                                      <p:tavLst>
                                        <p:tav tm="0">
                                          <p:val>
                                            <p:fltVal val="0"/>
                                          </p:val>
                                        </p:tav>
                                        <p:tav tm="100000">
                                          <p:val>
                                            <p:strVal val="#ppt_w"/>
                                          </p:val>
                                        </p:tav>
                                      </p:tavLst>
                                    </p:anim>
                                    <p:anim calcmode="lin" valueType="num">
                                      <p:cBhvr>
                                        <p:cTn id="58" dur="400" fill="hold"/>
                                        <p:tgtEl>
                                          <p:spTgt spid="35"/>
                                        </p:tgtEl>
                                        <p:attrNameLst>
                                          <p:attrName>ppt_h</p:attrName>
                                        </p:attrNameLst>
                                      </p:cBhvr>
                                      <p:tavLst>
                                        <p:tav tm="0">
                                          <p:val>
                                            <p:fltVal val="0"/>
                                          </p:val>
                                        </p:tav>
                                        <p:tav tm="100000">
                                          <p:val>
                                            <p:strVal val="#ppt_h"/>
                                          </p:val>
                                        </p:tav>
                                      </p:tavLst>
                                    </p:anim>
                                    <p:animEffect transition="in" filter="fade">
                                      <p:cBhvr>
                                        <p:cTn id="59" dur="400"/>
                                        <p:tgtEl>
                                          <p:spTgt spid="35"/>
                                        </p:tgtEl>
                                      </p:cBhvr>
                                    </p:animEffect>
                                    <p:anim calcmode="lin" valueType="num">
                                      <p:cBhvr>
                                        <p:cTn id="60" dur="400" fill="hold"/>
                                        <p:tgtEl>
                                          <p:spTgt spid="35"/>
                                        </p:tgtEl>
                                        <p:attrNameLst>
                                          <p:attrName>ppt_x</p:attrName>
                                        </p:attrNameLst>
                                      </p:cBhvr>
                                      <p:tavLst>
                                        <p:tav tm="0">
                                          <p:val>
                                            <p:fltVal val="0.5"/>
                                          </p:val>
                                        </p:tav>
                                        <p:tav tm="100000">
                                          <p:val>
                                            <p:strVal val="#ppt_x"/>
                                          </p:val>
                                        </p:tav>
                                      </p:tavLst>
                                    </p:anim>
                                    <p:anim calcmode="lin" valueType="num">
                                      <p:cBhvr>
                                        <p:cTn id="61" dur="400" fill="hold"/>
                                        <p:tgtEl>
                                          <p:spTgt spid="35"/>
                                        </p:tgtEl>
                                        <p:attrNameLst>
                                          <p:attrName>ppt_y</p:attrName>
                                        </p:attrNameLst>
                                      </p:cBhvr>
                                      <p:tavLst>
                                        <p:tav tm="0">
                                          <p:val>
                                            <p:fltVal val="0.5"/>
                                          </p:val>
                                        </p:tav>
                                        <p:tav tm="100000">
                                          <p:val>
                                            <p:strVal val="#ppt_y"/>
                                          </p:val>
                                        </p:tav>
                                      </p:tavLst>
                                    </p:anim>
                                  </p:childTnLst>
                                </p:cTn>
                              </p:par>
                            </p:childTnLst>
                          </p:cTn>
                        </p:par>
                        <p:par>
                          <p:cTn id="62" fill="hold">
                            <p:stCondLst>
                              <p:cond delay="1000"/>
                            </p:stCondLst>
                            <p:childTnLst>
                              <p:par>
                                <p:cTn id="63" presetID="53" presetClass="entr" presetSubtype="528"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400" fill="hold"/>
                                        <p:tgtEl>
                                          <p:spTgt spid="41"/>
                                        </p:tgtEl>
                                        <p:attrNameLst>
                                          <p:attrName>ppt_w</p:attrName>
                                        </p:attrNameLst>
                                      </p:cBhvr>
                                      <p:tavLst>
                                        <p:tav tm="0">
                                          <p:val>
                                            <p:fltVal val="0"/>
                                          </p:val>
                                        </p:tav>
                                        <p:tav tm="100000">
                                          <p:val>
                                            <p:strVal val="#ppt_w"/>
                                          </p:val>
                                        </p:tav>
                                      </p:tavLst>
                                    </p:anim>
                                    <p:anim calcmode="lin" valueType="num">
                                      <p:cBhvr>
                                        <p:cTn id="66" dur="400" fill="hold"/>
                                        <p:tgtEl>
                                          <p:spTgt spid="41"/>
                                        </p:tgtEl>
                                        <p:attrNameLst>
                                          <p:attrName>ppt_h</p:attrName>
                                        </p:attrNameLst>
                                      </p:cBhvr>
                                      <p:tavLst>
                                        <p:tav tm="0">
                                          <p:val>
                                            <p:fltVal val="0"/>
                                          </p:val>
                                        </p:tav>
                                        <p:tav tm="100000">
                                          <p:val>
                                            <p:strVal val="#ppt_h"/>
                                          </p:val>
                                        </p:tav>
                                      </p:tavLst>
                                    </p:anim>
                                    <p:animEffect transition="in" filter="fade">
                                      <p:cBhvr>
                                        <p:cTn id="67" dur="400"/>
                                        <p:tgtEl>
                                          <p:spTgt spid="41"/>
                                        </p:tgtEl>
                                      </p:cBhvr>
                                    </p:animEffect>
                                    <p:anim calcmode="lin" valueType="num">
                                      <p:cBhvr>
                                        <p:cTn id="68" dur="400" fill="hold"/>
                                        <p:tgtEl>
                                          <p:spTgt spid="41"/>
                                        </p:tgtEl>
                                        <p:attrNameLst>
                                          <p:attrName>ppt_x</p:attrName>
                                        </p:attrNameLst>
                                      </p:cBhvr>
                                      <p:tavLst>
                                        <p:tav tm="0">
                                          <p:val>
                                            <p:fltVal val="0.5"/>
                                          </p:val>
                                        </p:tav>
                                        <p:tav tm="100000">
                                          <p:val>
                                            <p:strVal val="#ppt_x"/>
                                          </p:val>
                                        </p:tav>
                                      </p:tavLst>
                                    </p:anim>
                                    <p:anim calcmode="lin" valueType="num">
                                      <p:cBhvr>
                                        <p:cTn id="69" dur="400" fill="hold"/>
                                        <p:tgtEl>
                                          <p:spTgt spid="41"/>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400" fill="hold"/>
                                        <p:tgtEl>
                                          <p:spTgt spid="27"/>
                                        </p:tgtEl>
                                        <p:attrNameLst>
                                          <p:attrName>ppt_w</p:attrName>
                                        </p:attrNameLst>
                                      </p:cBhvr>
                                      <p:tavLst>
                                        <p:tav tm="0">
                                          <p:val>
                                            <p:fltVal val="0"/>
                                          </p:val>
                                        </p:tav>
                                        <p:tav tm="100000">
                                          <p:val>
                                            <p:strVal val="#ppt_w"/>
                                          </p:val>
                                        </p:tav>
                                      </p:tavLst>
                                    </p:anim>
                                    <p:anim calcmode="lin" valueType="num">
                                      <p:cBhvr>
                                        <p:cTn id="73" dur="400" fill="hold"/>
                                        <p:tgtEl>
                                          <p:spTgt spid="27"/>
                                        </p:tgtEl>
                                        <p:attrNameLst>
                                          <p:attrName>ppt_h</p:attrName>
                                        </p:attrNameLst>
                                      </p:cBhvr>
                                      <p:tavLst>
                                        <p:tav tm="0">
                                          <p:val>
                                            <p:fltVal val="0"/>
                                          </p:val>
                                        </p:tav>
                                        <p:tav tm="100000">
                                          <p:val>
                                            <p:strVal val="#ppt_h"/>
                                          </p:val>
                                        </p:tav>
                                      </p:tavLst>
                                    </p:anim>
                                    <p:animEffect transition="in" filter="fade">
                                      <p:cBhvr>
                                        <p:cTn id="74" dur="400"/>
                                        <p:tgtEl>
                                          <p:spTgt spid="27"/>
                                        </p:tgtEl>
                                      </p:cBhvr>
                                    </p:animEffect>
                                    <p:anim calcmode="lin" valueType="num">
                                      <p:cBhvr>
                                        <p:cTn id="75" dur="400" fill="hold"/>
                                        <p:tgtEl>
                                          <p:spTgt spid="27"/>
                                        </p:tgtEl>
                                        <p:attrNameLst>
                                          <p:attrName>ppt_x</p:attrName>
                                        </p:attrNameLst>
                                      </p:cBhvr>
                                      <p:tavLst>
                                        <p:tav tm="0">
                                          <p:val>
                                            <p:fltVal val="0.5"/>
                                          </p:val>
                                        </p:tav>
                                        <p:tav tm="100000">
                                          <p:val>
                                            <p:strVal val="#ppt_x"/>
                                          </p:val>
                                        </p:tav>
                                      </p:tavLst>
                                    </p:anim>
                                    <p:anim calcmode="lin" valueType="num">
                                      <p:cBhvr>
                                        <p:cTn id="76" dur="400" fill="hold"/>
                                        <p:tgtEl>
                                          <p:spTgt spid="27"/>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400" fill="hold"/>
                                        <p:tgtEl>
                                          <p:spTgt spid="32"/>
                                        </p:tgtEl>
                                        <p:attrNameLst>
                                          <p:attrName>ppt_w</p:attrName>
                                        </p:attrNameLst>
                                      </p:cBhvr>
                                      <p:tavLst>
                                        <p:tav tm="0">
                                          <p:val>
                                            <p:fltVal val="0"/>
                                          </p:val>
                                        </p:tav>
                                        <p:tav tm="100000">
                                          <p:val>
                                            <p:strVal val="#ppt_w"/>
                                          </p:val>
                                        </p:tav>
                                      </p:tavLst>
                                    </p:anim>
                                    <p:anim calcmode="lin" valueType="num">
                                      <p:cBhvr>
                                        <p:cTn id="80" dur="400" fill="hold"/>
                                        <p:tgtEl>
                                          <p:spTgt spid="32"/>
                                        </p:tgtEl>
                                        <p:attrNameLst>
                                          <p:attrName>ppt_h</p:attrName>
                                        </p:attrNameLst>
                                      </p:cBhvr>
                                      <p:tavLst>
                                        <p:tav tm="0">
                                          <p:val>
                                            <p:fltVal val="0"/>
                                          </p:val>
                                        </p:tav>
                                        <p:tav tm="100000">
                                          <p:val>
                                            <p:strVal val="#ppt_h"/>
                                          </p:val>
                                        </p:tav>
                                      </p:tavLst>
                                    </p:anim>
                                    <p:animEffect transition="in" filter="fade">
                                      <p:cBhvr>
                                        <p:cTn id="81" dur="400"/>
                                        <p:tgtEl>
                                          <p:spTgt spid="32"/>
                                        </p:tgtEl>
                                      </p:cBhvr>
                                    </p:animEffect>
                                    <p:anim calcmode="lin" valueType="num">
                                      <p:cBhvr>
                                        <p:cTn id="82" dur="400" fill="hold"/>
                                        <p:tgtEl>
                                          <p:spTgt spid="32"/>
                                        </p:tgtEl>
                                        <p:attrNameLst>
                                          <p:attrName>ppt_x</p:attrName>
                                        </p:attrNameLst>
                                      </p:cBhvr>
                                      <p:tavLst>
                                        <p:tav tm="0">
                                          <p:val>
                                            <p:fltVal val="0.5"/>
                                          </p:val>
                                        </p:tav>
                                        <p:tav tm="100000">
                                          <p:val>
                                            <p:strVal val="#ppt_x"/>
                                          </p:val>
                                        </p:tav>
                                      </p:tavLst>
                                    </p:anim>
                                    <p:anim calcmode="lin" valueType="num">
                                      <p:cBhvr>
                                        <p:cTn id="83" dur="400" fill="hold"/>
                                        <p:tgtEl>
                                          <p:spTgt spid="32"/>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400" fill="hold"/>
                                        <p:tgtEl>
                                          <p:spTgt spid="36"/>
                                        </p:tgtEl>
                                        <p:attrNameLst>
                                          <p:attrName>ppt_w</p:attrName>
                                        </p:attrNameLst>
                                      </p:cBhvr>
                                      <p:tavLst>
                                        <p:tav tm="0">
                                          <p:val>
                                            <p:fltVal val="0"/>
                                          </p:val>
                                        </p:tav>
                                        <p:tav tm="100000">
                                          <p:val>
                                            <p:strVal val="#ppt_w"/>
                                          </p:val>
                                        </p:tav>
                                      </p:tavLst>
                                    </p:anim>
                                    <p:anim calcmode="lin" valueType="num">
                                      <p:cBhvr>
                                        <p:cTn id="87" dur="400" fill="hold"/>
                                        <p:tgtEl>
                                          <p:spTgt spid="36"/>
                                        </p:tgtEl>
                                        <p:attrNameLst>
                                          <p:attrName>ppt_h</p:attrName>
                                        </p:attrNameLst>
                                      </p:cBhvr>
                                      <p:tavLst>
                                        <p:tav tm="0">
                                          <p:val>
                                            <p:fltVal val="0"/>
                                          </p:val>
                                        </p:tav>
                                        <p:tav tm="100000">
                                          <p:val>
                                            <p:strVal val="#ppt_h"/>
                                          </p:val>
                                        </p:tav>
                                      </p:tavLst>
                                    </p:anim>
                                    <p:animEffect transition="in" filter="fade">
                                      <p:cBhvr>
                                        <p:cTn id="88" dur="400"/>
                                        <p:tgtEl>
                                          <p:spTgt spid="36"/>
                                        </p:tgtEl>
                                      </p:cBhvr>
                                    </p:animEffect>
                                    <p:anim calcmode="lin" valueType="num">
                                      <p:cBhvr>
                                        <p:cTn id="89" dur="400" fill="hold"/>
                                        <p:tgtEl>
                                          <p:spTgt spid="36"/>
                                        </p:tgtEl>
                                        <p:attrNameLst>
                                          <p:attrName>ppt_x</p:attrName>
                                        </p:attrNameLst>
                                      </p:cBhvr>
                                      <p:tavLst>
                                        <p:tav tm="0">
                                          <p:val>
                                            <p:fltVal val="0.5"/>
                                          </p:val>
                                        </p:tav>
                                        <p:tav tm="100000">
                                          <p:val>
                                            <p:strVal val="#ppt_x"/>
                                          </p:val>
                                        </p:tav>
                                      </p:tavLst>
                                    </p:anim>
                                    <p:anim calcmode="lin" valueType="num">
                                      <p:cBhvr>
                                        <p:cTn id="90" dur="400" fill="hold"/>
                                        <p:tgtEl>
                                          <p:spTgt spid="36"/>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528"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400" fill="hold"/>
                                        <p:tgtEl>
                                          <p:spTgt spid="42"/>
                                        </p:tgtEl>
                                        <p:attrNameLst>
                                          <p:attrName>ppt_w</p:attrName>
                                        </p:attrNameLst>
                                      </p:cBhvr>
                                      <p:tavLst>
                                        <p:tav tm="0">
                                          <p:val>
                                            <p:fltVal val="0"/>
                                          </p:val>
                                        </p:tav>
                                        <p:tav tm="100000">
                                          <p:val>
                                            <p:strVal val="#ppt_w"/>
                                          </p:val>
                                        </p:tav>
                                      </p:tavLst>
                                    </p:anim>
                                    <p:anim calcmode="lin" valueType="num">
                                      <p:cBhvr>
                                        <p:cTn id="95" dur="400" fill="hold"/>
                                        <p:tgtEl>
                                          <p:spTgt spid="42"/>
                                        </p:tgtEl>
                                        <p:attrNameLst>
                                          <p:attrName>ppt_h</p:attrName>
                                        </p:attrNameLst>
                                      </p:cBhvr>
                                      <p:tavLst>
                                        <p:tav tm="0">
                                          <p:val>
                                            <p:fltVal val="0"/>
                                          </p:val>
                                        </p:tav>
                                        <p:tav tm="100000">
                                          <p:val>
                                            <p:strVal val="#ppt_h"/>
                                          </p:val>
                                        </p:tav>
                                      </p:tavLst>
                                    </p:anim>
                                    <p:animEffect transition="in" filter="fade">
                                      <p:cBhvr>
                                        <p:cTn id="96" dur="400"/>
                                        <p:tgtEl>
                                          <p:spTgt spid="42"/>
                                        </p:tgtEl>
                                      </p:cBhvr>
                                    </p:animEffect>
                                    <p:anim calcmode="lin" valueType="num">
                                      <p:cBhvr>
                                        <p:cTn id="97" dur="400" fill="hold"/>
                                        <p:tgtEl>
                                          <p:spTgt spid="42"/>
                                        </p:tgtEl>
                                        <p:attrNameLst>
                                          <p:attrName>ppt_x</p:attrName>
                                        </p:attrNameLst>
                                      </p:cBhvr>
                                      <p:tavLst>
                                        <p:tav tm="0">
                                          <p:val>
                                            <p:fltVal val="0.5"/>
                                          </p:val>
                                        </p:tav>
                                        <p:tav tm="100000">
                                          <p:val>
                                            <p:strVal val="#ppt_x"/>
                                          </p:val>
                                        </p:tav>
                                      </p:tavLst>
                                    </p:anim>
                                    <p:anim calcmode="lin" valueType="num">
                                      <p:cBhvr>
                                        <p:cTn id="98" dur="400" fill="hold"/>
                                        <p:tgtEl>
                                          <p:spTgt spid="42"/>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400" fill="hold"/>
                                        <p:tgtEl>
                                          <p:spTgt spid="20"/>
                                        </p:tgtEl>
                                        <p:attrNameLst>
                                          <p:attrName>ppt_w</p:attrName>
                                        </p:attrNameLst>
                                      </p:cBhvr>
                                      <p:tavLst>
                                        <p:tav tm="0">
                                          <p:val>
                                            <p:fltVal val="0"/>
                                          </p:val>
                                        </p:tav>
                                        <p:tav tm="100000">
                                          <p:val>
                                            <p:strVal val="#ppt_w"/>
                                          </p:val>
                                        </p:tav>
                                      </p:tavLst>
                                    </p:anim>
                                    <p:anim calcmode="lin" valueType="num">
                                      <p:cBhvr>
                                        <p:cTn id="102" dur="400" fill="hold"/>
                                        <p:tgtEl>
                                          <p:spTgt spid="20"/>
                                        </p:tgtEl>
                                        <p:attrNameLst>
                                          <p:attrName>ppt_h</p:attrName>
                                        </p:attrNameLst>
                                      </p:cBhvr>
                                      <p:tavLst>
                                        <p:tav tm="0">
                                          <p:val>
                                            <p:fltVal val="0"/>
                                          </p:val>
                                        </p:tav>
                                        <p:tav tm="100000">
                                          <p:val>
                                            <p:strVal val="#ppt_h"/>
                                          </p:val>
                                        </p:tav>
                                      </p:tavLst>
                                    </p:anim>
                                    <p:animEffect transition="in" filter="fade">
                                      <p:cBhvr>
                                        <p:cTn id="103" dur="400"/>
                                        <p:tgtEl>
                                          <p:spTgt spid="20"/>
                                        </p:tgtEl>
                                      </p:cBhvr>
                                    </p:animEffect>
                                    <p:anim calcmode="lin" valueType="num">
                                      <p:cBhvr>
                                        <p:cTn id="104" dur="400" fill="hold"/>
                                        <p:tgtEl>
                                          <p:spTgt spid="20"/>
                                        </p:tgtEl>
                                        <p:attrNameLst>
                                          <p:attrName>ppt_x</p:attrName>
                                        </p:attrNameLst>
                                      </p:cBhvr>
                                      <p:tavLst>
                                        <p:tav tm="0">
                                          <p:val>
                                            <p:fltVal val="0.5"/>
                                          </p:val>
                                        </p:tav>
                                        <p:tav tm="100000">
                                          <p:val>
                                            <p:strVal val="#ppt_x"/>
                                          </p:val>
                                        </p:tav>
                                      </p:tavLst>
                                    </p:anim>
                                    <p:anim calcmode="lin" valueType="num">
                                      <p:cBhvr>
                                        <p:cTn id="105" dur="400" fill="hold"/>
                                        <p:tgtEl>
                                          <p:spTgt spid="20"/>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400" fill="hold"/>
                                        <p:tgtEl>
                                          <p:spTgt spid="33"/>
                                        </p:tgtEl>
                                        <p:attrNameLst>
                                          <p:attrName>ppt_w</p:attrName>
                                        </p:attrNameLst>
                                      </p:cBhvr>
                                      <p:tavLst>
                                        <p:tav tm="0">
                                          <p:val>
                                            <p:fltVal val="0"/>
                                          </p:val>
                                        </p:tav>
                                        <p:tav tm="100000">
                                          <p:val>
                                            <p:strVal val="#ppt_w"/>
                                          </p:val>
                                        </p:tav>
                                      </p:tavLst>
                                    </p:anim>
                                    <p:anim calcmode="lin" valueType="num">
                                      <p:cBhvr>
                                        <p:cTn id="109" dur="400" fill="hold"/>
                                        <p:tgtEl>
                                          <p:spTgt spid="33"/>
                                        </p:tgtEl>
                                        <p:attrNameLst>
                                          <p:attrName>ppt_h</p:attrName>
                                        </p:attrNameLst>
                                      </p:cBhvr>
                                      <p:tavLst>
                                        <p:tav tm="0">
                                          <p:val>
                                            <p:fltVal val="0"/>
                                          </p:val>
                                        </p:tav>
                                        <p:tav tm="100000">
                                          <p:val>
                                            <p:strVal val="#ppt_h"/>
                                          </p:val>
                                        </p:tav>
                                      </p:tavLst>
                                    </p:anim>
                                    <p:animEffect transition="in" filter="fade">
                                      <p:cBhvr>
                                        <p:cTn id="110" dur="400"/>
                                        <p:tgtEl>
                                          <p:spTgt spid="33"/>
                                        </p:tgtEl>
                                      </p:cBhvr>
                                    </p:animEffect>
                                    <p:anim calcmode="lin" valueType="num">
                                      <p:cBhvr>
                                        <p:cTn id="111" dur="400" fill="hold"/>
                                        <p:tgtEl>
                                          <p:spTgt spid="33"/>
                                        </p:tgtEl>
                                        <p:attrNameLst>
                                          <p:attrName>ppt_x</p:attrName>
                                        </p:attrNameLst>
                                      </p:cBhvr>
                                      <p:tavLst>
                                        <p:tav tm="0">
                                          <p:val>
                                            <p:fltVal val="0.5"/>
                                          </p:val>
                                        </p:tav>
                                        <p:tav tm="100000">
                                          <p:val>
                                            <p:strVal val="#ppt_x"/>
                                          </p:val>
                                        </p:tav>
                                      </p:tavLst>
                                    </p:anim>
                                    <p:anim calcmode="lin" valueType="num">
                                      <p:cBhvr>
                                        <p:cTn id="112" dur="400" fill="hold"/>
                                        <p:tgtEl>
                                          <p:spTgt spid="33"/>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400" fill="hold"/>
                                        <p:tgtEl>
                                          <p:spTgt spid="37"/>
                                        </p:tgtEl>
                                        <p:attrNameLst>
                                          <p:attrName>ppt_w</p:attrName>
                                        </p:attrNameLst>
                                      </p:cBhvr>
                                      <p:tavLst>
                                        <p:tav tm="0">
                                          <p:val>
                                            <p:fltVal val="0"/>
                                          </p:val>
                                        </p:tav>
                                        <p:tav tm="100000">
                                          <p:val>
                                            <p:strVal val="#ppt_w"/>
                                          </p:val>
                                        </p:tav>
                                      </p:tavLst>
                                    </p:anim>
                                    <p:anim calcmode="lin" valueType="num">
                                      <p:cBhvr>
                                        <p:cTn id="116" dur="400" fill="hold"/>
                                        <p:tgtEl>
                                          <p:spTgt spid="37"/>
                                        </p:tgtEl>
                                        <p:attrNameLst>
                                          <p:attrName>ppt_h</p:attrName>
                                        </p:attrNameLst>
                                      </p:cBhvr>
                                      <p:tavLst>
                                        <p:tav tm="0">
                                          <p:val>
                                            <p:fltVal val="0"/>
                                          </p:val>
                                        </p:tav>
                                        <p:tav tm="100000">
                                          <p:val>
                                            <p:strVal val="#ppt_h"/>
                                          </p:val>
                                        </p:tav>
                                      </p:tavLst>
                                    </p:anim>
                                    <p:animEffect transition="in" filter="fade">
                                      <p:cBhvr>
                                        <p:cTn id="117" dur="400"/>
                                        <p:tgtEl>
                                          <p:spTgt spid="37"/>
                                        </p:tgtEl>
                                      </p:cBhvr>
                                    </p:animEffect>
                                    <p:anim calcmode="lin" valueType="num">
                                      <p:cBhvr>
                                        <p:cTn id="118" dur="400" fill="hold"/>
                                        <p:tgtEl>
                                          <p:spTgt spid="37"/>
                                        </p:tgtEl>
                                        <p:attrNameLst>
                                          <p:attrName>ppt_x</p:attrName>
                                        </p:attrNameLst>
                                      </p:cBhvr>
                                      <p:tavLst>
                                        <p:tav tm="0">
                                          <p:val>
                                            <p:fltVal val="0.5"/>
                                          </p:val>
                                        </p:tav>
                                        <p:tav tm="100000">
                                          <p:val>
                                            <p:strVal val="#ppt_x"/>
                                          </p:val>
                                        </p:tav>
                                      </p:tavLst>
                                    </p:anim>
                                    <p:anim calcmode="lin" valueType="num">
                                      <p:cBhvr>
                                        <p:cTn id="119" dur="400" fill="hold"/>
                                        <p:tgtEl>
                                          <p:spTgt spid="37"/>
                                        </p:tgtEl>
                                        <p:attrNameLst>
                                          <p:attrName>ppt_y</p:attrName>
                                        </p:attrNameLst>
                                      </p:cBhvr>
                                      <p:tavLst>
                                        <p:tav tm="0">
                                          <p:val>
                                            <p:fltVal val="0.5"/>
                                          </p:val>
                                        </p:tav>
                                        <p:tav tm="100000">
                                          <p:val>
                                            <p:strVal val="#ppt_y"/>
                                          </p:val>
                                        </p:tav>
                                      </p:tavLst>
                                    </p:anim>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right)">
                                      <p:cBhvr>
                                        <p:cTn id="123" dur="500"/>
                                        <p:tgtEl>
                                          <p:spTgt spid="3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ipe(left)">
                                      <p:cBhvr>
                                        <p:cTn id="126" dur="500"/>
                                        <p:tgtEl>
                                          <p:spTgt spid="43"/>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right)">
                                      <p:cBhvr>
                                        <p:cTn id="129" dur="500"/>
                                        <p:tgtEl>
                                          <p:spTgt spid="44"/>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wipe(left)">
                                      <p:cBhvr>
                                        <p:cTn id="1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a:xfrm>
            <a:off x="1404591" y="245365"/>
            <a:ext cx="5074338" cy="504417"/>
          </a:xfrm>
          <a:prstGeom prst="rect">
            <a:avLst/>
          </a:prstGeom>
        </p:spPr>
        <p:txBody>
          <a:bodyPr>
            <a:normAutofit fontScale="90000"/>
          </a:bodyPr>
          <a:lstStyle/>
          <a:p>
            <a:r>
              <a:rPr lang="zh-CN" altLang="en-US">
                <a:latin typeface="+mn-lt"/>
                <a:ea typeface="+mn-ea"/>
                <a:cs typeface="+mn-ea"/>
                <a:sym typeface="+mn-lt"/>
              </a:rPr>
              <a:t>小暑的来龙去脉</a:t>
            </a:r>
            <a:endParaRPr lang="zh-CN" altLang="en-US" dirty="0">
              <a:latin typeface="+mn-lt"/>
              <a:ea typeface="+mn-ea"/>
              <a:cs typeface="+mn-ea"/>
              <a:sym typeface="+mn-lt"/>
            </a:endParaRPr>
          </a:p>
        </p:txBody>
      </p:sp>
      <p:sp>
        <p:nvSpPr>
          <p:cNvPr id="6" name="KSO_Shape"/>
          <p:cNvSpPr/>
          <p:nvPr/>
        </p:nvSpPr>
        <p:spPr bwMode="auto">
          <a:xfrm>
            <a:off x="489174" y="363053"/>
            <a:ext cx="517784" cy="3496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5</a:t>
            </a:fld>
            <a:endParaRPr lang="en-US" altLang="zh-CN" sz="2000">
              <a:solidFill>
                <a:schemeClr val="accent3"/>
              </a:solidFill>
              <a:cs typeface="+mn-ea"/>
              <a:sym typeface="+mn-lt"/>
            </a:endParaRPr>
          </a:p>
        </p:txBody>
      </p:sp>
      <p:sp>
        <p:nvSpPr>
          <p:cNvPr id="5" name="AutoShape 1"/>
          <p:cNvSpPr/>
          <p:nvPr/>
        </p:nvSpPr>
        <p:spPr bwMode="auto">
          <a:xfrm>
            <a:off x="1564349" y="1874398"/>
            <a:ext cx="13936927" cy="940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2000">
                <a:solidFill>
                  <a:schemeClr val="tx2"/>
                </a:solidFill>
                <a:latin typeface="+mn-lt"/>
                <a:ea typeface="+mn-ea"/>
                <a:cs typeface="+mn-ea"/>
                <a:sym typeface="+mn-lt"/>
              </a:rPr>
              <a:t>我国古代将小暑分为三候：“一候温风至；二候蟋蟀居宇；三候鹰始鸷。”小暑时节大地上便不再有一丝凉风，而是所有的风中都带着热浪；</a:t>
            </a:r>
            <a:endParaRPr lang="en-US" altLang="zh-CN" sz="2000">
              <a:solidFill>
                <a:schemeClr val="tx2"/>
              </a:solidFill>
              <a:latin typeface="+mn-lt"/>
              <a:ea typeface="+mn-ea"/>
              <a:cs typeface="+mn-ea"/>
              <a:sym typeface="+mn-lt"/>
            </a:endParaRPr>
          </a:p>
        </p:txBody>
      </p:sp>
      <p:sp>
        <p:nvSpPr>
          <p:cNvPr id="39" name="圆角矩形 65"/>
          <p:cNvSpPr/>
          <p:nvPr/>
        </p:nvSpPr>
        <p:spPr>
          <a:xfrm>
            <a:off x="8136084" y="3267315"/>
            <a:ext cx="6362038" cy="1428692"/>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sz="2000">
              <a:cs typeface="+mn-ea"/>
              <a:sym typeface="+mn-lt"/>
            </a:endParaRPr>
          </a:p>
        </p:txBody>
      </p:sp>
      <p:sp>
        <p:nvSpPr>
          <p:cNvPr id="40" name="圆角矩形 66"/>
          <p:cNvSpPr/>
          <p:nvPr/>
        </p:nvSpPr>
        <p:spPr>
          <a:xfrm>
            <a:off x="8136084" y="5167895"/>
            <a:ext cx="6362038" cy="1428692"/>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sz="2000">
              <a:cs typeface="+mn-ea"/>
              <a:sym typeface="+mn-lt"/>
            </a:endParaRPr>
          </a:p>
        </p:txBody>
      </p:sp>
      <p:sp>
        <p:nvSpPr>
          <p:cNvPr id="41" name="圆角矩形 67"/>
          <p:cNvSpPr/>
          <p:nvPr/>
        </p:nvSpPr>
        <p:spPr>
          <a:xfrm>
            <a:off x="8136084" y="7068476"/>
            <a:ext cx="6362038" cy="1428692"/>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sz="2000">
              <a:cs typeface="+mn-ea"/>
              <a:sym typeface="+mn-lt"/>
            </a:endParaRPr>
          </a:p>
        </p:txBody>
      </p:sp>
      <p:grpSp>
        <p:nvGrpSpPr>
          <p:cNvPr id="42" name="组合 41"/>
          <p:cNvGrpSpPr/>
          <p:nvPr/>
        </p:nvGrpSpPr>
        <p:grpSpPr>
          <a:xfrm>
            <a:off x="7813303" y="3662197"/>
            <a:ext cx="649679" cy="688476"/>
            <a:chOff x="3683368" y="2342383"/>
            <a:chExt cx="351046" cy="378271"/>
          </a:xfrm>
        </p:grpSpPr>
        <p:sp>
          <p:nvSpPr>
            <p:cNvPr id="43" name="椭圆 42"/>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4" name="TextBox 70"/>
            <p:cNvSpPr txBox="1"/>
            <p:nvPr/>
          </p:nvSpPr>
          <p:spPr>
            <a:xfrm>
              <a:off x="3786883" y="2348629"/>
              <a:ext cx="144016" cy="372025"/>
            </a:xfrm>
            <a:prstGeom prst="rect">
              <a:avLst/>
            </a:prstGeom>
            <a:noFill/>
          </p:spPr>
          <p:txBody>
            <a:bodyPr wrap="square" lIns="0" tIns="0" rIns="0" bIns="0" rtlCol="0">
              <a:spAutoFit/>
            </a:bodyPr>
            <a:lstStyle/>
            <a:p>
              <a:pPr algn="ctr"/>
              <a:r>
                <a:rPr lang="en-US" altLang="zh-CN" sz="4400" b="1" dirty="0">
                  <a:solidFill>
                    <a:schemeClr val="bg1"/>
                  </a:solidFill>
                  <a:latin typeface="+mn-lt"/>
                  <a:ea typeface="+mn-ea"/>
                  <a:cs typeface="+mn-ea"/>
                  <a:sym typeface="+mn-lt"/>
                </a:rPr>
                <a:t>1</a:t>
              </a:r>
              <a:endParaRPr lang="zh-CN" altLang="en-US" sz="4400" b="1" dirty="0">
                <a:solidFill>
                  <a:schemeClr val="bg1"/>
                </a:solidFill>
                <a:latin typeface="+mn-lt"/>
                <a:ea typeface="+mn-ea"/>
                <a:cs typeface="+mn-ea"/>
                <a:sym typeface="+mn-lt"/>
              </a:endParaRPr>
            </a:p>
          </p:txBody>
        </p:sp>
      </p:grpSp>
      <p:grpSp>
        <p:nvGrpSpPr>
          <p:cNvPr id="45" name="组合 44"/>
          <p:cNvGrpSpPr/>
          <p:nvPr/>
        </p:nvGrpSpPr>
        <p:grpSpPr>
          <a:xfrm>
            <a:off x="7813303" y="5562777"/>
            <a:ext cx="649679" cy="688476"/>
            <a:chOff x="3683368" y="2342383"/>
            <a:chExt cx="351046" cy="378271"/>
          </a:xfrm>
        </p:grpSpPr>
        <p:sp>
          <p:nvSpPr>
            <p:cNvPr id="46" name="椭圆 45"/>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7" name="TextBox 73"/>
            <p:cNvSpPr txBox="1"/>
            <p:nvPr/>
          </p:nvSpPr>
          <p:spPr>
            <a:xfrm>
              <a:off x="3786883" y="2348629"/>
              <a:ext cx="144016" cy="372025"/>
            </a:xfrm>
            <a:prstGeom prst="rect">
              <a:avLst/>
            </a:prstGeom>
            <a:noFill/>
          </p:spPr>
          <p:txBody>
            <a:bodyPr wrap="square" lIns="0" tIns="0" rIns="0" bIns="0" rtlCol="0">
              <a:spAutoFit/>
            </a:bodyPr>
            <a:lstStyle/>
            <a:p>
              <a:pPr algn="ctr"/>
              <a:r>
                <a:rPr lang="en-US" altLang="zh-CN" sz="4400" b="1" dirty="0">
                  <a:solidFill>
                    <a:schemeClr val="bg1"/>
                  </a:solidFill>
                  <a:latin typeface="+mn-lt"/>
                  <a:ea typeface="+mn-ea"/>
                  <a:cs typeface="+mn-ea"/>
                  <a:sym typeface="+mn-lt"/>
                </a:rPr>
                <a:t>2</a:t>
              </a:r>
              <a:endParaRPr lang="zh-CN" altLang="en-US" sz="4400" b="1" dirty="0">
                <a:solidFill>
                  <a:schemeClr val="bg1"/>
                </a:solidFill>
                <a:latin typeface="+mn-lt"/>
                <a:ea typeface="+mn-ea"/>
                <a:cs typeface="+mn-ea"/>
                <a:sym typeface="+mn-lt"/>
              </a:endParaRPr>
            </a:p>
          </p:txBody>
        </p:sp>
      </p:grpSp>
      <p:grpSp>
        <p:nvGrpSpPr>
          <p:cNvPr id="48" name="组合 47"/>
          <p:cNvGrpSpPr/>
          <p:nvPr/>
        </p:nvGrpSpPr>
        <p:grpSpPr>
          <a:xfrm>
            <a:off x="7813303" y="7463358"/>
            <a:ext cx="649679" cy="688476"/>
            <a:chOff x="3683368" y="2342383"/>
            <a:chExt cx="351046" cy="378271"/>
          </a:xfrm>
        </p:grpSpPr>
        <p:sp>
          <p:nvSpPr>
            <p:cNvPr id="49" name="椭圆 48"/>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0" name="TextBox 76"/>
            <p:cNvSpPr txBox="1"/>
            <p:nvPr/>
          </p:nvSpPr>
          <p:spPr>
            <a:xfrm>
              <a:off x="3786883" y="2348629"/>
              <a:ext cx="144016" cy="372025"/>
            </a:xfrm>
            <a:prstGeom prst="rect">
              <a:avLst/>
            </a:prstGeom>
            <a:noFill/>
          </p:spPr>
          <p:txBody>
            <a:bodyPr wrap="square" lIns="0" tIns="0" rIns="0" bIns="0" rtlCol="0">
              <a:spAutoFit/>
            </a:bodyPr>
            <a:lstStyle/>
            <a:p>
              <a:pPr algn="ctr"/>
              <a:r>
                <a:rPr lang="en-US" altLang="zh-CN" sz="4400" b="1" dirty="0">
                  <a:solidFill>
                    <a:schemeClr val="bg1"/>
                  </a:solidFill>
                  <a:latin typeface="+mn-lt"/>
                  <a:ea typeface="+mn-ea"/>
                  <a:cs typeface="+mn-ea"/>
                  <a:sym typeface="+mn-lt"/>
                </a:rPr>
                <a:t>3</a:t>
              </a:r>
              <a:endParaRPr lang="zh-CN" altLang="en-US" sz="4400" b="1" dirty="0">
                <a:solidFill>
                  <a:schemeClr val="bg1"/>
                </a:solidFill>
                <a:latin typeface="+mn-lt"/>
                <a:ea typeface="+mn-ea"/>
                <a:cs typeface="+mn-ea"/>
                <a:sym typeface="+mn-lt"/>
              </a:endParaRPr>
            </a:p>
          </p:txBody>
        </p:sp>
      </p:grpSp>
      <p:sp>
        <p:nvSpPr>
          <p:cNvPr id="51" name="TextBox 77"/>
          <p:cNvSpPr txBox="1"/>
          <p:nvPr/>
        </p:nvSpPr>
        <p:spPr>
          <a:xfrm>
            <a:off x="8673148" y="3526523"/>
            <a:ext cx="5444460"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b="1">
                <a:solidFill>
                  <a:schemeClr val="tx2"/>
                </a:solidFill>
                <a:latin typeface="+mn-lt"/>
                <a:ea typeface="+mn-ea"/>
                <a:cs typeface="+mn-ea"/>
                <a:sym typeface="+mn-lt"/>
              </a:rPr>
              <a:t>一候一</a:t>
            </a:r>
            <a:r>
              <a:rPr lang="zh-CN" altLang="en-US" sz="1800">
                <a:solidFill>
                  <a:schemeClr val="tx2"/>
                </a:solidFill>
                <a:latin typeface="+mn-lt"/>
                <a:ea typeface="+mn-ea"/>
                <a:cs typeface="+mn-ea"/>
                <a:sym typeface="+mn-lt"/>
              </a:rPr>
              <a:t>：温风至。指小暑日后，大地上便不再有一丝凉风，而是所有的风中都带着热浪。</a:t>
            </a:r>
          </a:p>
        </p:txBody>
      </p:sp>
      <p:sp>
        <p:nvSpPr>
          <p:cNvPr id="52" name="TextBox 78"/>
          <p:cNvSpPr txBox="1"/>
          <p:nvPr/>
        </p:nvSpPr>
        <p:spPr>
          <a:xfrm>
            <a:off x="8673148" y="5427102"/>
            <a:ext cx="5444460"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b="1">
                <a:solidFill>
                  <a:schemeClr val="tx2"/>
                </a:solidFill>
                <a:latin typeface="+mn-lt"/>
                <a:ea typeface="+mn-ea"/>
                <a:cs typeface="+mn-ea"/>
                <a:sym typeface="+mn-lt"/>
              </a:rPr>
              <a:t>二候</a:t>
            </a:r>
            <a:r>
              <a:rPr lang="en-US" altLang="zh-CN" sz="1800">
                <a:solidFill>
                  <a:schemeClr val="tx2"/>
                </a:solidFill>
                <a:latin typeface="+mn-lt"/>
                <a:ea typeface="+mn-ea"/>
                <a:cs typeface="+mn-ea"/>
                <a:sym typeface="+mn-lt"/>
              </a:rPr>
              <a:t>……</a:t>
            </a:r>
            <a:r>
              <a:rPr lang="zh-CN" altLang="en-US" sz="1800">
                <a:solidFill>
                  <a:schemeClr val="tx2"/>
                </a:solidFill>
                <a:latin typeface="+mn-lt"/>
                <a:ea typeface="+mn-ea"/>
                <a:cs typeface="+mn-ea"/>
                <a:sym typeface="+mn-lt"/>
              </a:rPr>
              <a:t>蟋蟀居宇。五日后，由于炎热，蟋蟀离开了田野，到庭院的墙角下以避暑热。</a:t>
            </a:r>
            <a:endParaRPr lang="en-US" altLang="zh-CN" sz="1800" dirty="0">
              <a:solidFill>
                <a:schemeClr val="tx2"/>
              </a:solidFill>
              <a:latin typeface="+mn-lt"/>
              <a:ea typeface="+mn-ea"/>
              <a:cs typeface="+mn-ea"/>
              <a:sym typeface="+mn-lt"/>
            </a:endParaRPr>
          </a:p>
        </p:txBody>
      </p:sp>
      <p:sp>
        <p:nvSpPr>
          <p:cNvPr id="53" name="TextBox 79"/>
          <p:cNvSpPr txBox="1"/>
          <p:nvPr/>
        </p:nvSpPr>
        <p:spPr>
          <a:xfrm>
            <a:off x="8673148" y="7327684"/>
            <a:ext cx="5444460" cy="78540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b="1">
                <a:solidFill>
                  <a:schemeClr val="tx2"/>
                </a:solidFill>
                <a:latin typeface="+mn-lt"/>
                <a:ea typeface="+mn-ea"/>
                <a:cs typeface="+mn-ea"/>
                <a:sym typeface="+mn-lt"/>
              </a:rPr>
              <a:t>三候</a:t>
            </a:r>
            <a:r>
              <a:rPr lang="en-US" altLang="zh-CN" sz="1800">
                <a:solidFill>
                  <a:schemeClr val="tx2"/>
                </a:solidFill>
                <a:latin typeface="+mn-lt"/>
                <a:ea typeface="+mn-ea"/>
                <a:cs typeface="+mn-ea"/>
                <a:sym typeface="+mn-lt"/>
              </a:rPr>
              <a:t>……</a:t>
            </a:r>
            <a:r>
              <a:rPr lang="zh-CN" altLang="en-US" sz="1800">
                <a:solidFill>
                  <a:schemeClr val="tx2"/>
                </a:solidFill>
                <a:latin typeface="+mn-lt"/>
                <a:ea typeface="+mn-ea"/>
                <a:cs typeface="+mn-ea"/>
                <a:sym typeface="+mn-lt"/>
              </a:rPr>
              <a:t>鹰始鸷。再过五日，老鹰因地面气温太高，而在清凉的高空中活动。</a:t>
            </a:r>
          </a:p>
        </p:txBody>
      </p:sp>
      <p:pic>
        <p:nvPicPr>
          <p:cNvPr id="3" name="图片 2"/>
          <p:cNvPicPr>
            <a:picLocks noChangeAspect="1"/>
          </p:cNvPicPr>
          <p:nvPr/>
        </p:nvPicPr>
        <p:blipFill>
          <a:blip r:embed="rId3" cstate="screen"/>
          <a:stretch>
            <a:fillRect/>
          </a:stretch>
        </p:blipFill>
        <p:spPr>
          <a:xfrm>
            <a:off x="1006958" y="2541845"/>
            <a:ext cx="6206081" cy="6552587"/>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3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1+#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30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6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1+#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60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1+#ppt_w/2"/>
                                          </p:val>
                                        </p:tav>
                                        <p:tav tm="100000">
                                          <p:val>
                                            <p:strVal val="#ppt_x"/>
                                          </p:val>
                                        </p:tav>
                                      </p:tavLst>
                                    </p:anim>
                                    <p:anim calcmode="lin" valueType="num">
                                      <p:cBhvr additive="base">
                                        <p:cTn id="47" dur="500" fill="hold"/>
                                        <p:tgtEl>
                                          <p:spTgt spid="4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39" grpId="0" animBg="1"/>
      <p:bldP spid="40" grpId="0" animBg="1"/>
      <p:bldP spid="41" grpId="0" animBg="1"/>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a:xfrm>
            <a:off x="1404591" y="245365"/>
            <a:ext cx="5074338" cy="504417"/>
          </a:xfrm>
          <a:prstGeom prst="rect">
            <a:avLst/>
          </a:prstGeom>
        </p:spPr>
        <p:txBody>
          <a:bodyPr>
            <a:normAutofit fontScale="90000"/>
          </a:bodyPr>
          <a:lstStyle/>
          <a:p>
            <a:r>
              <a:rPr lang="zh-CN" altLang="en-US">
                <a:latin typeface="+mn-lt"/>
                <a:ea typeface="+mn-ea"/>
                <a:cs typeface="+mn-ea"/>
                <a:sym typeface="+mn-lt"/>
              </a:rPr>
              <a:t>小暑的来龙去脉</a:t>
            </a:r>
            <a:endParaRPr lang="zh-CN" altLang="en-US" dirty="0">
              <a:latin typeface="+mn-lt"/>
              <a:ea typeface="+mn-ea"/>
              <a:cs typeface="+mn-ea"/>
              <a:sym typeface="+mn-lt"/>
            </a:endParaRPr>
          </a:p>
        </p:txBody>
      </p:sp>
      <p:sp>
        <p:nvSpPr>
          <p:cNvPr id="6" name="KSO_Shape"/>
          <p:cNvSpPr/>
          <p:nvPr/>
        </p:nvSpPr>
        <p:spPr bwMode="auto">
          <a:xfrm>
            <a:off x="489174" y="363053"/>
            <a:ext cx="517784" cy="3496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68213" tIns="84107" rIns="168213" bIns="84107"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mn-lt"/>
              <a:ea typeface="+mn-ea"/>
              <a:cs typeface="+mn-ea"/>
              <a:sym typeface="+mn-lt"/>
            </a:endParaRPr>
          </a:p>
        </p:txBody>
      </p:sp>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6</a:t>
            </a:fld>
            <a:endParaRPr lang="en-US" altLang="zh-CN" sz="2000">
              <a:solidFill>
                <a:schemeClr val="accent3"/>
              </a:solidFill>
              <a:cs typeface="+mn-ea"/>
              <a:sym typeface="+mn-lt"/>
            </a:endParaRPr>
          </a:p>
        </p:txBody>
      </p:sp>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Lst>
          </a:blip>
          <a:stretch>
            <a:fillRect/>
          </a:stretch>
        </p:blipFill>
        <p:spPr>
          <a:xfrm>
            <a:off x="4006485" y="936328"/>
            <a:ext cx="12916262" cy="5256584"/>
          </a:xfrm>
          <a:prstGeom prst="rect">
            <a:avLst/>
          </a:prstGeom>
        </p:spPr>
      </p:pic>
      <p:grpSp>
        <p:nvGrpSpPr>
          <p:cNvPr id="7" name="Group 9"/>
          <p:cNvGrpSpPr/>
          <p:nvPr/>
        </p:nvGrpSpPr>
        <p:grpSpPr bwMode="auto">
          <a:xfrm>
            <a:off x="3" y="899255"/>
            <a:ext cx="4371308" cy="5293658"/>
            <a:chOff x="-165139" y="857056"/>
            <a:chExt cx="2367382" cy="2851580"/>
          </a:xfrm>
        </p:grpSpPr>
        <p:grpSp>
          <p:nvGrpSpPr>
            <p:cNvPr id="8" name="Group 41"/>
            <p:cNvGrpSpPr/>
            <p:nvPr/>
          </p:nvGrpSpPr>
          <p:grpSpPr>
            <a:xfrm>
              <a:off x="-165139" y="857056"/>
              <a:ext cx="2169802" cy="2851580"/>
              <a:chOff x="2973520" y="1375518"/>
              <a:chExt cx="2981049" cy="2851580"/>
            </a:xfrm>
            <a:solidFill>
              <a:schemeClr val="tx2">
                <a:lumMod val="60000"/>
                <a:lumOff val="40000"/>
              </a:schemeClr>
            </a:solidFill>
          </p:grpSpPr>
          <p:sp>
            <p:nvSpPr>
              <p:cNvPr id="10" name="Rectangle 12"/>
              <p:cNvSpPr/>
              <p:nvPr/>
            </p:nvSpPr>
            <p:spPr>
              <a:xfrm>
                <a:off x="2973520" y="1375518"/>
                <a:ext cx="2981049" cy="2851580"/>
              </a:xfrm>
              <a:prstGeom prst="rect">
                <a:avLst/>
              </a:prstGeom>
              <a:solidFill>
                <a:schemeClr val="accent2">
                  <a:alpha val="84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cs typeface="+mn-ea"/>
                  <a:sym typeface="+mn-lt"/>
                </a:endParaRPr>
              </a:p>
            </p:txBody>
          </p:sp>
          <p:sp>
            <p:nvSpPr>
              <p:cNvPr id="11" name="TextBox 12"/>
              <p:cNvSpPr txBox="1"/>
              <p:nvPr/>
            </p:nvSpPr>
            <p:spPr>
              <a:xfrm>
                <a:off x="3429255" y="1984403"/>
                <a:ext cx="2189067" cy="1330486"/>
              </a:xfrm>
              <a:prstGeom prst="rect">
                <a:avLst/>
              </a:prstGeom>
              <a:noFill/>
            </p:spPr>
            <p:txBody>
              <a:bodyPr>
                <a:spAutoFit/>
              </a:bodyPr>
              <a:lstStyle/>
              <a:p>
                <a:pPr defTabSz="1908810">
                  <a:lnSpc>
                    <a:spcPct val="150000"/>
                  </a:lnSpc>
                  <a:defRPr/>
                </a:pPr>
                <a:r>
                  <a:rPr lang="zh-CN" altLang="en-US" sz="3100" b="1">
                    <a:solidFill>
                      <a:schemeClr val="bg1"/>
                    </a:solidFill>
                    <a:latin typeface="+mn-lt"/>
                    <a:ea typeface="+mn-ea"/>
                    <a:cs typeface="+mn-ea"/>
                    <a:sym typeface="+mn-lt"/>
                  </a:rPr>
                  <a:t>添加标题</a:t>
                </a:r>
                <a:endParaRPr lang="en-US" sz="2600" b="1" dirty="0">
                  <a:solidFill>
                    <a:schemeClr val="bg1"/>
                  </a:solidFill>
                  <a:latin typeface="+mn-lt"/>
                  <a:ea typeface="+mn-ea"/>
                  <a:cs typeface="+mn-ea"/>
                  <a:sym typeface="+mn-lt"/>
                </a:endParaRPr>
              </a:p>
              <a:p>
                <a:pPr defTabSz="1908810">
                  <a:lnSpc>
                    <a:spcPct val="150000"/>
                  </a:lnSpc>
                  <a:defRPr/>
                </a:pPr>
                <a:r>
                  <a:rPr lang="zh-CN" altLang="en-US" dirty="0">
                    <a:solidFill>
                      <a:schemeClr val="bg1"/>
                    </a:solidFill>
                    <a:latin typeface="+mn-lt"/>
                    <a:ea typeface="+mn-ea"/>
                    <a:cs typeface="+mn-ea"/>
                    <a:sym typeface="+mn-lt"/>
                  </a:rPr>
                  <a:t>输入您的内容输入您的内容输入您的输入您的内容输入您的内容输入您的内容输入您的内容内容输入您的内容</a:t>
                </a:r>
                <a:endParaRPr lang="en-US" dirty="0">
                  <a:solidFill>
                    <a:schemeClr val="bg1"/>
                  </a:solidFill>
                  <a:latin typeface="+mn-lt"/>
                  <a:ea typeface="+mn-ea"/>
                  <a:cs typeface="+mn-ea"/>
                  <a:sym typeface="+mn-lt"/>
                </a:endParaRPr>
              </a:p>
            </p:txBody>
          </p:sp>
          <p:sp>
            <p:nvSpPr>
              <p:cNvPr id="12" name="TextBox 13"/>
              <p:cNvSpPr txBox="1"/>
              <p:nvPr/>
            </p:nvSpPr>
            <p:spPr>
              <a:xfrm>
                <a:off x="4255162" y="1498957"/>
                <a:ext cx="633676" cy="787515"/>
              </a:xfrm>
              <a:prstGeom prst="rect">
                <a:avLst/>
              </a:prstGeom>
              <a:noFill/>
            </p:spPr>
            <p:txBody>
              <a:bodyPr anchor="ctr">
                <a:spAutoFit/>
              </a:bodyPr>
              <a:lstStyle/>
              <a:p>
                <a:pPr defTabSz="1908810">
                  <a:defRPr/>
                </a:pPr>
                <a:endParaRPr lang="en-US" sz="8900" dirty="0">
                  <a:solidFill>
                    <a:schemeClr val="bg1"/>
                  </a:solidFill>
                  <a:latin typeface="+mn-lt"/>
                  <a:ea typeface="+mn-ea"/>
                  <a:cs typeface="+mn-ea"/>
                  <a:sym typeface="+mn-lt"/>
                </a:endParaRPr>
              </a:p>
            </p:txBody>
          </p:sp>
        </p:grpSp>
        <p:sp>
          <p:nvSpPr>
            <p:cNvPr id="9" name="Isosceles Triangle 11"/>
            <p:cNvSpPr/>
            <p:nvPr/>
          </p:nvSpPr>
          <p:spPr>
            <a:xfrm rot="5400000">
              <a:off x="1874318" y="2248890"/>
              <a:ext cx="460598" cy="195253"/>
            </a:xfrm>
            <a:prstGeom prst="triangle">
              <a:avLst/>
            </a:prstGeom>
            <a:solidFill>
              <a:schemeClr val="accent2">
                <a:alpha val="84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endParaRPr lang="en-US">
                <a:cs typeface="+mn-ea"/>
                <a:sym typeface="+mn-lt"/>
              </a:endParaRPr>
            </a:p>
          </p:txBody>
        </p:sp>
      </p:grpSp>
      <p:sp>
        <p:nvSpPr>
          <p:cNvPr id="13" name="Oval 16"/>
          <p:cNvSpPr/>
          <p:nvPr/>
        </p:nvSpPr>
        <p:spPr>
          <a:xfrm>
            <a:off x="5177161" y="5612481"/>
            <a:ext cx="1163568" cy="1170440"/>
          </a:xfrm>
          <a:prstGeom prst="ellipse">
            <a:avLst/>
          </a:prstGeom>
          <a:solidFill>
            <a:schemeClr val="accent1"/>
          </a:solidFill>
          <a:ln w="57150">
            <a:solidFill>
              <a:schemeClr val="bg1"/>
            </a:solidFill>
            <a:miter lim="400000"/>
          </a:ln>
        </p:spPr>
        <p:txBody>
          <a:bodyPr lIns="0" tIns="0" rIns="0" bIns="0" anchor="ctr"/>
          <a:lstStyle/>
          <a:p>
            <a:pPr algn="ctr"/>
            <a:r>
              <a:rPr lang="zh-CN" altLang="en-US" sz="3200">
                <a:solidFill>
                  <a:srgbClr val="FFFFFF"/>
                </a:solidFill>
                <a:latin typeface="+mn-lt"/>
                <a:ea typeface="+mn-ea"/>
                <a:cs typeface="+mn-ea"/>
                <a:sym typeface="+mn-lt"/>
              </a:rPr>
              <a:t>文本</a:t>
            </a:r>
            <a:endParaRPr lang="en-US" altLang="zh-CN" sz="3200" dirty="0">
              <a:solidFill>
                <a:srgbClr val="FFFFFF"/>
              </a:solidFill>
              <a:latin typeface="+mn-lt"/>
              <a:ea typeface="+mn-ea"/>
              <a:cs typeface="+mn-ea"/>
              <a:sym typeface="+mn-lt"/>
            </a:endParaRPr>
          </a:p>
        </p:txBody>
      </p:sp>
      <p:sp>
        <p:nvSpPr>
          <p:cNvPr id="14" name="Oval 17"/>
          <p:cNvSpPr/>
          <p:nvPr/>
        </p:nvSpPr>
        <p:spPr>
          <a:xfrm>
            <a:off x="6713083" y="5612481"/>
            <a:ext cx="1163568" cy="1170440"/>
          </a:xfrm>
          <a:prstGeom prst="ellipse">
            <a:avLst/>
          </a:prstGeom>
          <a:solidFill>
            <a:schemeClr val="accent3"/>
          </a:solidFill>
          <a:ln w="57150">
            <a:solidFill>
              <a:schemeClr val="bg1"/>
            </a:solidFill>
            <a:miter lim="400000"/>
          </a:ln>
        </p:spPr>
        <p:txBody>
          <a:bodyPr lIns="0" tIns="0" rIns="0" bIns="0" anchor="ctr"/>
          <a:lstStyle/>
          <a:p>
            <a:pPr algn="ctr"/>
            <a:r>
              <a:rPr lang="zh-CN" altLang="en-US" sz="3200">
                <a:solidFill>
                  <a:srgbClr val="FFFFFF"/>
                </a:solidFill>
                <a:latin typeface="+mn-lt"/>
                <a:ea typeface="+mn-ea"/>
                <a:cs typeface="+mn-ea"/>
                <a:sym typeface="+mn-lt"/>
              </a:rPr>
              <a:t>文本</a:t>
            </a:r>
            <a:endParaRPr lang="en-US" altLang="zh-CN" sz="3200" dirty="0">
              <a:solidFill>
                <a:srgbClr val="FFFFFF"/>
              </a:solidFill>
              <a:latin typeface="+mn-lt"/>
              <a:ea typeface="+mn-ea"/>
              <a:cs typeface="+mn-ea"/>
              <a:sym typeface="+mn-lt"/>
            </a:endParaRPr>
          </a:p>
        </p:txBody>
      </p:sp>
      <p:sp>
        <p:nvSpPr>
          <p:cNvPr id="15" name="Oval 18"/>
          <p:cNvSpPr/>
          <p:nvPr/>
        </p:nvSpPr>
        <p:spPr>
          <a:xfrm>
            <a:off x="8249004" y="5612481"/>
            <a:ext cx="1163568" cy="1170440"/>
          </a:xfrm>
          <a:prstGeom prst="ellipse">
            <a:avLst/>
          </a:prstGeom>
          <a:solidFill>
            <a:schemeClr val="accent4"/>
          </a:solidFill>
          <a:ln w="57150">
            <a:solidFill>
              <a:schemeClr val="bg1"/>
            </a:solidFill>
            <a:miter lim="400000"/>
          </a:ln>
        </p:spPr>
        <p:txBody>
          <a:bodyPr lIns="0" tIns="0" rIns="0" bIns="0" anchor="ctr"/>
          <a:lstStyle/>
          <a:p>
            <a:pPr algn="ctr"/>
            <a:r>
              <a:rPr lang="zh-CN" altLang="en-US" sz="3200">
                <a:solidFill>
                  <a:srgbClr val="FFFFFF"/>
                </a:solidFill>
                <a:latin typeface="+mn-lt"/>
                <a:ea typeface="+mn-ea"/>
                <a:cs typeface="+mn-ea"/>
                <a:sym typeface="+mn-lt"/>
              </a:rPr>
              <a:t>文本</a:t>
            </a:r>
            <a:endParaRPr lang="en-US" altLang="zh-CN" sz="3200" dirty="0">
              <a:solidFill>
                <a:srgbClr val="FFFFFF"/>
              </a:solidFill>
              <a:latin typeface="+mn-lt"/>
              <a:ea typeface="+mn-ea"/>
              <a:cs typeface="+mn-ea"/>
              <a:sym typeface="+mn-lt"/>
            </a:endParaRPr>
          </a:p>
        </p:txBody>
      </p:sp>
      <p:sp>
        <p:nvSpPr>
          <p:cNvPr id="16" name="Oval 19"/>
          <p:cNvSpPr/>
          <p:nvPr/>
        </p:nvSpPr>
        <p:spPr>
          <a:xfrm>
            <a:off x="9784926" y="5612481"/>
            <a:ext cx="1163568" cy="1170440"/>
          </a:xfrm>
          <a:prstGeom prst="ellipse">
            <a:avLst/>
          </a:prstGeom>
          <a:solidFill>
            <a:schemeClr val="accent6"/>
          </a:solidFill>
          <a:ln w="57150">
            <a:solidFill>
              <a:schemeClr val="bg1"/>
            </a:solidFill>
            <a:miter lim="400000"/>
          </a:ln>
        </p:spPr>
        <p:txBody>
          <a:bodyPr lIns="0" tIns="0" rIns="0" bIns="0" anchor="ctr"/>
          <a:lstStyle/>
          <a:p>
            <a:pPr algn="ctr"/>
            <a:r>
              <a:rPr lang="zh-CN" altLang="en-US" sz="3200">
                <a:solidFill>
                  <a:srgbClr val="FFFFFF"/>
                </a:solidFill>
                <a:latin typeface="+mn-lt"/>
                <a:ea typeface="+mn-ea"/>
                <a:cs typeface="+mn-ea"/>
                <a:sym typeface="+mn-lt"/>
              </a:rPr>
              <a:t>文本</a:t>
            </a:r>
            <a:endParaRPr lang="en-US" altLang="zh-CN" sz="3200" dirty="0">
              <a:solidFill>
                <a:srgbClr val="FFFFFF"/>
              </a:solidFill>
              <a:latin typeface="+mn-lt"/>
              <a:ea typeface="+mn-ea"/>
              <a:cs typeface="+mn-ea"/>
              <a:sym typeface="+mn-lt"/>
            </a:endParaRPr>
          </a:p>
        </p:txBody>
      </p:sp>
      <p:grpSp>
        <p:nvGrpSpPr>
          <p:cNvPr id="17" name="组合 16"/>
          <p:cNvGrpSpPr/>
          <p:nvPr/>
        </p:nvGrpSpPr>
        <p:grpSpPr>
          <a:xfrm>
            <a:off x="677177" y="6764152"/>
            <a:ext cx="15654778" cy="1799243"/>
            <a:chOff x="677177" y="6733064"/>
            <a:chExt cx="15654778" cy="1263481"/>
          </a:xfrm>
        </p:grpSpPr>
        <p:sp>
          <p:nvSpPr>
            <p:cNvPr id="18" name="TextBox 14"/>
            <p:cNvSpPr txBox="1"/>
            <p:nvPr/>
          </p:nvSpPr>
          <p:spPr>
            <a:xfrm>
              <a:off x="677177" y="7444378"/>
              <a:ext cx="15654778" cy="552167"/>
            </a:xfrm>
            <a:prstGeom prst="rect">
              <a:avLst/>
            </a:prstGeom>
            <a:noFill/>
          </p:spPr>
          <p:txBody>
            <a:bodyPr wrap="square" lIns="0" tIns="0" rIns="0" bIns="0">
              <a:spAutoFit/>
            </a:bodyPr>
            <a:lstStyle/>
            <a:p>
              <a:pPr algn="just" defTabSz="1908810">
                <a:lnSpc>
                  <a:spcPct val="150000"/>
                </a:lnSpc>
                <a:defRPr/>
              </a:pPr>
              <a:r>
                <a:rPr lang="en-US" altLang="zh-CN">
                  <a:solidFill>
                    <a:schemeClr val="tx1">
                      <a:lumMod val="75000"/>
                      <a:lumOff val="25000"/>
                    </a:schemeClr>
                  </a:solidFill>
                  <a:latin typeface="+mn-lt"/>
                  <a:ea typeface="+mn-ea"/>
                  <a:cs typeface="+mn-ea"/>
                  <a:sym typeface="+mn-lt"/>
                </a:rPr>
                <a:t>《</a:t>
              </a:r>
              <a:r>
                <a:rPr lang="zh-CN" altLang="en-US">
                  <a:solidFill>
                    <a:schemeClr val="tx1">
                      <a:lumMod val="75000"/>
                      <a:lumOff val="25000"/>
                    </a:schemeClr>
                  </a:solidFill>
                  <a:latin typeface="+mn-lt"/>
                  <a:ea typeface="+mn-ea"/>
                  <a:cs typeface="+mn-ea"/>
                  <a:sym typeface="+mn-lt"/>
                </a:rPr>
                <a:t>诗经</a:t>
              </a:r>
              <a:r>
                <a:rPr lang="en-US" altLang="zh-CN">
                  <a:solidFill>
                    <a:schemeClr val="tx1">
                      <a:lumMod val="75000"/>
                      <a:lumOff val="25000"/>
                    </a:schemeClr>
                  </a:solidFill>
                  <a:latin typeface="+mn-lt"/>
                  <a:ea typeface="+mn-ea"/>
                  <a:cs typeface="+mn-ea"/>
                  <a:sym typeface="+mn-lt"/>
                </a:rPr>
                <a:t>•</a:t>
              </a:r>
              <a:r>
                <a:rPr lang="zh-CN" altLang="en-US">
                  <a:solidFill>
                    <a:schemeClr val="tx1">
                      <a:lumMod val="75000"/>
                      <a:lumOff val="25000"/>
                    </a:schemeClr>
                  </a:solidFill>
                  <a:latin typeface="+mn-lt"/>
                  <a:ea typeface="+mn-ea"/>
                  <a:cs typeface="+mn-ea"/>
                  <a:sym typeface="+mn-lt"/>
                </a:rPr>
                <a:t>七月</a:t>
              </a:r>
              <a:r>
                <a:rPr lang="en-US" altLang="zh-CN">
                  <a:solidFill>
                    <a:schemeClr val="tx1">
                      <a:lumMod val="75000"/>
                      <a:lumOff val="25000"/>
                    </a:schemeClr>
                  </a:solidFill>
                  <a:latin typeface="+mn-lt"/>
                  <a:ea typeface="+mn-ea"/>
                  <a:cs typeface="+mn-ea"/>
                  <a:sym typeface="+mn-lt"/>
                </a:rPr>
                <a:t>》</a:t>
              </a:r>
              <a:r>
                <a:rPr lang="zh-CN" altLang="en-US">
                  <a:solidFill>
                    <a:schemeClr val="tx1">
                      <a:lumMod val="75000"/>
                      <a:lumOff val="25000"/>
                    </a:schemeClr>
                  </a:solidFill>
                  <a:latin typeface="+mn-lt"/>
                  <a:ea typeface="+mn-ea"/>
                  <a:cs typeface="+mn-ea"/>
                  <a:sym typeface="+mn-lt"/>
                </a:rPr>
                <a:t>中描述蟋蟀的字句有“七月在野，八月在宇，九月在户，十月蟋蟀入我床下。”文中所说的八月即是夏历的六月，即小暑节气的时候，由于炎热，蟋蟀离开了田野，到庭院的墙角下以避暑热；在这一节气中，老鹰因地面气温太高而在清凉的高空中活动。</a:t>
              </a:r>
            </a:p>
          </p:txBody>
        </p:sp>
        <p:cxnSp>
          <p:nvCxnSpPr>
            <p:cNvPr id="19" name="Straight Connector 20"/>
            <p:cNvCxnSpPr/>
            <p:nvPr/>
          </p:nvCxnSpPr>
          <p:spPr>
            <a:xfrm>
              <a:off x="688902" y="7214080"/>
              <a:ext cx="15643053" cy="0"/>
            </a:xfrm>
            <a:prstGeom prst="line">
              <a:avLst/>
            </a:prstGeom>
            <a:ln w="25400">
              <a:solidFill>
                <a:schemeClr val="accent3"/>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21"/>
            <p:cNvSpPr/>
            <p:nvPr/>
          </p:nvSpPr>
          <p:spPr>
            <a:xfrm>
              <a:off x="793037" y="6733064"/>
              <a:ext cx="1641475" cy="345808"/>
            </a:xfrm>
            <a:prstGeom prst="rect">
              <a:avLst/>
            </a:prstGeom>
          </p:spPr>
          <p:txBody>
            <a:bodyPr wrap="none" lIns="0" tIns="0" rIns="0" bIns="0" anchor="ctr">
              <a:spAutoFit/>
            </a:bodyPr>
            <a:lstStyle/>
            <a:p>
              <a:pPr defTabSz="1908810">
                <a:defRPr/>
              </a:pPr>
              <a:r>
                <a:rPr lang="zh-CN" altLang="en-US" sz="3200" b="1">
                  <a:solidFill>
                    <a:schemeClr val="accent3"/>
                  </a:solidFill>
                  <a:latin typeface="+mn-lt"/>
                  <a:ea typeface="+mn-ea"/>
                  <a:cs typeface="+mn-ea"/>
                  <a:sym typeface="+mn-lt"/>
                </a:rPr>
                <a:t>来龙去脉</a:t>
              </a:r>
              <a:endParaRPr lang="en-US" sz="3200" b="1" dirty="0">
                <a:solidFill>
                  <a:schemeClr val="accent3"/>
                </a:solidFill>
                <a:latin typeface="+mn-lt"/>
                <a:ea typeface="+mn-ea"/>
                <a:cs typeface="+mn-ea"/>
                <a:sym typeface="+mn-lt"/>
              </a:endParaRPr>
            </a:p>
          </p:txBody>
        </p:sp>
      </p:gr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528" fill="hold" nodeType="withEffect">
                                  <p:stCondLst>
                                    <p:cond delay="1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50" fill="hold"/>
                                        <p:tgtEl>
                                          <p:spTgt spid="13"/>
                                        </p:tgtEl>
                                        <p:attrNameLst>
                                          <p:attrName>ppt_w</p:attrName>
                                        </p:attrNameLst>
                                      </p:cBhvr>
                                      <p:tavLst>
                                        <p:tav tm="0">
                                          <p:val>
                                            <p:fltVal val="0"/>
                                          </p:val>
                                        </p:tav>
                                        <p:tav tm="100000">
                                          <p:val>
                                            <p:strVal val="#ppt_w"/>
                                          </p:val>
                                        </p:tav>
                                      </p:tavLst>
                                    </p:anim>
                                    <p:anim calcmode="lin" valueType="num">
                                      <p:cBhvr>
                                        <p:cTn id="20" dur="350" fill="hold"/>
                                        <p:tgtEl>
                                          <p:spTgt spid="13"/>
                                        </p:tgtEl>
                                        <p:attrNameLst>
                                          <p:attrName>ppt_h</p:attrName>
                                        </p:attrNameLst>
                                      </p:cBhvr>
                                      <p:tavLst>
                                        <p:tav tm="0">
                                          <p:val>
                                            <p:fltVal val="0"/>
                                          </p:val>
                                        </p:tav>
                                        <p:tav tm="100000">
                                          <p:val>
                                            <p:strVal val="#ppt_h"/>
                                          </p:val>
                                        </p:tav>
                                      </p:tavLst>
                                    </p:anim>
                                    <p:animEffect transition="in" filter="fade">
                                      <p:cBhvr>
                                        <p:cTn id="21" dur="350"/>
                                        <p:tgtEl>
                                          <p:spTgt spid="13"/>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350" fill="hold"/>
                                        <p:tgtEl>
                                          <p:spTgt spid="14"/>
                                        </p:tgtEl>
                                        <p:attrNameLst>
                                          <p:attrName>ppt_w</p:attrName>
                                        </p:attrNameLst>
                                      </p:cBhvr>
                                      <p:tavLst>
                                        <p:tav tm="0">
                                          <p:val>
                                            <p:fltVal val="0"/>
                                          </p:val>
                                        </p:tav>
                                        <p:tav tm="100000">
                                          <p:val>
                                            <p:strVal val="#ppt_w"/>
                                          </p:val>
                                        </p:tav>
                                      </p:tavLst>
                                    </p:anim>
                                    <p:anim calcmode="lin" valueType="num">
                                      <p:cBhvr>
                                        <p:cTn id="26" dur="350" fill="hold"/>
                                        <p:tgtEl>
                                          <p:spTgt spid="14"/>
                                        </p:tgtEl>
                                        <p:attrNameLst>
                                          <p:attrName>ppt_h</p:attrName>
                                        </p:attrNameLst>
                                      </p:cBhvr>
                                      <p:tavLst>
                                        <p:tav tm="0">
                                          <p:val>
                                            <p:fltVal val="0"/>
                                          </p:val>
                                        </p:tav>
                                        <p:tav tm="100000">
                                          <p:val>
                                            <p:strVal val="#ppt_h"/>
                                          </p:val>
                                        </p:tav>
                                      </p:tavLst>
                                    </p:anim>
                                    <p:animEffect transition="in" filter="fade">
                                      <p:cBhvr>
                                        <p:cTn id="27" dur="350"/>
                                        <p:tgtEl>
                                          <p:spTgt spid="14"/>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350" fill="hold"/>
                                        <p:tgtEl>
                                          <p:spTgt spid="15"/>
                                        </p:tgtEl>
                                        <p:attrNameLst>
                                          <p:attrName>ppt_w</p:attrName>
                                        </p:attrNameLst>
                                      </p:cBhvr>
                                      <p:tavLst>
                                        <p:tav tm="0">
                                          <p:val>
                                            <p:fltVal val="0"/>
                                          </p:val>
                                        </p:tav>
                                        <p:tav tm="100000">
                                          <p:val>
                                            <p:strVal val="#ppt_w"/>
                                          </p:val>
                                        </p:tav>
                                      </p:tavLst>
                                    </p:anim>
                                    <p:anim calcmode="lin" valueType="num">
                                      <p:cBhvr>
                                        <p:cTn id="32" dur="350" fill="hold"/>
                                        <p:tgtEl>
                                          <p:spTgt spid="15"/>
                                        </p:tgtEl>
                                        <p:attrNameLst>
                                          <p:attrName>ppt_h</p:attrName>
                                        </p:attrNameLst>
                                      </p:cBhvr>
                                      <p:tavLst>
                                        <p:tav tm="0">
                                          <p:val>
                                            <p:fltVal val="0"/>
                                          </p:val>
                                        </p:tav>
                                        <p:tav tm="100000">
                                          <p:val>
                                            <p:strVal val="#ppt_h"/>
                                          </p:val>
                                        </p:tav>
                                      </p:tavLst>
                                    </p:anim>
                                    <p:animEffect transition="in" filter="fade">
                                      <p:cBhvr>
                                        <p:cTn id="33" dur="350"/>
                                        <p:tgtEl>
                                          <p:spTgt spid="15"/>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350" fill="hold"/>
                                        <p:tgtEl>
                                          <p:spTgt spid="16"/>
                                        </p:tgtEl>
                                        <p:attrNameLst>
                                          <p:attrName>ppt_w</p:attrName>
                                        </p:attrNameLst>
                                      </p:cBhvr>
                                      <p:tavLst>
                                        <p:tav tm="0">
                                          <p:val>
                                            <p:fltVal val="0"/>
                                          </p:val>
                                        </p:tav>
                                        <p:tav tm="100000">
                                          <p:val>
                                            <p:strVal val="#ppt_w"/>
                                          </p:val>
                                        </p:tav>
                                      </p:tavLst>
                                    </p:anim>
                                    <p:anim calcmode="lin" valueType="num">
                                      <p:cBhvr>
                                        <p:cTn id="38" dur="350" fill="hold"/>
                                        <p:tgtEl>
                                          <p:spTgt spid="16"/>
                                        </p:tgtEl>
                                        <p:attrNameLst>
                                          <p:attrName>ppt_h</p:attrName>
                                        </p:attrNameLst>
                                      </p:cBhvr>
                                      <p:tavLst>
                                        <p:tav tm="0">
                                          <p:val>
                                            <p:fltVal val="0"/>
                                          </p:val>
                                        </p:tav>
                                        <p:tav tm="100000">
                                          <p:val>
                                            <p:strVal val="#ppt_h"/>
                                          </p:val>
                                        </p:tav>
                                      </p:tavLst>
                                    </p:anim>
                                    <p:animEffect transition="in" filter="fade">
                                      <p:cBhvr>
                                        <p:cTn id="39" dur="3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a:off x="252463" y="0"/>
            <a:ext cx="16670287" cy="2735781"/>
          </a:xfrm>
          <a:prstGeom prst="rect">
            <a:avLst/>
          </a:prstGeom>
        </p:spPr>
      </p:pic>
      <p:pic>
        <p:nvPicPr>
          <p:cNvPr id="18" name="图片 17"/>
          <p:cNvPicPr>
            <a:picLocks noChangeAspect="1"/>
          </p:cNvPicPr>
          <p:nvPr/>
        </p:nvPicPr>
        <p:blipFill rotWithShape="1">
          <a:blip r:embed="rId4" cstate="screen"/>
          <a:srcRect/>
          <a:stretch>
            <a:fillRect/>
          </a:stretch>
        </p:blipFill>
        <p:spPr>
          <a:xfrm>
            <a:off x="1" y="705247"/>
            <a:ext cx="16922750" cy="8656241"/>
          </a:xfrm>
          <a:prstGeom prst="rect">
            <a:avLst/>
          </a:prstGeom>
        </p:spPr>
      </p:pic>
      <p:sp>
        <p:nvSpPr>
          <p:cNvPr id="2" name="矩形 1"/>
          <p:cNvSpPr/>
          <p:nvPr/>
        </p:nvSpPr>
        <p:spPr>
          <a:xfrm>
            <a:off x="-35570" y="0"/>
            <a:ext cx="16958319" cy="9361488"/>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9"/>
          <p:cNvSpPr txBox="1"/>
          <p:nvPr/>
        </p:nvSpPr>
        <p:spPr>
          <a:xfrm>
            <a:off x="7821083" y="2402059"/>
            <a:ext cx="6748071" cy="1050722"/>
          </a:xfrm>
          <a:prstGeom prst="rect">
            <a:avLst/>
          </a:prstGeom>
          <a:noFill/>
        </p:spPr>
        <p:txBody>
          <a:bodyPr wrap="square" lIns="126160" tIns="63080" rIns="126160" bIns="63080" rtlCol="0">
            <a:spAutoFit/>
          </a:bodyPr>
          <a:lstStyle/>
          <a:p>
            <a:pPr marL="0" lvl="1"/>
            <a:r>
              <a:rPr lang="zh-CN" altLang="en-US" sz="6000" b="1">
                <a:solidFill>
                  <a:srgbClr val="3A642E"/>
                </a:solidFill>
                <a:latin typeface="+mn-lt"/>
                <a:ea typeface="+mn-ea"/>
                <a:cs typeface="+mn-ea"/>
                <a:sym typeface="+mn-lt"/>
              </a:rPr>
              <a:t>小暑的习俗</a:t>
            </a:r>
          </a:p>
        </p:txBody>
      </p:sp>
      <p:sp>
        <p:nvSpPr>
          <p:cNvPr id="35" name="文本框 9"/>
          <p:cNvSpPr txBox="1"/>
          <p:nvPr/>
        </p:nvSpPr>
        <p:spPr>
          <a:xfrm>
            <a:off x="8101337" y="3637034"/>
            <a:ext cx="2504923" cy="861774"/>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吃暑羊、食新</a:t>
            </a:r>
          </a:p>
          <a:p>
            <a:pPr marL="315595" lvl="1" indent="-315595">
              <a:buFont typeface="Wingdings" panose="05000000000000000000" pitchFamily="2" charset="2"/>
              <a:buChar char="l"/>
            </a:pPr>
            <a:endParaRPr lang="zh-CN" altLang="en-US" sz="2800">
              <a:solidFill>
                <a:schemeClr val="tx1">
                  <a:lumMod val="75000"/>
                  <a:lumOff val="25000"/>
                </a:schemeClr>
              </a:solidFill>
              <a:latin typeface="+mn-lt"/>
              <a:ea typeface="+mn-ea"/>
              <a:cs typeface="+mn-ea"/>
              <a:sym typeface="+mn-lt"/>
            </a:endParaRPr>
          </a:p>
        </p:txBody>
      </p:sp>
      <p:sp>
        <p:nvSpPr>
          <p:cNvPr id="36" name="文本框 9"/>
          <p:cNvSpPr txBox="1"/>
          <p:nvPr/>
        </p:nvSpPr>
        <p:spPr>
          <a:xfrm>
            <a:off x="8101335" y="4253894"/>
            <a:ext cx="2600849" cy="861774"/>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封斋、吃伏面</a:t>
            </a:r>
          </a:p>
          <a:p>
            <a:pPr marL="315595" lvl="1" indent="-315595">
              <a:buFont typeface="Wingdings" panose="05000000000000000000" pitchFamily="2" charset="2"/>
              <a:buChar char="l"/>
            </a:pPr>
            <a:endParaRPr lang="zh-CN" altLang="en-US" sz="2800">
              <a:solidFill>
                <a:schemeClr val="tx1">
                  <a:lumMod val="75000"/>
                  <a:lumOff val="25000"/>
                </a:schemeClr>
              </a:solidFill>
              <a:latin typeface="+mn-lt"/>
              <a:ea typeface="+mn-ea"/>
              <a:cs typeface="+mn-ea"/>
              <a:sym typeface="+mn-lt"/>
            </a:endParaRPr>
          </a:p>
        </p:txBody>
      </p:sp>
      <p:sp>
        <p:nvSpPr>
          <p:cNvPr id="37" name="文本框 9"/>
          <p:cNvSpPr txBox="1"/>
          <p:nvPr/>
        </p:nvSpPr>
        <p:spPr>
          <a:xfrm>
            <a:off x="10674876" y="3637034"/>
            <a:ext cx="3979185" cy="861774"/>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簪茉莉、晒书画、衣服</a:t>
            </a:r>
          </a:p>
          <a:p>
            <a:pPr marL="315595" lvl="1" indent="-315595">
              <a:buFont typeface="Wingdings" panose="05000000000000000000" pitchFamily="2" charset="2"/>
              <a:buChar char="l"/>
            </a:pPr>
            <a:endParaRPr lang="zh-CN" altLang="en-US" sz="2800">
              <a:solidFill>
                <a:schemeClr val="tx1">
                  <a:lumMod val="75000"/>
                  <a:lumOff val="25000"/>
                </a:schemeClr>
              </a:solidFill>
              <a:latin typeface="+mn-lt"/>
              <a:ea typeface="+mn-ea"/>
              <a:cs typeface="+mn-ea"/>
              <a:sym typeface="+mn-lt"/>
            </a:endParaRPr>
          </a:p>
        </p:txBody>
      </p:sp>
      <p:sp>
        <p:nvSpPr>
          <p:cNvPr id="38" name="文本框 9"/>
          <p:cNvSpPr txBox="1"/>
          <p:nvPr/>
        </p:nvSpPr>
        <p:spPr>
          <a:xfrm>
            <a:off x="10674875" y="4253895"/>
            <a:ext cx="3187100" cy="430887"/>
          </a:xfrm>
          <a:prstGeom prst="rect">
            <a:avLst/>
          </a:prstGeom>
          <a:noFill/>
        </p:spPr>
        <p:txBody>
          <a:bodyPr wrap="square" lIns="0" tIns="0" rIns="0" bIns="0" rtlCol="0">
            <a:spAutoFit/>
          </a:bodyPr>
          <a:lstStyle/>
          <a:p>
            <a:pPr marL="315595" lvl="1" indent="-315595">
              <a:buFont typeface="Wingdings" panose="05000000000000000000" pitchFamily="2" charset="2"/>
              <a:buChar char="l"/>
            </a:pPr>
            <a:r>
              <a:rPr lang="zh-CN" altLang="en-US" sz="2800">
                <a:solidFill>
                  <a:schemeClr val="tx1">
                    <a:lumMod val="75000"/>
                    <a:lumOff val="25000"/>
                  </a:schemeClr>
                </a:solidFill>
                <a:latin typeface="+mn-lt"/>
                <a:ea typeface="+mn-ea"/>
                <a:cs typeface="+mn-ea"/>
                <a:sym typeface="+mn-lt"/>
              </a:rPr>
              <a:t>小暑舐牛、吃藕</a:t>
            </a:r>
          </a:p>
        </p:txBody>
      </p:sp>
      <p:grpSp>
        <p:nvGrpSpPr>
          <p:cNvPr id="39" name="组合 38"/>
          <p:cNvGrpSpPr/>
          <p:nvPr/>
        </p:nvGrpSpPr>
        <p:grpSpPr>
          <a:xfrm>
            <a:off x="3492823" y="2225719"/>
            <a:ext cx="3418430" cy="3031089"/>
            <a:chOff x="6457251" y="2538310"/>
            <a:chExt cx="4079386" cy="3617152"/>
          </a:xfrm>
        </p:grpSpPr>
        <p:sp>
          <p:nvSpPr>
            <p:cNvPr id="40" name="Freeform 5"/>
            <p:cNvSpPr/>
            <p:nvPr/>
          </p:nvSpPr>
          <p:spPr bwMode="auto">
            <a:xfrm>
              <a:off x="6457251" y="2538310"/>
              <a:ext cx="4079386" cy="36171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w="9525" cap="flat">
              <a:noFill/>
              <a:prstDash val="solid"/>
              <a:miter lim="800000"/>
            </a:ln>
          </p:spPr>
          <p:txBody>
            <a:bodyPr vert="horz" wrap="square" lIns="168213" tIns="84107" rIns="168213" bIns="84107" numCol="1" anchor="t" anchorCtr="0" compatLnSpc="1"/>
            <a:lstStyle/>
            <a:p>
              <a:endParaRPr lang="zh-CN" altLang="en-US">
                <a:solidFill>
                  <a:schemeClr val="bg2"/>
                </a:solidFill>
                <a:latin typeface="+mn-lt"/>
                <a:ea typeface="+mn-ea"/>
                <a:cs typeface="+mn-ea"/>
                <a:sym typeface="+mn-lt"/>
              </a:endParaRPr>
            </a:p>
          </p:txBody>
        </p:sp>
        <p:sp>
          <p:nvSpPr>
            <p:cNvPr id="41" name="Freeform 26"/>
            <p:cNvSpPr>
              <a:spLocks noEditPoints="1"/>
            </p:cNvSpPr>
            <p:nvPr/>
          </p:nvSpPr>
          <p:spPr bwMode="auto">
            <a:xfrm>
              <a:off x="7273137" y="3350962"/>
              <a:ext cx="2359666" cy="1613124"/>
            </a:xfrm>
            <a:custGeom>
              <a:avLst/>
              <a:gdLst>
                <a:gd name="T0" fmla="*/ 133 w 266"/>
                <a:gd name="T1" fmla="*/ 129 h 182"/>
                <a:gd name="T2" fmla="*/ 182 w 266"/>
                <a:gd name="T3" fmla="*/ 49 h 182"/>
                <a:gd name="T4" fmla="*/ 133 w 266"/>
                <a:gd name="T5" fmla="*/ 0 h 182"/>
                <a:gd name="T6" fmla="*/ 85 w 266"/>
                <a:gd name="T7" fmla="*/ 49 h 182"/>
                <a:gd name="T8" fmla="*/ 133 w 266"/>
                <a:gd name="T9" fmla="*/ 129 h 182"/>
                <a:gd name="T10" fmla="*/ 162 w 266"/>
                <a:gd name="T11" fmla="*/ 119 h 182"/>
                <a:gd name="T12" fmla="*/ 162 w 266"/>
                <a:gd name="T13" fmla="*/ 119 h 182"/>
                <a:gd name="T14" fmla="*/ 162 w 266"/>
                <a:gd name="T15" fmla="*/ 119 h 182"/>
                <a:gd name="T16" fmla="*/ 133 w 266"/>
                <a:gd name="T17" fmla="*/ 136 h 182"/>
                <a:gd name="T18" fmla="*/ 104 w 266"/>
                <a:gd name="T19" fmla="*/ 119 h 182"/>
                <a:gd name="T20" fmla="*/ 104 w 266"/>
                <a:gd name="T21" fmla="*/ 119 h 182"/>
                <a:gd name="T22" fmla="*/ 104 w 266"/>
                <a:gd name="T23" fmla="*/ 119 h 182"/>
                <a:gd name="T24" fmla="*/ 36 w 266"/>
                <a:gd name="T25" fmla="*/ 182 h 182"/>
                <a:gd name="T26" fmla="*/ 230 w 266"/>
                <a:gd name="T27" fmla="*/ 182 h 182"/>
                <a:gd name="T28" fmla="*/ 162 w 266"/>
                <a:gd name="T29" fmla="*/ 119 h 182"/>
                <a:gd name="T30" fmla="*/ 179 w 266"/>
                <a:gd name="T31" fmla="*/ 97 h 182"/>
                <a:gd name="T32" fmla="*/ 196 w 266"/>
                <a:gd name="T33" fmla="*/ 106 h 182"/>
                <a:gd name="T34" fmla="*/ 231 w 266"/>
                <a:gd name="T35" fmla="*/ 48 h 182"/>
                <a:gd name="T36" fmla="*/ 196 w 266"/>
                <a:gd name="T37" fmla="*/ 12 h 182"/>
                <a:gd name="T38" fmla="*/ 180 w 266"/>
                <a:gd name="T39" fmla="*/ 15 h 182"/>
                <a:gd name="T40" fmla="*/ 191 w 266"/>
                <a:gd name="T41" fmla="*/ 49 h 182"/>
                <a:gd name="T42" fmla="*/ 179 w 266"/>
                <a:gd name="T43" fmla="*/ 97 h 182"/>
                <a:gd name="T44" fmla="*/ 196 w 266"/>
                <a:gd name="T45" fmla="*/ 111 h 182"/>
                <a:gd name="T46" fmla="*/ 177 w 266"/>
                <a:gd name="T47" fmla="*/ 102 h 182"/>
                <a:gd name="T48" fmla="*/ 171 w 266"/>
                <a:gd name="T49" fmla="*/ 112 h 182"/>
                <a:gd name="T50" fmla="*/ 221 w 266"/>
                <a:gd name="T51" fmla="*/ 145 h 182"/>
                <a:gd name="T52" fmla="*/ 266 w 266"/>
                <a:gd name="T53" fmla="*/ 145 h 182"/>
                <a:gd name="T54" fmla="*/ 217 w 266"/>
                <a:gd name="T55" fmla="*/ 99 h 182"/>
                <a:gd name="T56" fmla="*/ 196 w 266"/>
                <a:gd name="T57" fmla="*/ 111 h 182"/>
                <a:gd name="T58" fmla="*/ 95 w 266"/>
                <a:gd name="T59" fmla="*/ 112 h 182"/>
                <a:gd name="T60" fmla="*/ 89 w 266"/>
                <a:gd name="T61" fmla="*/ 102 h 182"/>
                <a:gd name="T62" fmla="*/ 71 w 266"/>
                <a:gd name="T63" fmla="*/ 111 h 182"/>
                <a:gd name="T64" fmla="*/ 49 w 266"/>
                <a:gd name="T65" fmla="*/ 99 h 182"/>
                <a:gd name="T66" fmla="*/ 0 w 266"/>
                <a:gd name="T67" fmla="*/ 145 h 182"/>
                <a:gd name="T68" fmla="*/ 45 w 266"/>
                <a:gd name="T69" fmla="*/ 145 h 182"/>
                <a:gd name="T70" fmla="*/ 95 w 266"/>
                <a:gd name="T71" fmla="*/ 112 h 182"/>
                <a:gd name="T72" fmla="*/ 71 w 266"/>
                <a:gd name="T73" fmla="*/ 106 h 182"/>
                <a:gd name="T74" fmla="*/ 87 w 266"/>
                <a:gd name="T75" fmla="*/ 97 h 182"/>
                <a:gd name="T76" fmla="*/ 75 w 266"/>
                <a:gd name="T77" fmla="*/ 49 h 182"/>
                <a:gd name="T78" fmla="*/ 86 w 266"/>
                <a:gd name="T79" fmla="*/ 15 h 182"/>
                <a:gd name="T80" fmla="*/ 71 w 266"/>
                <a:gd name="T81" fmla="*/ 12 h 182"/>
                <a:gd name="T82" fmla="*/ 35 w 266"/>
                <a:gd name="T83" fmla="*/ 48 h 182"/>
                <a:gd name="T84" fmla="*/ 71 w 266"/>
                <a:gd name="T85"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82">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3A64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grpSp>
      <p:cxnSp>
        <p:nvCxnSpPr>
          <p:cNvPr id="43" name="直接连接符 42"/>
          <p:cNvCxnSpPr/>
          <p:nvPr/>
        </p:nvCxnSpPr>
        <p:spPr>
          <a:xfrm>
            <a:off x="7821084" y="2452790"/>
            <a:ext cx="0" cy="25841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a:stretch>
            <a:fillRect/>
          </a:stretch>
        </p:blipFill>
        <p:spPr>
          <a:xfrm>
            <a:off x="8564246" y="6020627"/>
            <a:ext cx="8358504" cy="3340861"/>
          </a:xfrm>
          <a:prstGeom prst="rect">
            <a:avLst/>
          </a:prstGeom>
        </p:spPr>
      </p:pic>
      <p:pic>
        <p:nvPicPr>
          <p:cNvPr id="29" name="图片 28"/>
          <p:cNvPicPr>
            <a:picLocks noChangeAspect="1"/>
          </p:cNvPicPr>
          <p:nvPr/>
        </p:nvPicPr>
        <p:blipFill rotWithShape="1">
          <a:blip r:embed="rId6" cstate="screen"/>
          <a:srcRect/>
          <a:stretch>
            <a:fillRect/>
          </a:stretch>
        </p:blipFill>
        <p:spPr>
          <a:xfrm>
            <a:off x="4276402" y="6020627"/>
            <a:ext cx="4736373" cy="3340861"/>
          </a:xfrm>
          <a:prstGeom prst="rect">
            <a:avLst/>
          </a:prstGeom>
        </p:spPr>
      </p:pic>
      <p:pic>
        <p:nvPicPr>
          <p:cNvPr id="34" name="图片 33"/>
          <p:cNvPicPr>
            <a:picLocks noChangeAspect="1"/>
          </p:cNvPicPr>
          <p:nvPr/>
        </p:nvPicPr>
        <p:blipFill rotWithShape="1">
          <a:blip r:embed="rId6" cstate="screen"/>
          <a:srcRect/>
          <a:stretch>
            <a:fillRect/>
          </a:stretch>
        </p:blipFill>
        <p:spPr>
          <a:xfrm>
            <a:off x="5884" y="6020627"/>
            <a:ext cx="4736373" cy="3340861"/>
          </a:xfrm>
          <a:prstGeom prst="rect">
            <a:avLst/>
          </a:prstGeom>
        </p:spPr>
      </p:pic>
      <p:sp>
        <p:nvSpPr>
          <p:cNvPr id="16" name="Freeform 33"/>
          <p:cNvSpPr/>
          <p:nvPr/>
        </p:nvSpPr>
        <p:spPr bwMode="auto">
          <a:xfrm>
            <a:off x="6949207" y="2402059"/>
            <a:ext cx="709010" cy="1135483"/>
          </a:xfrm>
          <a:custGeom>
            <a:avLst/>
            <a:gdLst>
              <a:gd name="T0" fmla="*/ 0 w 76"/>
              <a:gd name="T1" fmla="*/ 121 h 121"/>
              <a:gd name="T2" fmla="*/ 0 w 76"/>
              <a:gd name="T3" fmla="*/ 98 h 121"/>
              <a:gd name="T4" fmla="*/ 7 w 76"/>
              <a:gd name="T5" fmla="*/ 90 h 121"/>
              <a:gd name="T6" fmla="*/ 15 w 76"/>
              <a:gd name="T7" fmla="*/ 81 h 121"/>
              <a:gd name="T8" fmla="*/ 36 w 76"/>
              <a:gd name="T9" fmla="*/ 61 h 121"/>
              <a:gd name="T10" fmla="*/ 44 w 76"/>
              <a:gd name="T11" fmla="*/ 52 h 121"/>
              <a:gd name="T12" fmla="*/ 49 w 76"/>
              <a:gd name="T13" fmla="*/ 45 h 121"/>
              <a:gd name="T14" fmla="*/ 50 w 76"/>
              <a:gd name="T15" fmla="*/ 37 h 121"/>
              <a:gd name="T16" fmla="*/ 49 w 76"/>
              <a:gd name="T17" fmla="*/ 31 h 121"/>
              <a:gd name="T18" fmla="*/ 47 w 76"/>
              <a:gd name="T19" fmla="*/ 27 h 121"/>
              <a:gd name="T20" fmla="*/ 44 w 76"/>
              <a:gd name="T21" fmla="*/ 24 h 121"/>
              <a:gd name="T22" fmla="*/ 36 w 76"/>
              <a:gd name="T23" fmla="*/ 23 h 121"/>
              <a:gd name="T24" fmla="*/ 33 w 76"/>
              <a:gd name="T25" fmla="*/ 24 h 121"/>
              <a:gd name="T26" fmla="*/ 28 w 76"/>
              <a:gd name="T27" fmla="*/ 27 h 121"/>
              <a:gd name="T28" fmla="*/ 23 w 76"/>
              <a:gd name="T29" fmla="*/ 35 h 121"/>
              <a:gd name="T30" fmla="*/ 0 w 76"/>
              <a:gd name="T31" fmla="*/ 44 h 121"/>
              <a:gd name="T32" fmla="*/ 0 w 76"/>
              <a:gd name="T33" fmla="*/ 35 h 121"/>
              <a:gd name="T34" fmla="*/ 3 w 76"/>
              <a:gd name="T35" fmla="*/ 26 h 121"/>
              <a:gd name="T36" fmla="*/ 5 w 76"/>
              <a:gd name="T37" fmla="*/ 19 h 121"/>
              <a:gd name="T38" fmla="*/ 8 w 76"/>
              <a:gd name="T39" fmla="*/ 14 h 121"/>
              <a:gd name="T40" fmla="*/ 20 w 76"/>
              <a:gd name="T41" fmla="*/ 5 h 121"/>
              <a:gd name="T42" fmla="*/ 28 w 76"/>
              <a:gd name="T43" fmla="*/ 2 h 121"/>
              <a:gd name="T44" fmla="*/ 37 w 76"/>
              <a:gd name="T45" fmla="*/ 0 h 121"/>
              <a:gd name="T46" fmla="*/ 54 w 76"/>
              <a:gd name="T47" fmla="*/ 3 h 121"/>
              <a:gd name="T48" fmla="*/ 60 w 76"/>
              <a:gd name="T49" fmla="*/ 8 h 121"/>
              <a:gd name="T50" fmla="*/ 66 w 76"/>
              <a:gd name="T51" fmla="*/ 13 h 121"/>
              <a:gd name="T52" fmla="*/ 71 w 76"/>
              <a:gd name="T53" fmla="*/ 24 h 121"/>
              <a:gd name="T54" fmla="*/ 75 w 76"/>
              <a:gd name="T55" fmla="*/ 35 h 121"/>
              <a:gd name="T56" fmla="*/ 73 w 76"/>
              <a:gd name="T57" fmla="*/ 47 h 121"/>
              <a:gd name="T58" fmla="*/ 71 w 76"/>
              <a:gd name="T59" fmla="*/ 53 h 121"/>
              <a:gd name="T60" fmla="*/ 68 w 76"/>
              <a:gd name="T61" fmla="*/ 60 h 121"/>
              <a:gd name="T62" fmla="*/ 44 w 76"/>
              <a:gd name="T63" fmla="*/ 82 h 121"/>
              <a:gd name="T64" fmla="*/ 36 w 76"/>
              <a:gd name="T65" fmla="*/ 92 h 121"/>
              <a:gd name="T66" fmla="*/ 76 w 76"/>
              <a:gd name="T67"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121">
                <a:moveTo>
                  <a:pt x="76" y="121"/>
                </a:moveTo>
                <a:lnTo>
                  <a:pt x="0" y="121"/>
                </a:lnTo>
                <a:lnTo>
                  <a:pt x="0" y="98"/>
                </a:lnTo>
                <a:lnTo>
                  <a:pt x="0" y="98"/>
                </a:lnTo>
                <a:lnTo>
                  <a:pt x="7" y="90"/>
                </a:lnTo>
                <a:lnTo>
                  <a:pt x="7" y="90"/>
                </a:lnTo>
                <a:lnTo>
                  <a:pt x="15" y="81"/>
                </a:lnTo>
                <a:lnTo>
                  <a:pt x="15" y="81"/>
                </a:lnTo>
                <a:lnTo>
                  <a:pt x="26" y="69"/>
                </a:lnTo>
                <a:lnTo>
                  <a:pt x="36" y="61"/>
                </a:lnTo>
                <a:lnTo>
                  <a:pt x="36" y="61"/>
                </a:lnTo>
                <a:lnTo>
                  <a:pt x="44" y="52"/>
                </a:lnTo>
                <a:lnTo>
                  <a:pt x="44" y="52"/>
                </a:lnTo>
                <a:lnTo>
                  <a:pt x="49" y="45"/>
                </a:lnTo>
                <a:lnTo>
                  <a:pt x="49" y="45"/>
                </a:lnTo>
                <a:lnTo>
                  <a:pt x="50" y="37"/>
                </a:lnTo>
                <a:lnTo>
                  <a:pt x="50" y="37"/>
                </a:lnTo>
                <a:lnTo>
                  <a:pt x="49" y="31"/>
                </a:lnTo>
                <a:lnTo>
                  <a:pt x="49" y="31"/>
                </a:lnTo>
                <a:lnTo>
                  <a:pt x="47" y="27"/>
                </a:lnTo>
                <a:lnTo>
                  <a:pt x="44" y="24"/>
                </a:lnTo>
                <a:lnTo>
                  <a:pt x="44" y="24"/>
                </a:lnTo>
                <a:lnTo>
                  <a:pt x="41" y="24"/>
                </a:lnTo>
                <a:lnTo>
                  <a:pt x="36" y="23"/>
                </a:lnTo>
                <a:lnTo>
                  <a:pt x="36" y="23"/>
                </a:lnTo>
                <a:lnTo>
                  <a:pt x="33" y="24"/>
                </a:lnTo>
                <a:lnTo>
                  <a:pt x="28" y="27"/>
                </a:lnTo>
                <a:lnTo>
                  <a:pt x="28" y="27"/>
                </a:lnTo>
                <a:lnTo>
                  <a:pt x="24" y="31"/>
                </a:lnTo>
                <a:lnTo>
                  <a:pt x="23" y="35"/>
                </a:lnTo>
                <a:lnTo>
                  <a:pt x="23" y="44"/>
                </a:lnTo>
                <a:lnTo>
                  <a:pt x="0" y="44"/>
                </a:lnTo>
                <a:lnTo>
                  <a:pt x="0" y="44"/>
                </a:lnTo>
                <a:lnTo>
                  <a:pt x="0" y="35"/>
                </a:lnTo>
                <a:lnTo>
                  <a:pt x="0" y="35"/>
                </a:lnTo>
                <a:lnTo>
                  <a:pt x="3" y="26"/>
                </a:lnTo>
                <a:lnTo>
                  <a:pt x="3" y="26"/>
                </a:lnTo>
                <a:lnTo>
                  <a:pt x="5" y="19"/>
                </a:lnTo>
                <a:lnTo>
                  <a:pt x="8" y="14"/>
                </a:lnTo>
                <a:lnTo>
                  <a:pt x="8" y="14"/>
                </a:lnTo>
                <a:lnTo>
                  <a:pt x="13" y="8"/>
                </a:lnTo>
                <a:lnTo>
                  <a:pt x="20" y="5"/>
                </a:lnTo>
                <a:lnTo>
                  <a:pt x="20" y="5"/>
                </a:lnTo>
                <a:lnTo>
                  <a:pt x="28" y="2"/>
                </a:lnTo>
                <a:lnTo>
                  <a:pt x="37" y="0"/>
                </a:lnTo>
                <a:lnTo>
                  <a:pt x="37" y="0"/>
                </a:lnTo>
                <a:lnTo>
                  <a:pt x="47" y="2"/>
                </a:lnTo>
                <a:lnTo>
                  <a:pt x="54" y="3"/>
                </a:lnTo>
                <a:lnTo>
                  <a:pt x="54" y="3"/>
                </a:lnTo>
                <a:lnTo>
                  <a:pt x="60" y="8"/>
                </a:lnTo>
                <a:lnTo>
                  <a:pt x="66" y="13"/>
                </a:lnTo>
                <a:lnTo>
                  <a:pt x="66" y="13"/>
                </a:lnTo>
                <a:lnTo>
                  <a:pt x="70" y="19"/>
                </a:lnTo>
                <a:lnTo>
                  <a:pt x="71" y="24"/>
                </a:lnTo>
                <a:lnTo>
                  <a:pt x="71" y="24"/>
                </a:lnTo>
                <a:lnTo>
                  <a:pt x="75" y="35"/>
                </a:lnTo>
                <a:lnTo>
                  <a:pt x="75" y="35"/>
                </a:lnTo>
                <a:lnTo>
                  <a:pt x="73" y="47"/>
                </a:lnTo>
                <a:lnTo>
                  <a:pt x="73" y="47"/>
                </a:lnTo>
                <a:lnTo>
                  <a:pt x="71" y="53"/>
                </a:lnTo>
                <a:lnTo>
                  <a:pt x="68" y="60"/>
                </a:lnTo>
                <a:lnTo>
                  <a:pt x="68" y="60"/>
                </a:lnTo>
                <a:lnTo>
                  <a:pt x="57" y="71"/>
                </a:lnTo>
                <a:lnTo>
                  <a:pt x="44" y="82"/>
                </a:lnTo>
                <a:lnTo>
                  <a:pt x="44" y="82"/>
                </a:lnTo>
                <a:lnTo>
                  <a:pt x="36" y="92"/>
                </a:lnTo>
                <a:lnTo>
                  <a:pt x="28" y="100"/>
                </a:lnTo>
                <a:lnTo>
                  <a:pt x="76" y="100"/>
                </a:lnTo>
                <a:lnTo>
                  <a:pt x="76" y="121"/>
                </a:lnTo>
                <a:close/>
              </a:path>
            </a:pathLst>
          </a:custGeom>
          <a:solidFill>
            <a:srgbClr val="3A642E"/>
          </a:solidFill>
          <a:ln>
            <a:noFill/>
          </a:ln>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2" presetClass="entr" presetSubtype="0" fill="hold" grpId="0" nodeType="withEffect">
                                  <p:stCondLst>
                                    <p:cond delay="650"/>
                                  </p:stCondLst>
                                  <p:iterate type="lt">
                                    <p:tmPct val="10000"/>
                                  </p:iterate>
                                  <p:childTnLst>
                                    <p:set>
                                      <p:cBhvr>
                                        <p:cTn id="17" dur="1" fill="hold">
                                          <p:stCondLst>
                                            <p:cond delay="0"/>
                                          </p:stCondLst>
                                        </p:cTn>
                                        <p:tgtEl>
                                          <p:spTgt spid="33"/>
                                        </p:tgtEl>
                                        <p:attrNameLst>
                                          <p:attrName>style.visibility</p:attrName>
                                        </p:attrNameLst>
                                      </p:cBhvr>
                                      <p:to>
                                        <p:strVal val="visible"/>
                                      </p:to>
                                    </p:set>
                                    <p:animScale>
                                      <p:cBhvr>
                                        <p:cTn id="1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3"/>
                                        </p:tgtEl>
                                        <p:attrNameLst>
                                          <p:attrName>ppt_x</p:attrName>
                                          <p:attrName>ppt_y</p:attrName>
                                        </p:attrNameLst>
                                      </p:cBhvr>
                                    </p:animMotion>
                                    <p:animEffect transition="in" filter="fade">
                                      <p:cBhvr>
                                        <p:cTn id="20" dur="1000"/>
                                        <p:tgtEl>
                                          <p:spTgt spid="33"/>
                                        </p:tgtEl>
                                      </p:cBhvr>
                                    </p:animEffect>
                                  </p:childTnLst>
                                </p:cTn>
                              </p:par>
                              <p:par>
                                <p:cTn id="21" presetID="22" presetClass="entr" presetSubtype="1" fill="hold" nodeType="withEffect">
                                  <p:stCondLst>
                                    <p:cond delay="185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 presetClass="entr" presetSubtype="4" fill="hold" grpId="0" nodeType="withEffect">
                                  <p:stCondLst>
                                    <p:cond delay="250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50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8</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7" name="文本框 46"/>
          <p:cNvSpPr txBox="1"/>
          <p:nvPr/>
        </p:nvSpPr>
        <p:spPr>
          <a:xfrm>
            <a:off x="6104223" y="2006257"/>
            <a:ext cx="4839451" cy="596445"/>
          </a:xfrm>
          <a:prstGeom prst="rect">
            <a:avLst/>
          </a:prstGeom>
          <a:solidFill>
            <a:srgbClr val="3A642E"/>
          </a:solidFill>
        </p:spPr>
        <p:txBody>
          <a:bodyPr wrap="square" rtlCol="0">
            <a:spAutoFit/>
          </a:bodyPr>
          <a:lstStyle/>
          <a:p>
            <a:pPr algn="ctr"/>
            <a:r>
              <a:rPr lang="zh-CN" altLang="en-US" sz="3275" b="1">
                <a:solidFill>
                  <a:schemeClr val="bg1"/>
                </a:solidFill>
                <a:latin typeface="+mn-lt"/>
                <a:ea typeface="+mn-ea"/>
                <a:cs typeface="+mn-ea"/>
                <a:sym typeface="+mn-lt"/>
              </a:rPr>
              <a:t>吃暑羊</a:t>
            </a:r>
          </a:p>
        </p:txBody>
      </p:sp>
      <p:sp>
        <p:nvSpPr>
          <p:cNvPr id="48" name="矩形 47"/>
          <p:cNvSpPr/>
          <p:nvPr/>
        </p:nvSpPr>
        <p:spPr>
          <a:xfrm>
            <a:off x="5687090" y="2855581"/>
            <a:ext cx="10513168" cy="5552995"/>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a:solidFill>
                  <a:schemeClr val="tx1">
                    <a:lumMod val="85000"/>
                    <a:lumOff val="15000"/>
                  </a:schemeClr>
                </a:solidFill>
                <a:latin typeface="+mn-lt"/>
                <a:ea typeface="+mn-ea"/>
                <a:cs typeface="+mn-ea"/>
                <a:sym typeface="+mn-lt"/>
              </a:rPr>
              <a:t>“吃暑羊”是鲁南和苏北地区在小暑时节的传统习俗。入暑之后，正值三夏刚过、秋收未到的夏闲时候，忙活半年的庄稼人便三五户一群、七八家一伙吃起暑羊来。而此时喝着山泉水长大的小山羊，吃了数月的青草，已是肉质肥嫩、香气扑鼻。这种习俗可追溯到尧舜时期，在当地民间有“彭城伏羊一碗汤，不用神医开药方，之说法。徐州人对吃暑羊的爱好莫过于当地民谣：“六月六接姑娘，新麦饼羊肉汤。”</a:t>
            </a:r>
          </a:p>
          <a:p>
            <a:pPr marL="285750" indent="-285750">
              <a:lnSpc>
                <a:spcPct val="200000"/>
              </a:lnSpc>
              <a:buFont typeface="Wingdings" panose="05000000000000000000" pitchFamily="2" charset="2"/>
              <a:buChar char="Ø"/>
            </a:pPr>
            <a:r>
              <a:rPr lang="zh-CN" altLang="en-US">
                <a:solidFill>
                  <a:schemeClr val="tx1">
                    <a:lumMod val="85000"/>
                    <a:lumOff val="15000"/>
                  </a:schemeClr>
                </a:solidFill>
                <a:latin typeface="+mn-lt"/>
                <a:ea typeface="+mn-ea"/>
                <a:cs typeface="+mn-ea"/>
                <a:sym typeface="+mn-lt"/>
              </a:rPr>
              <a:t>小暑这一天，江苏徐州人有入伏吃羊肉的习惯，称为“吃伏羊”。这种习俗可上溯到尧舜时期，在民间有“彭城伏羊一碗汤，不用神医开药方”之说法。徐州人对吃伏羊的喜爱莫过于当地民谣“六月六接姑娘，新麦饼羊肉汤”。</a:t>
            </a:r>
          </a:p>
          <a:p>
            <a:pPr marL="285750" indent="-285750">
              <a:lnSpc>
                <a:spcPct val="200000"/>
              </a:lnSpc>
              <a:buFont typeface="Wingdings" panose="05000000000000000000" pitchFamily="2" charset="2"/>
              <a:buChar char="Ø"/>
            </a:pPr>
            <a:r>
              <a:rPr lang="zh-CN" altLang="en-US">
                <a:solidFill>
                  <a:schemeClr val="tx1">
                    <a:lumMod val="85000"/>
                    <a:lumOff val="15000"/>
                  </a:schemeClr>
                </a:solidFill>
                <a:latin typeface="+mn-lt"/>
                <a:ea typeface="+mn-ea"/>
                <a:cs typeface="+mn-ea"/>
                <a:sym typeface="+mn-lt"/>
              </a:rPr>
              <a:t>小暑这一天，江苏徐州人有入伏吃羊肉的习惯，称为“吃伏羊”。这种习俗可上溯到尧舜时期，在民间有“彭城伏羊一碗汤，不用神医开药方”之说法。徐州人对吃伏羊的喜爱莫过于当地民谣“六月六接姑娘，新麦饼羊肉汤”</a:t>
            </a:r>
          </a:p>
        </p:txBody>
      </p:sp>
      <p:pic>
        <p:nvPicPr>
          <p:cNvPr id="49" name="图片 48"/>
          <p:cNvPicPr>
            <a:picLocks noChangeAspect="1"/>
          </p:cNvPicPr>
          <p:nvPr/>
        </p:nvPicPr>
        <p:blipFill>
          <a:blip r:embed="rId3" cstate="screen"/>
          <a:stretch>
            <a:fillRect/>
          </a:stretch>
        </p:blipFill>
        <p:spPr>
          <a:xfrm>
            <a:off x="756519" y="2304480"/>
            <a:ext cx="4503945" cy="6614649"/>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2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cs typeface="+mn-ea"/>
                <a:sym typeface="+mn-lt"/>
              </a:rPr>
              <a:t>9</a:t>
            </a:fld>
            <a:endParaRPr lang="en-US" altLang="zh-CN" sz="2000">
              <a:solidFill>
                <a:schemeClr val="accent3"/>
              </a:solidFill>
              <a:cs typeface="+mn-ea"/>
              <a:sym typeface="+mn-lt"/>
            </a:endParaRPr>
          </a:p>
        </p:txBody>
      </p:sp>
      <p:sp>
        <p:nvSpPr>
          <p:cNvPr id="33" name="标题 1"/>
          <p:cNvSpPr txBox="1"/>
          <p:nvPr/>
        </p:nvSpPr>
        <p:spPr>
          <a:xfrm>
            <a:off x="1404591" y="245365"/>
            <a:ext cx="5074338" cy="504417"/>
          </a:xfrm>
          <a:prstGeom prst="rect">
            <a:avLst/>
          </a:prstGeom>
        </p:spPr>
        <p:txBody>
          <a:bodyPr>
            <a:normAutofit fontScale="97500" lnSpcReduction="10000"/>
          </a:bodyPr>
          <a:lstStyle>
            <a:lvl1pPr algn="l" defTabSz="624205" rtl="0" eaLnBrk="1" latinLnBrk="0" hangingPunct="1">
              <a:spcBef>
                <a:spcPct val="0"/>
              </a:spcBef>
              <a:buNone/>
              <a:defRPr sz="29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a:latin typeface="+mn-lt"/>
                <a:ea typeface="+mn-ea"/>
                <a:cs typeface="+mn-ea"/>
                <a:sym typeface="+mn-lt"/>
              </a:rPr>
              <a:t>小暑的习俗</a:t>
            </a:r>
          </a:p>
        </p:txBody>
      </p:sp>
      <p:sp>
        <p:nvSpPr>
          <p:cNvPr id="34" name="Freeform 8"/>
          <p:cNvSpPr>
            <a:spLocks noEditPoints="1"/>
          </p:cNvSpPr>
          <p:nvPr/>
        </p:nvSpPr>
        <p:spPr bwMode="auto">
          <a:xfrm>
            <a:off x="333146" y="145381"/>
            <a:ext cx="749386" cy="617063"/>
          </a:xfrm>
          <a:custGeom>
            <a:avLst/>
            <a:gdLst>
              <a:gd name="T0" fmla="*/ 79 w 477"/>
              <a:gd name="T1" fmla="*/ 129 h 393"/>
              <a:gd name="T2" fmla="*/ 96 w 477"/>
              <a:gd name="T3" fmla="*/ 125 h 393"/>
              <a:gd name="T4" fmla="*/ 100 w 477"/>
              <a:gd name="T5" fmla="*/ 126 h 393"/>
              <a:gd name="T6" fmla="*/ 104 w 477"/>
              <a:gd name="T7" fmla="*/ 124 h 393"/>
              <a:gd name="T8" fmla="*/ 108 w 477"/>
              <a:gd name="T9" fmla="*/ 141 h 393"/>
              <a:gd name="T10" fmla="*/ 119 w 477"/>
              <a:gd name="T11" fmla="*/ 170 h 393"/>
              <a:gd name="T12" fmla="*/ 111 w 477"/>
              <a:gd name="T13" fmla="*/ 99 h 393"/>
              <a:gd name="T14" fmla="*/ 101 w 477"/>
              <a:gd name="T15" fmla="*/ 36 h 393"/>
              <a:gd name="T16" fmla="*/ 91 w 477"/>
              <a:gd name="T17" fmla="*/ 99 h 393"/>
              <a:gd name="T18" fmla="*/ 96 w 477"/>
              <a:gd name="T19" fmla="*/ 116 h 393"/>
              <a:gd name="T20" fmla="*/ 105 w 477"/>
              <a:gd name="T21" fmla="*/ 114 h 393"/>
              <a:gd name="T22" fmla="*/ 106 w 477"/>
              <a:gd name="T23" fmla="*/ 119 h 393"/>
              <a:gd name="T24" fmla="*/ 104 w 477"/>
              <a:gd name="T25" fmla="*/ 122 h 393"/>
              <a:gd name="T26" fmla="*/ 100 w 477"/>
              <a:gd name="T27" fmla="*/ 123 h 393"/>
              <a:gd name="T28" fmla="*/ 96 w 477"/>
              <a:gd name="T29" fmla="*/ 121 h 393"/>
              <a:gd name="T30" fmla="*/ 96 w 477"/>
              <a:gd name="T31" fmla="*/ 116 h 393"/>
              <a:gd name="T32" fmla="*/ 463 w 477"/>
              <a:gd name="T33" fmla="*/ 269 h 393"/>
              <a:gd name="T34" fmla="*/ 399 w 477"/>
              <a:gd name="T35" fmla="*/ 269 h 393"/>
              <a:gd name="T36" fmla="*/ 385 w 477"/>
              <a:gd name="T37" fmla="*/ 370 h 393"/>
              <a:gd name="T38" fmla="*/ 441 w 477"/>
              <a:gd name="T39" fmla="*/ 300 h 393"/>
              <a:gd name="T40" fmla="*/ 391 w 477"/>
              <a:gd name="T41" fmla="*/ 270 h 393"/>
              <a:gd name="T42" fmla="*/ 431 w 477"/>
              <a:gd name="T43" fmla="*/ 229 h 393"/>
              <a:gd name="T44" fmla="*/ 408 w 477"/>
              <a:gd name="T45" fmla="*/ 199 h 393"/>
              <a:gd name="T46" fmla="*/ 398 w 477"/>
              <a:gd name="T47" fmla="*/ 136 h 393"/>
              <a:gd name="T48" fmla="*/ 388 w 477"/>
              <a:gd name="T49" fmla="*/ 199 h 393"/>
              <a:gd name="T50" fmla="*/ 55 w 477"/>
              <a:gd name="T51" fmla="*/ 300 h 393"/>
              <a:gd name="T52" fmla="*/ 46 w 477"/>
              <a:gd name="T53" fmla="*/ 237 h 393"/>
              <a:gd name="T54" fmla="*/ 36 w 477"/>
              <a:gd name="T55" fmla="*/ 300 h 393"/>
              <a:gd name="T56" fmla="*/ 92 w 477"/>
              <a:gd name="T57" fmla="*/ 370 h 393"/>
              <a:gd name="T58" fmla="*/ 37 w 477"/>
              <a:gd name="T59" fmla="*/ 230 h 393"/>
              <a:gd name="T60" fmla="*/ 86 w 477"/>
              <a:gd name="T61" fmla="*/ 269 h 393"/>
              <a:gd name="T62" fmla="*/ 125 w 477"/>
              <a:gd name="T63" fmla="*/ 270 h 393"/>
              <a:gd name="T64" fmla="*/ 111 w 477"/>
              <a:gd name="T65" fmla="*/ 168 h 393"/>
              <a:gd name="T66" fmla="*/ 47 w 477"/>
              <a:gd name="T67" fmla="*/ 168 h 393"/>
              <a:gd name="T68" fmla="*/ 37 w 477"/>
              <a:gd name="T69" fmla="*/ 230 h 393"/>
              <a:gd name="T70" fmla="*/ 96 w 477"/>
              <a:gd name="T71" fmla="*/ 378 h 393"/>
              <a:gd name="T72" fmla="*/ 382 w 477"/>
              <a:gd name="T73" fmla="*/ 393 h 393"/>
              <a:gd name="T74" fmla="*/ 318 w 477"/>
              <a:gd name="T75" fmla="*/ 181 h 393"/>
              <a:gd name="T76" fmla="*/ 234 w 477"/>
              <a:gd name="T77" fmla="*/ 106 h 393"/>
              <a:gd name="T78" fmla="*/ 287 w 477"/>
              <a:gd name="T79" fmla="*/ 72 h 393"/>
              <a:gd name="T80" fmla="*/ 265 w 477"/>
              <a:gd name="T81" fmla="*/ 48 h 393"/>
              <a:gd name="T82" fmla="*/ 236 w 477"/>
              <a:gd name="T83" fmla="*/ 89 h 393"/>
              <a:gd name="T84" fmla="*/ 192 w 477"/>
              <a:gd name="T85" fmla="*/ 91 h 393"/>
              <a:gd name="T86" fmla="*/ 222 w 477"/>
              <a:gd name="T87" fmla="*/ 85 h 393"/>
              <a:gd name="T88" fmla="*/ 155 w 477"/>
              <a:gd name="T89" fmla="*/ 22 h 393"/>
              <a:gd name="T90" fmla="*/ 164 w 477"/>
              <a:gd name="T91" fmla="*/ 130 h 393"/>
              <a:gd name="T92" fmla="*/ 240 w 477"/>
              <a:gd name="T93" fmla="*/ 136 h 393"/>
              <a:gd name="T94" fmla="*/ 230 w 477"/>
              <a:gd name="T95" fmla="*/ 160 h 393"/>
              <a:gd name="T96" fmla="*/ 256 w 477"/>
              <a:gd name="T97" fmla="*/ 160 h 393"/>
              <a:gd name="T98" fmla="*/ 247 w 477"/>
              <a:gd name="T99" fmla="*/ 136 h 393"/>
              <a:gd name="T100" fmla="*/ 321 w 477"/>
              <a:gd name="T101" fmla="*/ 130 h 393"/>
              <a:gd name="T102" fmla="*/ 330 w 477"/>
              <a:gd name="T103" fmla="*/ 22 h 393"/>
              <a:gd name="T104" fmla="*/ 337 w 477"/>
              <a:gd name="T105" fmla="*/ 7 h 393"/>
              <a:gd name="T106" fmla="*/ 155 w 477"/>
              <a:gd name="T107" fmla="*/ 0 h 393"/>
              <a:gd name="T108" fmla="*/ 148 w 477"/>
              <a:gd name="T109" fmla="*/ 15 h 393"/>
              <a:gd name="T110" fmla="*/ 181 w 477"/>
              <a:gd name="T111" fmla="*/ 36 h 393"/>
              <a:gd name="T112" fmla="*/ 297 w 477"/>
              <a:gd name="T113" fmla="*/ 30 h 393"/>
              <a:gd name="T114" fmla="*/ 304 w 477"/>
              <a:gd name="T115" fmla="*/ 115 h 393"/>
              <a:gd name="T116" fmla="*/ 188 w 477"/>
              <a:gd name="T117" fmla="*/ 121 h 393"/>
              <a:gd name="T118" fmla="*/ 181 w 477"/>
              <a:gd name="T119" fmla="*/ 3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393">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10" name="Group 105"/>
          <p:cNvGrpSpPr/>
          <p:nvPr/>
        </p:nvGrpSpPr>
        <p:grpSpPr bwMode="auto">
          <a:xfrm>
            <a:off x="3996879" y="2051192"/>
            <a:ext cx="4605471" cy="3159971"/>
            <a:chOff x="2559512" y="963915"/>
            <a:chExt cx="2493314" cy="1701355"/>
          </a:xfrm>
        </p:grpSpPr>
        <p:sp>
          <p:nvSpPr>
            <p:cNvPr id="11" name="TextBox 44"/>
            <p:cNvSpPr txBox="1"/>
            <p:nvPr/>
          </p:nvSpPr>
          <p:spPr>
            <a:xfrm>
              <a:off x="2575725" y="1671013"/>
              <a:ext cx="2477101" cy="994257"/>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nSpc>
                  <a:spcPct val="150000"/>
                </a:lnSpc>
              </a:pPr>
              <a:r>
                <a:rPr lang="zh-CN" altLang="en-US">
                  <a:latin typeface="+mn-lt"/>
                  <a:ea typeface="+mn-ea"/>
                  <a:cs typeface="+mn-ea"/>
                  <a:sym typeface="+mn-lt"/>
                </a:rPr>
                <a:t>民间有很多地方有小暑时节“食新”的习俗。农民会用新米做好饭，供祀五谷大神和祖先，祈求秋后五谷丰登。然后人们开开心心地品尝新酒等。</a:t>
              </a:r>
            </a:p>
          </p:txBody>
        </p:sp>
        <p:sp>
          <p:nvSpPr>
            <p:cNvPr id="12" name="Rectangle 86"/>
            <p:cNvSpPr/>
            <p:nvPr/>
          </p:nvSpPr>
          <p:spPr>
            <a:xfrm>
              <a:off x="2559512" y="963915"/>
              <a:ext cx="999746" cy="298277"/>
            </a:xfrm>
            <a:prstGeom prst="rect">
              <a:avLst/>
            </a:prstGeom>
          </p:spPr>
          <p:txBody>
            <a:bodyPr wrap="none" lIns="0" tIns="0" rIns="0" bIns="0" anchor="ctr">
              <a:spAutoFit/>
            </a:bodyPr>
            <a:lstStyle/>
            <a:p>
              <a:pPr algn="l" defTabSz="1908810">
                <a:defRPr/>
              </a:pPr>
              <a:r>
                <a:rPr lang="zh-CN" altLang="en-US" sz="3600" b="1" dirty="0">
                  <a:solidFill>
                    <a:schemeClr val="accent3"/>
                  </a:solidFill>
                  <a:latin typeface="+mn-lt"/>
                  <a:ea typeface="+mn-ea"/>
                  <a:cs typeface="+mn-ea"/>
                  <a:sym typeface="+mn-lt"/>
                </a:rPr>
                <a:t>基本简介</a:t>
              </a:r>
              <a:endParaRPr lang="en-US" sz="3600" b="1" dirty="0">
                <a:solidFill>
                  <a:schemeClr val="accent3"/>
                </a:solidFill>
                <a:latin typeface="+mn-lt"/>
                <a:ea typeface="+mn-ea"/>
                <a:cs typeface="+mn-ea"/>
                <a:sym typeface="+mn-lt"/>
              </a:endParaRPr>
            </a:p>
          </p:txBody>
        </p:sp>
      </p:grpSp>
      <p:sp>
        <p:nvSpPr>
          <p:cNvPr id="15" name="Rectangle 87"/>
          <p:cNvSpPr/>
          <p:nvPr/>
        </p:nvSpPr>
        <p:spPr bwMode="auto">
          <a:xfrm>
            <a:off x="9168588" y="2030031"/>
            <a:ext cx="923330" cy="553998"/>
          </a:xfrm>
          <a:prstGeom prst="rect">
            <a:avLst/>
          </a:prstGeom>
        </p:spPr>
        <p:txBody>
          <a:bodyPr wrap="none" lIns="0" tIns="0" rIns="0" bIns="0" anchor="ctr">
            <a:spAutoFit/>
          </a:bodyPr>
          <a:lstStyle/>
          <a:p>
            <a:pPr defTabSz="1908810">
              <a:defRPr/>
            </a:pPr>
            <a:r>
              <a:rPr lang="zh-CN" altLang="en-US" sz="3600" b="1">
                <a:solidFill>
                  <a:schemeClr val="accent3"/>
                </a:solidFill>
                <a:latin typeface="+mn-lt"/>
                <a:ea typeface="+mn-ea"/>
                <a:cs typeface="+mn-ea"/>
                <a:sym typeface="+mn-lt"/>
              </a:rPr>
              <a:t>介绍</a:t>
            </a:r>
            <a:endParaRPr lang="en-US" altLang="zh-CN" sz="3600" b="1">
              <a:solidFill>
                <a:schemeClr val="accent3"/>
              </a:solidFill>
              <a:latin typeface="+mn-lt"/>
              <a:ea typeface="+mn-ea"/>
              <a:cs typeface="+mn-ea"/>
              <a:sym typeface="+mn-lt"/>
            </a:endParaRPr>
          </a:p>
        </p:txBody>
      </p:sp>
      <p:grpSp>
        <p:nvGrpSpPr>
          <p:cNvPr id="28" name="Group 99"/>
          <p:cNvGrpSpPr/>
          <p:nvPr/>
        </p:nvGrpSpPr>
        <p:grpSpPr bwMode="auto">
          <a:xfrm>
            <a:off x="4029239" y="6346077"/>
            <a:ext cx="3977569" cy="846206"/>
            <a:chOff x="5666533" y="3551069"/>
            <a:chExt cx="2154927" cy="456362"/>
          </a:xfrm>
        </p:grpSpPr>
        <p:sp>
          <p:nvSpPr>
            <p:cNvPr id="29" name="Oval 95"/>
            <p:cNvSpPr/>
            <p:nvPr/>
          </p:nvSpPr>
          <p:spPr>
            <a:xfrm>
              <a:off x="5666533" y="3551069"/>
              <a:ext cx="455759" cy="456362"/>
            </a:xfrm>
            <a:prstGeom prst="ellips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cs typeface="+mn-ea"/>
                  <a:sym typeface="+mn-lt"/>
                </a:rPr>
                <a:t>A</a:t>
              </a:r>
              <a:endParaRPr lang="en-US" altLang="zh-CN" sz="3400" dirty="0">
                <a:solidFill>
                  <a:schemeClr val="bg1"/>
                </a:solidFill>
                <a:cs typeface="+mn-ea"/>
                <a:sym typeface="+mn-lt"/>
              </a:endParaRPr>
            </a:p>
          </p:txBody>
        </p:sp>
        <p:sp>
          <p:nvSpPr>
            <p:cNvPr id="30" name="Oval 96"/>
            <p:cNvSpPr/>
            <p:nvPr/>
          </p:nvSpPr>
          <p:spPr>
            <a:xfrm>
              <a:off x="6233452" y="3551069"/>
              <a:ext cx="455758" cy="456362"/>
            </a:xfrm>
            <a:prstGeom prst="ellipse">
              <a:avLst/>
            </a:prstGeom>
            <a:solidFill>
              <a:schemeClr val="accent6"/>
            </a:solidFill>
            <a:ln w="12700">
              <a:miter lim="400000"/>
            </a:ln>
          </p:spPr>
          <p:txBody>
            <a:bodyPr lIns="0" tIns="0" rIns="0" bIns="0" anchor="ctr"/>
            <a:lstStyle/>
            <a:p>
              <a:pPr algn="ctr"/>
              <a:r>
                <a:rPr lang="en-US" altLang="zh-CN" sz="3200" dirty="0">
                  <a:solidFill>
                    <a:srgbClr val="FFFFFF"/>
                  </a:solidFill>
                  <a:latin typeface="+mn-lt"/>
                  <a:ea typeface="+mn-ea"/>
                  <a:cs typeface="+mn-ea"/>
                  <a:sym typeface="+mn-lt"/>
                </a:rPr>
                <a:t>B</a:t>
              </a:r>
            </a:p>
          </p:txBody>
        </p:sp>
        <p:sp>
          <p:nvSpPr>
            <p:cNvPr id="31" name="Oval 97"/>
            <p:cNvSpPr/>
            <p:nvPr/>
          </p:nvSpPr>
          <p:spPr>
            <a:xfrm>
              <a:off x="6798783" y="3551069"/>
              <a:ext cx="455758" cy="45636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anchor="ctr"/>
            <a:lstStyle/>
            <a:p>
              <a:pPr algn="ctr"/>
              <a:r>
                <a:rPr lang="en-US" altLang="zh-CN" sz="3400" dirty="0">
                  <a:solidFill>
                    <a:srgbClr val="FFFFFF"/>
                  </a:solidFill>
                  <a:cs typeface="+mn-ea"/>
                  <a:sym typeface="+mn-lt"/>
                </a:rPr>
                <a:t>C</a:t>
              </a:r>
              <a:endParaRPr lang="en-US" altLang="zh-CN" sz="3400" dirty="0">
                <a:solidFill>
                  <a:schemeClr val="bg1"/>
                </a:solidFill>
                <a:cs typeface="+mn-ea"/>
                <a:sym typeface="+mn-lt"/>
              </a:endParaRPr>
            </a:p>
          </p:txBody>
        </p:sp>
        <p:sp>
          <p:nvSpPr>
            <p:cNvPr id="32" name="Oval 98"/>
            <p:cNvSpPr/>
            <p:nvPr/>
          </p:nvSpPr>
          <p:spPr>
            <a:xfrm>
              <a:off x="7365701" y="3551069"/>
              <a:ext cx="455759" cy="45636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cs typeface="+mn-ea"/>
                  <a:sym typeface="+mn-lt"/>
                </a:rPr>
                <a:t>D</a:t>
              </a:r>
              <a:endParaRPr lang="en-US" altLang="zh-CN" sz="3400" dirty="0">
                <a:solidFill>
                  <a:schemeClr val="bg1"/>
                </a:solidFill>
                <a:cs typeface="+mn-ea"/>
                <a:sym typeface="+mn-lt"/>
              </a:endParaRPr>
            </a:p>
          </p:txBody>
        </p:sp>
      </p:grpSp>
      <p:sp>
        <p:nvSpPr>
          <p:cNvPr id="35" name="TextBox 65"/>
          <p:cNvSpPr txBox="1"/>
          <p:nvPr/>
        </p:nvSpPr>
        <p:spPr>
          <a:xfrm>
            <a:off x="9140472" y="3483172"/>
            <a:ext cx="5724532" cy="786306"/>
          </a:xfrm>
          <a:prstGeom prst="rect">
            <a:avLst/>
          </a:prstGeom>
          <a:noFill/>
        </p:spPr>
        <p:txBody>
          <a:bodyPr lIns="0" tIns="0" rIns="0" bIns="0">
            <a:spAutoFit/>
          </a:bodyPr>
          <a:lstStyle/>
          <a:p>
            <a:pPr algn="just" defTabSz="1908810">
              <a:lnSpc>
                <a:spcPct val="150000"/>
              </a:lnSpc>
              <a:defRPr/>
            </a:pPr>
            <a:r>
              <a:rPr lang="zh-CN" altLang="en-US">
                <a:latin typeface="+mn-lt"/>
                <a:ea typeface="+mn-ea"/>
                <a:cs typeface="+mn-ea"/>
                <a:sym typeface="+mn-lt"/>
              </a:rPr>
              <a:t>也有的地方是把新收割的小麦炒熟，然后磨成面粉后用水加糖伴着吃。这种吃法，早在汉代就有，唐宋时期更为普遍。</a:t>
            </a:r>
          </a:p>
        </p:txBody>
      </p:sp>
      <p:sp>
        <p:nvSpPr>
          <p:cNvPr id="36" name="Rectangle 86"/>
          <p:cNvSpPr/>
          <p:nvPr/>
        </p:nvSpPr>
        <p:spPr bwMode="auto">
          <a:xfrm>
            <a:off x="1476599" y="2650579"/>
            <a:ext cx="1064707" cy="2462213"/>
          </a:xfrm>
          <a:prstGeom prst="rect">
            <a:avLst/>
          </a:prstGeom>
        </p:spPr>
        <p:txBody>
          <a:bodyPr wrap="square" lIns="0" tIns="0" rIns="0" bIns="0" anchor="ctr">
            <a:spAutoFit/>
          </a:bodyPr>
          <a:lstStyle/>
          <a:p>
            <a:pPr defTabSz="1908810">
              <a:defRPr/>
            </a:pPr>
            <a:r>
              <a:rPr lang="zh-CN" altLang="en-US" sz="8000">
                <a:solidFill>
                  <a:srgbClr val="3A642E"/>
                </a:solidFill>
                <a:latin typeface="+mn-lt"/>
                <a:ea typeface="+mn-ea"/>
                <a:cs typeface="+mn-ea"/>
                <a:sym typeface="+mn-lt"/>
              </a:rPr>
              <a:t>食</a:t>
            </a:r>
            <a:endParaRPr lang="en-US" altLang="zh-CN" sz="8000">
              <a:solidFill>
                <a:srgbClr val="3A642E"/>
              </a:solidFill>
              <a:latin typeface="+mn-lt"/>
              <a:ea typeface="+mn-ea"/>
              <a:cs typeface="+mn-ea"/>
              <a:sym typeface="+mn-lt"/>
            </a:endParaRPr>
          </a:p>
          <a:p>
            <a:pPr defTabSz="1908810">
              <a:defRPr/>
            </a:pPr>
            <a:r>
              <a:rPr lang="zh-CN" altLang="en-US" sz="8000">
                <a:solidFill>
                  <a:srgbClr val="3A642E"/>
                </a:solidFill>
                <a:latin typeface="+mn-lt"/>
                <a:ea typeface="+mn-ea"/>
                <a:cs typeface="+mn-ea"/>
                <a:sym typeface="+mn-lt"/>
              </a:rPr>
              <a:t>新</a:t>
            </a:r>
          </a:p>
        </p:txBody>
      </p:sp>
      <p:cxnSp>
        <p:nvCxnSpPr>
          <p:cNvPr id="37" name="直接连接符 36"/>
          <p:cNvCxnSpPr/>
          <p:nvPr/>
        </p:nvCxnSpPr>
        <p:spPr>
          <a:xfrm>
            <a:off x="4026826" y="2907498"/>
            <a:ext cx="430257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163922" y="2907498"/>
            <a:ext cx="570108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3" cstate="screen"/>
          <a:srcRect/>
          <a:stretch>
            <a:fillRect/>
          </a:stretch>
        </p:blipFill>
        <p:spPr>
          <a:xfrm>
            <a:off x="8525901" y="3960665"/>
            <a:ext cx="8112964" cy="5256584"/>
          </a:xfrm>
          <a:prstGeom prst="rect">
            <a:avLst/>
          </a:prstGeom>
        </p:spPr>
      </p:pic>
    </p:spTree>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Left)">
                                      <p:cBhvr>
                                        <p:cTn id="13" dur="500"/>
                                        <p:tgtEl>
                                          <p:spTgt spid="10"/>
                                        </p:tgtEl>
                                      </p:cBhvr>
                                    </p:animEffect>
                                  </p:childTnLst>
                                </p:cTn>
                              </p:par>
                            </p:childTnLst>
                          </p:cTn>
                        </p:par>
                        <p:par>
                          <p:cTn id="14" fill="hold">
                            <p:stCondLst>
                              <p:cond delay="1500"/>
                            </p:stCondLst>
                            <p:childTnLst>
                              <p:par>
                                <p:cTn id="15" presetID="1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Bottom)">
                                      <p:cBhvr>
                                        <p:cTn id="17" dur="500"/>
                                        <p:tgtEl>
                                          <p:spTgt spid="28"/>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Bottom)">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ULTRA_SCORM_COURSE_ID" val="276E2094-0ECE-4CDF-9A90-31A71D72DB8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K6q4U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CuquF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rqrh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CuquF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CuquF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CuquF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uquF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6q4U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K+q4U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CvquFIY1AdNksAAABqAAAAGwAAAHVuaXZlcnNhbC91bml2ZXJzYWwucG5nLnhtbLOxr8jNUShLLSrOzM+zVTLUM1Cyt+PlsikoSi3LTC1XqACKAQUhQEmhEsg1QnDLM1NKMmyVzE2NEWIZqZnpGSW2SqZmpnBBfaCRAFBLAQIAABQAAgAIAK6q4UjXp5f2WAQAAOUQAAAdAAAAAAAAAAEAAAAAAAAAAAB1bml2ZXJzYWwvY29tbW9uX21lc3NhZ2VzLmxuZ1BLAQIAABQAAgAIAK6q4UikbscF9AMAAN4QAAAnAAAAAAAAAAEAAAAAAJMEAAB1bml2ZXJzYWwvZmxhc2hfcHVibGlzaGluZ19zZXR0aW5ncy54bWxQSwECAAAUAAIACACuquFIOLIa9sACAABQCgAAIQAAAAAAAAABAAAAAADMCAAAdW5pdmVyc2FsL2ZsYXNoX3NraW5fc2V0dGluZ3MueG1sUEsBAgAAFAACAAgArqrhSNpcjNvHAwAA7w8AACYAAAAAAAAAAQAAAAAAywsAAHVuaXZlcnNhbC9odG1sX3B1Ymxpc2hpbmdfc2V0dGluZ3MueG1sUEsBAgAAFAACAAgArqrhSHzC6uumAQAAJAYAAB8AAAAAAAAAAQAAAAAA1g8AAHVuaXZlcnNhbC9odG1sX3NraW5fc2V0dGluZ3MuanNQSwECAAAUAAIACACuquFIPTwv0cEAAADlAQAAGgAAAAAAAAABAAAAAAC5EQAAdW5pdmVyc2FsL2kxOG5fcHJlc2V0cy54bWxQSwECAAAUAAIACACuquFIsuC9bWQAAABlAAAAHAAAAAAAAAABAAAAAACyEgAAdW5pdmVyc2FsL2xvY2FsX3NldHRpbmdzLnhtbFBLAQIAABQAAgAIAPeSU0cjtE77+wIAALAIAAAUAAAAAAAAAAEAAAAAAFATAAB1bml2ZXJzYWwvcGxheWVyLnhtbFBLAQIAABQAAgAIAK6q4UgGCTn9RwgAACMgAAApAAAAAAAAAAEAAAAAAH0WAAB1bml2ZXJzYWwvc2tpbl9jdXN0b21pemF0aW9uX3NldHRpbmdzLnhtbFBLAQIAABQAAgAIAK+q4UjFe8CSyxgAABM2AAAXAAAAAAAAAAAAAAAAAAsfAAB1bml2ZXJzYWwvdW5pdmVyc2FsLnBuZ1BLAQIAABQAAgAIAK+q4UhjUB02SwAAAGoAAAAbAAAAAAAAAAEAAAAAAAs4AAB1bml2ZXJzYWwvdW5pdmVyc2FsLnBuZy54bWxQSwUGAAAAAAsACwBJAwAAjzgAAAAA"/>
  <p:tag name="ISPRING_PRESENTATION_TITLE" val="绿色星空"/>
</p:tagLst>
</file>

<file path=ppt/tags/tag2.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OTHERS"/>
  <p:tag name="ID" val="626773"/>
</p:tagLst>
</file>

<file path=ppt/tags/tag3.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OTHERS"/>
  <p:tag name="ID" val="626773"/>
</p:tagLst>
</file>

<file path=ppt/tags/tag4.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OTHERS"/>
  <p:tag name="ID" val="626773"/>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OTHERS"/>
  <p:tag name="ID" val="626773"/>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NUMBER"/>
  <p:tag name="ID" val="626773"/>
  <p:tag name="MH_ORDER" val="NUMBER"/>
</p:tagLst>
</file>

<file path=ppt/tags/tag7.xml><?xml version="1.0" encoding="utf-8"?>
<p:tagLst xmlns:a="http://schemas.openxmlformats.org/drawingml/2006/main" xmlns:r="http://schemas.openxmlformats.org/officeDocument/2006/relationships" xmlns:p="http://schemas.openxmlformats.org/presentationml/2006/main">
  <p:tag name="MH" val="20170801203848"/>
  <p:tag name="MH_LIBRARY" val="CONTENTS"/>
  <p:tag name="MH_TYPE" val="TITLE"/>
  <p:tag name="ID" val="626773"/>
  <p:tag name="MH_ORDER" val="NUMBER"/>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heme/theme1.xml><?xml version="1.0" encoding="utf-8"?>
<a:theme xmlns:a="http://schemas.openxmlformats.org/drawingml/2006/main" name=" www.2ppt.com">
  <a:themeElements>
    <a:clrScheme name="自定义 7">
      <a:dk1>
        <a:sysClr val="windowText" lastClr="000000"/>
      </a:dk1>
      <a:lt1>
        <a:sysClr val="window" lastClr="FFFFFF"/>
      </a:lt1>
      <a:dk2>
        <a:srgbClr val="2C3C43"/>
      </a:dk2>
      <a:lt2>
        <a:srgbClr val="EBEBEB"/>
      </a:lt2>
      <a:accent1>
        <a:srgbClr val="7F9D45"/>
      </a:accent1>
      <a:accent2>
        <a:srgbClr val="3A642E"/>
      </a:accent2>
      <a:accent3>
        <a:srgbClr val="7F9D45"/>
      </a:accent3>
      <a:accent4>
        <a:srgbClr val="3A642E"/>
      </a:accent4>
      <a:accent5>
        <a:srgbClr val="7F9D45"/>
      </a:accent5>
      <a:accent6>
        <a:srgbClr val="3A642E"/>
      </a:accent6>
      <a:hlink>
        <a:srgbClr val="37444D"/>
      </a:hlink>
      <a:folHlink>
        <a:srgbClr val="36C3AB"/>
      </a:folHlink>
    </a:clrScheme>
    <a:fontScheme name="rokiedez">
      <a:majorFont>
        <a:latin typeface="微软雅黑"/>
        <a:ea typeface="义启小魏楷"/>
        <a:cs typeface=""/>
      </a:majorFont>
      <a:minorFont>
        <a:latin typeface="微软雅黑"/>
        <a:ea typeface="义启小魏楷"/>
        <a:cs typeface=""/>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3606</Words>
  <Application>Microsoft Office PowerPoint</Application>
  <PresentationFormat>自定义</PresentationFormat>
  <Paragraphs>281</Paragraphs>
  <Slides>31</Slides>
  <Notes>31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31</vt:i4>
      </vt:variant>
    </vt:vector>
  </HeadingPairs>
  <TitlesOfParts>
    <vt:vector size="40" baseType="lpstr">
      <vt:lpstr>宋体</vt:lpstr>
      <vt:lpstr>微软雅黑</vt:lpstr>
      <vt:lpstr>义启小魏楷</vt:lpstr>
      <vt:lpstr>Arial</vt:lpstr>
      <vt:lpstr>Calibri</vt:lpstr>
      <vt:lpstr>Wingdings</vt:lpstr>
      <vt:lpstr>Wingdings 3</vt:lpstr>
      <vt:lpstr> www.2ppt.com</vt:lpstr>
      <vt:lpstr>自定义设计方案</vt:lpstr>
      <vt:lpstr>PowerPoint 演示文稿</vt:lpstr>
      <vt:lpstr>PowerPoint 演示文稿</vt:lpstr>
      <vt:lpstr>PowerPoint 演示文稿</vt:lpstr>
      <vt:lpstr>小暑的来龙去脉</vt:lpstr>
      <vt:lpstr>小暑的来龙去脉</vt:lpstr>
      <vt:lpstr>小暑的来龙去脉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2022-03-10T03:29:25Z</dcterms:created>
  <dcterms:modified xsi:type="dcterms:W3CDTF">2023-01-10T09:41:35Z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142913B4E235498BA4E7C369808CB229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