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7" r:id="rId2"/>
    <p:sldId id="258" r:id="rId3"/>
    <p:sldId id="262" r:id="rId4"/>
    <p:sldId id="263" r:id="rId5"/>
    <p:sldId id="264" r:id="rId6"/>
    <p:sldId id="265" r:id="rId7"/>
    <p:sldId id="266" r:id="rId8"/>
    <p:sldId id="267" r:id="rId9"/>
    <p:sldId id="268" r:id="rId10"/>
    <p:sldId id="269" r:id="rId11"/>
    <p:sldId id="270" r:id="rId12"/>
    <p:sldId id="272" r:id="rId13"/>
    <p:sldId id="271" r:id="rId14"/>
    <p:sldId id="284" r:id="rId15"/>
    <p:sldId id="273" r:id="rId16"/>
    <p:sldId id="285"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50" d="100"/>
          <a:sy n="50" d="100"/>
        </p:scale>
        <p:origin x="-396"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E65FD-DA07-4D2F-90A8-E2F2F905CDC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FFE95-3E56-421B-AA9E-2B04651ECEB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FFE95-3E56-421B-AA9E-2B04651ECEB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
        <p:nvSpPr>
          <p:cNvPr id="11" name="矩形 10"/>
          <p:cNvSpPr/>
          <p:nvPr userDrawn="1"/>
        </p:nvSpPr>
        <p:spPr>
          <a:xfrm>
            <a:off x="9524760" y="639302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22FA08E-C040-424F-8582-8C6CEA16F8BA}"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C9275DD-A74D-4A73-AE86-473595E8A61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FFFFFF">
              <a:alpha val="57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宋体 CN" panose="02020400000000000000" pitchFamily="18" charset="-122"/>
              <a:ea typeface="思源宋体 CN" panose="02020400000000000000" pitchFamily="18"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阿里巴巴普惠体 L" panose="00020600040101010101" pitchFamily="18" charset="-122"/>
          <a:ea typeface="阿里巴巴普惠体 L"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L" panose="00020600040101010101" pitchFamily="18" charset="-122"/>
          <a:ea typeface="阿里巴巴普惠体 L"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L" panose="00020600040101010101" pitchFamily="18" charset="-122"/>
          <a:ea typeface="阿里巴巴普惠体 L"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L" panose="00020600040101010101" pitchFamily="18" charset="-122"/>
          <a:ea typeface="阿里巴巴普惠体 L"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cstate="screen"/>
          <a:srcRect/>
          <a:stretch>
            <a:fillRect/>
          </a:stretch>
        </p:blipFill>
        <p:spPr>
          <a:xfrm>
            <a:off x="1745673" y="1557639"/>
            <a:ext cx="2673927" cy="1510146"/>
          </a:xfrm>
          <a:prstGeom prst="rect">
            <a:avLst/>
          </a:prstGeom>
        </p:spPr>
      </p:pic>
      <p:pic>
        <p:nvPicPr>
          <p:cNvPr id="5" name="图片 4"/>
          <p:cNvPicPr>
            <a:picLocks noChangeAspect="1"/>
          </p:cNvPicPr>
          <p:nvPr/>
        </p:nvPicPr>
        <p:blipFill>
          <a:blip r:embed="rId5"/>
          <a:stretch>
            <a:fillRect/>
          </a:stretch>
        </p:blipFill>
        <p:spPr>
          <a:xfrm>
            <a:off x="2994025" y="972285"/>
            <a:ext cx="6191250" cy="4191000"/>
          </a:xfrm>
          <a:prstGeom prst="rect">
            <a:avLst/>
          </a:prstGeom>
        </p:spPr>
      </p:pic>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34728" y="370358"/>
            <a:ext cx="2525050" cy="1200329"/>
          </a:xfrm>
          <a:prstGeom prst="rect">
            <a:avLst/>
          </a:prstGeom>
          <a:noFill/>
        </p:spPr>
        <p:txBody>
          <a:bodyPr vert="horz" wrap="none" rtlCol="0">
            <a:spAutoFit/>
          </a:bodyPr>
          <a:lstStyle/>
          <a:p>
            <a:pPr algn="ctr"/>
            <a:r>
              <a:rPr lang="zh-CN" altLang="en-US" sz="7200" spc="-1000" dirty="0">
                <a:latin typeface="思源宋体 CN" panose="02020400000000000000" pitchFamily="18" charset="-122"/>
                <a:ea typeface="微软简行楷" pitchFamily="2" charset="-122"/>
              </a:rPr>
              <a:t>赏      菊</a:t>
            </a:r>
          </a:p>
        </p:txBody>
      </p:sp>
      <p:sp>
        <p:nvSpPr>
          <p:cNvPr id="5" name="文本框 4"/>
          <p:cNvSpPr txBox="1"/>
          <p:nvPr/>
        </p:nvSpPr>
        <p:spPr>
          <a:xfrm>
            <a:off x="2724150" y="2265720"/>
            <a:ext cx="7381875" cy="1938992"/>
          </a:xfrm>
          <a:prstGeom prst="rect">
            <a:avLst/>
          </a:prstGeom>
          <a:noFill/>
        </p:spPr>
        <p:txBody>
          <a:bodyPr vert="horz" wrap="square">
            <a:spAutoFit/>
          </a:bodyPr>
          <a:lstStyle/>
          <a:p>
            <a:pPr indent="457200" algn="just" fontAlgn="auto">
              <a:spcBef>
                <a:spcPts val="0"/>
              </a:spcBef>
              <a:spcAft>
                <a:spcPts val="0"/>
              </a:spcAft>
              <a:defRPr/>
            </a:pPr>
            <a:r>
              <a:rPr lang="zh-CN" altLang="en-US" sz="2400" b="1" spc="188" noProof="1">
                <a:latin typeface="思源宋体 CN Medium" panose="02020500000000000000" pitchFamily="18" charset="-122"/>
                <a:ea typeface="思源宋体 CN Medium" panose="02020500000000000000" pitchFamily="18" charset="-122"/>
                <a:sym typeface="+mn-ea"/>
              </a:rPr>
              <a:t> 重阳日，历来就有赏菊花的风俗，所以古来又称菊花节。农历九月俗称菊月，节日举办菊花大会，倾城的人潮赴会赏菊。从三国魏晋以来，重阳聚会饮酒、赏菊赋诗已成时尚。在中国古俗中，菊花象征长寿。</a:t>
            </a:r>
          </a:p>
        </p:txBody>
      </p:sp>
      <p:pic>
        <p:nvPicPr>
          <p:cNvPr id="6" name="图片 5"/>
          <p:cNvPicPr>
            <a:picLocks noChangeAspect="1"/>
          </p:cNvPicPr>
          <p:nvPr/>
        </p:nvPicPr>
        <p:blipFill>
          <a:blip r:embed="rId3" cstate="screen">
            <a:duotone>
              <a:prstClr val="black"/>
              <a:srgbClr val="D9C3A5">
                <a:tint val="50000"/>
                <a:satMod val="180000"/>
              </a:srgbClr>
            </a:duotone>
          </a:blip>
          <a:stretch>
            <a:fillRect/>
          </a:stretch>
        </p:blipFill>
        <p:spPr>
          <a:xfrm>
            <a:off x="9260637" y="1680404"/>
            <a:ext cx="2622401" cy="1189821"/>
          </a:xfrm>
          <a:prstGeom prst="rect">
            <a:avLst/>
          </a:prstGeom>
        </p:spPr>
      </p:pic>
      <p:pic>
        <p:nvPicPr>
          <p:cNvPr id="7" name="图片 6"/>
          <p:cNvPicPr>
            <a:picLocks noChangeAspect="1"/>
          </p:cNvPicPr>
          <p:nvPr/>
        </p:nvPicPr>
        <p:blipFill>
          <a:blip r:embed="rId4" cstate="screen"/>
          <a:stretch>
            <a:fillRect/>
          </a:stretch>
        </p:blipFill>
        <p:spPr>
          <a:xfrm>
            <a:off x="32115" y="2580228"/>
            <a:ext cx="3655815" cy="4209726"/>
          </a:xfrm>
          <a:prstGeom prst="rect">
            <a:avLst/>
          </a:prstGeom>
        </p:spPr>
      </p:pic>
      <p:pic>
        <p:nvPicPr>
          <p:cNvPr id="8" name="图片 7"/>
          <p:cNvPicPr>
            <a:picLocks noChangeAspect="1"/>
          </p:cNvPicPr>
          <p:nvPr/>
        </p:nvPicPr>
        <p:blipFill>
          <a:blip r:embed="rId5" cstate="screen"/>
          <a:stretch>
            <a:fillRect/>
          </a:stretch>
        </p:blipFill>
        <p:spPr>
          <a:xfrm>
            <a:off x="2137382" y="4132066"/>
            <a:ext cx="2593536" cy="279858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3865134" y="1483107"/>
            <a:ext cx="738664" cy="278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48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rPr>
              <a:t>第三章</a:t>
            </a:r>
            <a:endParaRPr lang="en-US" altLang="zh-CN" sz="48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endParaRPr>
          </a:p>
        </p:txBody>
      </p:sp>
      <p:sp>
        <p:nvSpPr>
          <p:cNvPr id="5" name="Rectangle 18"/>
          <p:cNvSpPr>
            <a:spLocks noChangeArrowheads="1"/>
          </p:cNvSpPr>
          <p:nvPr/>
        </p:nvSpPr>
        <p:spPr bwMode="auto">
          <a:xfrm>
            <a:off x="4583905" y="2031644"/>
            <a:ext cx="169277" cy="174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1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rPr>
              <a:t>CONTENTS</a:t>
            </a:r>
          </a:p>
        </p:txBody>
      </p:sp>
      <p:sp>
        <p:nvSpPr>
          <p:cNvPr id="6" name="Line 21"/>
          <p:cNvSpPr>
            <a:spLocks noChangeShapeType="1"/>
          </p:cNvSpPr>
          <p:nvPr/>
        </p:nvSpPr>
        <p:spPr bwMode="auto">
          <a:xfrm>
            <a:off x="4927368" y="2021893"/>
            <a:ext cx="0" cy="1748177"/>
          </a:xfrm>
          <a:prstGeom prst="line">
            <a:avLst/>
          </a:prstGeom>
          <a:noFill/>
          <a:ln w="6350">
            <a:solidFill>
              <a:srgbClr val="555D6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dirty="0">
              <a:ln>
                <a:solidFill>
                  <a:schemeClr val="tx1">
                    <a:lumMod val="60000"/>
                    <a:lumOff val="40000"/>
                  </a:schemeClr>
                </a:solidFill>
              </a:ln>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7" name="矩形 6"/>
          <p:cNvSpPr/>
          <p:nvPr/>
        </p:nvSpPr>
        <p:spPr>
          <a:xfrm>
            <a:off x="4767696" y="2152554"/>
            <a:ext cx="4237739" cy="738664"/>
          </a:xfrm>
          <a:prstGeom prst="rect">
            <a:avLst/>
          </a:prstGeom>
        </p:spPr>
        <p:txBody>
          <a:bodyPr wrap="square" lIns="0" tIns="0" rIns="0" bIns="0">
            <a:spAutoFit/>
          </a:bodyPr>
          <a:lstStyle/>
          <a:p>
            <a:pPr algn="ctr" eaLnBrk="1" hangingPunct="1">
              <a:defRPr/>
            </a:pPr>
            <a:r>
              <a:rPr lang="zh-CN" altLang="en-US" sz="48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神话传说</a:t>
            </a:r>
          </a:p>
        </p:txBody>
      </p:sp>
      <p:sp>
        <p:nvSpPr>
          <p:cNvPr id="8" name="TextBox 11"/>
          <p:cNvSpPr txBox="1"/>
          <p:nvPr/>
        </p:nvSpPr>
        <p:spPr>
          <a:xfrm>
            <a:off x="5123847" y="2876235"/>
            <a:ext cx="3570208" cy="276999"/>
          </a:xfrm>
          <a:prstGeom prst="rect">
            <a:avLst/>
          </a:prstGeom>
          <a:noFill/>
        </p:spPr>
        <p:txBody>
          <a:bodyPr wrap="none">
            <a:spAutoFit/>
          </a:bodyPr>
          <a:lstStyle/>
          <a:p>
            <a:pPr marL="0" lvl="1">
              <a:defRPr/>
            </a:pPr>
            <a:r>
              <a:rPr lang="zh-CN" altLang="en-US" sz="12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添加相关标题文字添加相关标题文字相关标题文字</a:t>
            </a:r>
            <a:endParaRPr lang="en-US" altLang="zh-CN" sz="1200" noProof="1">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9" name="TextBox 11"/>
          <p:cNvSpPr txBox="1"/>
          <p:nvPr/>
        </p:nvSpPr>
        <p:spPr>
          <a:xfrm>
            <a:off x="5123847" y="3150193"/>
            <a:ext cx="3570208" cy="276999"/>
          </a:xfrm>
          <a:prstGeom prst="rect">
            <a:avLst/>
          </a:prstGeom>
          <a:noFill/>
        </p:spPr>
        <p:txBody>
          <a:bodyPr wrap="none">
            <a:spAutoFit/>
          </a:bodyPr>
          <a:lstStyle/>
          <a:p>
            <a:pPr marL="0" lvl="1">
              <a:defRPr/>
            </a:pPr>
            <a:r>
              <a:rPr lang="zh-CN" altLang="en-US" sz="12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添加相关标题文字添加相关标题文字相关标题文字</a:t>
            </a:r>
            <a:endParaRPr lang="en-US" altLang="zh-CN" sz="1200" noProof="1">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pic>
        <p:nvPicPr>
          <p:cNvPr id="10" name="图片 9"/>
          <p:cNvPicPr>
            <a:picLocks noChangeAspect="1"/>
          </p:cNvPicPr>
          <p:nvPr/>
        </p:nvPicPr>
        <p:blipFill>
          <a:blip r:embed="rId3" cstate="screen"/>
          <a:stretch>
            <a:fillRect/>
          </a:stretch>
        </p:blipFill>
        <p:spPr>
          <a:xfrm>
            <a:off x="8694055" y="3149600"/>
            <a:ext cx="3086100" cy="3086100"/>
          </a:xfrm>
          <a:prstGeom prst="rect">
            <a:avLst/>
          </a:prstGeom>
        </p:spPr>
      </p:pic>
      <p:pic>
        <p:nvPicPr>
          <p:cNvPr id="11" name="图片 10" descr="a896b6276fbda3cc88e2fd8917029813"/>
          <p:cNvPicPr>
            <a:picLocks noChangeAspect="1"/>
          </p:cNvPicPr>
          <p:nvPr/>
        </p:nvPicPr>
        <p:blipFill>
          <a:blip r:embed="rId4"/>
          <a:stretch>
            <a:fillRect/>
          </a:stretch>
        </p:blipFill>
        <p:spPr>
          <a:xfrm>
            <a:off x="-596900" y="-190500"/>
            <a:ext cx="4989830" cy="4989830"/>
          </a:xfrm>
          <a:prstGeom prst="rect">
            <a:avLst/>
          </a:prstGeom>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3" presetClass="entr" presetSubtype="3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ppt_w"/>
                                          </p:val>
                                        </p:tav>
                                        <p:tav tm="100000">
                                          <p:val>
                                            <p:strVal val="#ppt_w"/>
                                          </p:val>
                                        </p:tav>
                                      </p:tavLst>
                                    </p:anim>
                                    <p:anim calcmode="lin" valueType="num">
                                      <p:cBhvr>
                                        <p:cTn id="24" dur="500" fill="hold"/>
                                        <p:tgtEl>
                                          <p:spTgt spid="7"/>
                                        </p:tgtEl>
                                        <p:attrNameLst>
                                          <p:attrName>ppt_h</p:attrName>
                                        </p:attrNameLst>
                                      </p:cBhvr>
                                      <p:tavLst>
                                        <p:tav tm="0">
                                          <p:val>
                                            <p:strVal val="4*#ppt_h"/>
                                          </p:val>
                                        </p:tav>
                                        <p:tav tm="100000">
                                          <p:val>
                                            <p:strVal val="#ppt_h"/>
                                          </p:val>
                                        </p:tav>
                                      </p:tavLst>
                                    </p:anim>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p:tgtEl>
                                          <p:spTgt spid="8"/>
                                        </p:tgtEl>
                                        <p:attrNameLst>
                                          <p:attrName>ppt_x</p:attrName>
                                        </p:attrNameLst>
                                      </p:cBhvr>
                                      <p:tavLst>
                                        <p:tav tm="0">
                                          <p:val>
                                            <p:strVal val="#ppt_x-#ppt_w*1.125000"/>
                                          </p:val>
                                        </p:tav>
                                        <p:tav tm="100000">
                                          <p:val>
                                            <p:strVal val="#ppt_x"/>
                                          </p:val>
                                        </p:tav>
                                      </p:tavLst>
                                    </p:anim>
                                    <p:animEffect transition="in" filter="wipe(right)">
                                      <p:cBhvr>
                                        <p:cTn id="29" dur="500"/>
                                        <p:tgtEl>
                                          <p:spTgt spid="8"/>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p:tgtEl>
                                          <p:spTgt spid="9"/>
                                        </p:tgtEl>
                                        <p:attrNameLst>
                                          <p:attrName>ppt_x</p:attrName>
                                        </p:attrNameLst>
                                      </p:cBhvr>
                                      <p:tavLst>
                                        <p:tav tm="0">
                                          <p:val>
                                            <p:strVal val="#ppt_x-#ppt_w*1.125000"/>
                                          </p:val>
                                        </p:tav>
                                        <p:tav tm="100000">
                                          <p:val>
                                            <p:strVal val="#ppt_x"/>
                                          </p:val>
                                        </p:tav>
                                      </p:tavLst>
                                    </p:anim>
                                    <p:animEffect transition="in" filter="wipe(righ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01718" y="2702288"/>
            <a:ext cx="6602857" cy="2862322"/>
          </a:xfrm>
          <a:prstGeom prst="rect">
            <a:avLst/>
          </a:prstGeom>
          <a:noFill/>
        </p:spPr>
        <p:txBody>
          <a:bodyPr wrap="square">
            <a:spAutoFit/>
          </a:bodyPr>
          <a:lstStyle/>
          <a:p>
            <a:pPr eaLnBrk="0" hangingPunct="0">
              <a:lnSpc>
                <a:spcPct val="150000"/>
              </a:lnSpc>
            </a:pPr>
            <a:r>
              <a:rPr lang="zh-CN" altLang="en-US" sz="2000" dirty="0">
                <a:latin typeface="思源宋体 CN" panose="02020400000000000000" pitchFamily="18" charset="-122"/>
                <a:ea typeface="思源宋体 CN" panose="02020400000000000000" pitchFamily="18" charset="-122"/>
              </a:rPr>
              <a:t>较早有关重阳节的传说，见于梁朝吴均的</a:t>
            </a:r>
            <a:r>
              <a:rPr lang="en-US" altLang="zh-CN" sz="2000" dirty="0">
                <a:latin typeface="思源宋体 CN" panose="02020400000000000000" pitchFamily="18" charset="-122"/>
                <a:ea typeface="思源宋体 CN" panose="02020400000000000000" pitchFamily="18" charset="-122"/>
              </a:rPr>
              <a:t>《</a:t>
            </a:r>
            <a:r>
              <a:rPr lang="zh-CN" altLang="en-US" sz="2000" dirty="0">
                <a:latin typeface="思源宋体 CN" panose="02020400000000000000" pitchFamily="18" charset="-122"/>
                <a:ea typeface="思源宋体 CN" panose="02020400000000000000" pitchFamily="18" charset="-122"/>
              </a:rPr>
              <a:t>续齐谐记</a:t>
            </a:r>
            <a:r>
              <a:rPr lang="en-US" altLang="zh-CN" sz="2000" dirty="0">
                <a:latin typeface="思源宋体 CN" panose="02020400000000000000" pitchFamily="18" charset="-122"/>
                <a:ea typeface="思源宋体 CN" panose="02020400000000000000" pitchFamily="18" charset="-122"/>
              </a:rPr>
              <a:t>》</a:t>
            </a:r>
            <a:r>
              <a:rPr lang="zh-CN" altLang="en-US" sz="2000" dirty="0">
                <a:latin typeface="思源宋体 CN" panose="02020400000000000000" pitchFamily="18" charset="-122"/>
                <a:ea typeface="思源宋体 CN" panose="02020400000000000000" pitchFamily="18" charset="-122"/>
              </a:rPr>
              <a:t>：</a:t>
            </a:r>
          </a:p>
          <a:p>
            <a:pPr eaLnBrk="0" hangingPunct="0">
              <a:lnSpc>
                <a:spcPct val="150000"/>
              </a:lnSpc>
            </a:pPr>
            <a:r>
              <a:rPr lang="zh-CN" altLang="en-US" sz="2000" dirty="0">
                <a:latin typeface="思源宋体 CN" panose="02020400000000000000" pitchFamily="18" charset="-122"/>
                <a:ea typeface="思源宋体 CN" panose="02020400000000000000" pitchFamily="18" charset="-122"/>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sp>
        <p:nvSpPr>
          <p:cNvPr id="6" name="文本框 19"/>
          <p:cNvSpPr txBox="1">
            <a:spLocks noChangeArrowheads="1"/>
          </p:cNvSpPr>
          <p:nvPr/>
        </p:nvSpPr>
        <p:spPr bwMode="auto">
          <a:xfrm>
            <a:off x="5170100" y="1311837"/>
            <a:ext cx="5109091" cy="109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50000"/>
              </a:lnSpc>
            </a:pPr>
            <a:r>
              <a:rPr lang="en-US" altLang="zh-CN" sz="4800" dirty="0">
                <a:latin typeface="思源宋体 CN" panose="02020400000000000000" pitchFamily="18" charset="-122"/>
                <a:ea typeface="思源宋体 CN" panose="02020400000000000000" pitchFamily="18" charset="-122"/>
              </a:rPr>
              <a:t>《</a:t>
            </a:r>
            <a:r>
              <a:rPr lang="zh-CN" altLang="en-US" sz="4800" dirty="0">
                <a:latin typeface="思源宋体 CN" panose="02020400000000000000" pitchFamily="18" charset="-122"/>
                <a:ea typeface="思源宋体 CN" panose="02020400000000000000" pitchFamily="18" charset="-122"/>
              </a:rPr>
              <a:t>续齐谐记</a:t>
            </a:r>
            <a:r>
              <a:rPr lang="en-US" altLang="zh-CN" sz="4800" dirty="0">
                <a:latin typeface="思源宋体 CN" panose="02020400000000000000" pitchFamily="18" charset="-122"/>
                <a:ea typeface="思源宋体 CN" panose="02020400000000000000" pitchFamily="18" charset="-122"/>
              </a:rPr>
              <a:t>》</a:t>
            </a:r>
            <a:r>
              <a:rPr lang="zh-CN" altLang="en-US" sz="4800" dirty="0">
                <a:latin typeface="思源宋体 CN" panose="02020400000000000000" pitchFamily="18" charset="-122"/>
                <a:ea typeface="思源宋体 CN" panose="02020400000000000000" pitchFamily="18" charset="-122"/>
              </a:rPr>
              <a:t>记载</a:t>
            </a:r>
          </a:p>
        </p:txBody>
      </p:sp>
      <p:pic>
        <p:nvPicPr>
          <p:cNvPr id="8" name="图片 7"/>
          <p:cNvPicPr>
            <a:picLocks noChangeAspect="1"/>
          </p:cNvPicPr>
          <p:nvPr/>
        </p:nvPicPr>
        <p:blipFill>
          <a:blip r:embed="rId3"/>
          <a:stretch>
            <a:fillRect/>
          </a:stretch>
        </p:blipFill>
        <p:spPr>
          <a:xfrm>
            <a:off x="354011" y="782139"/>
            <a:ext cx="3782053" cy="5351961"/>
          </a:xfrm>
          <a:prstGeom prst="rect">
            <a:avLst/>
          </a:prstGeom>
        </p:spPr>
      </p:pic>
    </p:spTree>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txBox="1"/>
          <p:nvPr/>
        </p:nvSpPr>
        <p:spPr>
          <a:xfrm>
            <a:off x="763771" y="1640323"/>
            <a:ext cx="6693763" cy="49308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4400" dirty="0">
                <a:latin typeface="思源宋体 CN Medium" panose="02020500000000000000" pitchFamily="18" charset="-122"/>
                <a:ea typeface="思源宋体 CN Medium" panose="02020500000000000000" pitchFamily="18" charset="-122"/>
              </a:rPr>
              <a:t>《</a:t>
            </a:r>
            <a:r>
              <a:rPr lang="zh-CN" altLang="en-US" sz="4400" dirty="0">
                <a:latin typeface="思源宋体 CN Medium" panose="02020500000000000000" pitchFamily="18" charset="-122"/>
                <a:ea typeface="思源宋体 CN Medium" panose="02020500000000000000" pitchFamily="18" charset="-122"/>
              </a:rPr>
              <a:t>续齐谐记</a:t>
            </a:r>
            <a:r>
              <a:rPr lang="en-US" altLang="zh-CN" sz="4400" dirty="0">
                <a:latin typeface="思源宋体 CN Medium" panose="02020500000000000000" pitchFamily="18" charset="-122"/>
                <a:ea typeface="思源宋体 CN Medium" panose="02020500000000000000" pitchFamily="18" charset="-122"/>
              </a:rPr>
              <a:t>》</a:t>
            </a:r>
            <a:r>
              <a:rPr lang="zh-CN" altLang="en-US" sz="4400" dirty="0">
                <a:latin typeface="思源宋体 CN Medium" panose="02020500000000000000" pitchFamily="18" charset="-122"/>
                <a:ea typeface="思源宋体 CN Medium" panose="02020500000000000000" pitchFamily="18" charset="-122"/>
              </a:rPr>
              <a:t>记载</a:t>
            </a:r>
          </a:p>
          <a:p>
            <a:r>
              <a:rPr lang="zh-CN" altLang="en-US" sz="2400" dirty="0">
                <a:latin typeface="思源宋体 CN" panose="02020400000000000000" pitchFamily="18" charset="-122"/>
                <a:ea typeface="思源宋体 CN" panose="02020400000000000000" pitchFamily="18" charset="-122"/>
              </a:rPr>
              <a:t>较早有关重阳节的传说，见于梁朝吴均的</a:t>
            </a:r>
            <a:r>
              <a:rPr lang="en-US" altLang="zh-CN" sz="2400" dirty="0">
                <a:latin typeface="思源宋体 CN" panose="02020400000000000000" pitchFamily="18" charset="-122"/>
                <a:ea typeface="思源宋体 CN" panose="02020400000000000000" pitchFamily="18" charset="-122"/>
              </a:rPr>
              <a:t>《</a:t>
            </a:r>
            <a:r>
              <a:rPr lang="zh-CN" altLang="en-US" sz="2400" dirty="0">
                <a:latin typeface="思源宋体 CN" panose="02020400000000000000" pitchFamily="18" charset="-122"/>
                <a:ea typeface="思源宋体 CN" panose="02020400000000000000" pitchFamily="18" charset="-122"/>
              </a:rPr>
              <a:t>续齐谐记</a:t>
            </a:r>
            <a:r>
              <a:rPr lang="en-US" altLang="zh-CN" sz="2400" dirty="0">
                <a:latin typeface="思源宋体 CN" panose="02020400000000000000" pitchFamily="18" charset="-122"/>
                <a:ea typeface="思源宋体 CN" panose="02020400000000000000" pitchFamily="18" charset="-122"/>
              </a:rPr>
              <a:t>》</a:t>
            </a:r>
            <a:r>
              <a:rPr lang="zh-CN" altLang="en-US" sz="2400" dirty="0">
                <a:latin typeface="思源宋体 CN" panose="02020400000000000000" pitchFamily="18" charset="-122"/>
                <a:ea typeface="思源宋体 CN" panose="02020400000000000000" pitchFamily="18" charset="-122"/>
              </a:rPr>
              <a:t>：</a:t>
            </a:r>
          </a:p>
          <a:p>
            <a:r>
              <a:rPr lang="zh-CN" altLang="en-US" sz="2400" dirty="0">
                <a:latin typeface="思源宋体 CN" panose="02020400000000000000" pitchFamily="18" charset="-122"/>
                <a:ea typeface="思源宋体 CN" panose="02020400000000000000" pitchFamily="18" charset="-122"/>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pic>
        <p:nvPicPr>
          <p:cNvPr id="5" name="图片 4"/>
          <p:cNvPicPr>
            <a:picLocks noChangeAspect="1"/>
          </p:cNvPicPr>
          <p:nvPr/>
        </p:nvPicPr>
        <p:blipFill>
          <a:blip r:embed="rId3" cstate="screen"/>
          <a:stretch>
            <a:fillRect/>
          </a:stretch>
        </p:blipFill>
        <p:spPr>
          <a:xfrm>
            <a:off x="7663715" y="542924"/>
            <a:ext cx="4528285" cy="6315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Tm="4000">
        <p14:revea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3865134" y="1483107"/>
            <a:ext cx="738664" cy="278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48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rPr>
              <a:t>第四章</a:t>
            </a:r>
            <a:endParaRPr lang="en-US" altLang="zh-CN" sz="48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endParaRPr>
          </a:p>
        </p:txBody>
      </p:sp>
      <p:sp>
        <p:nvSpPr>
          <p:cNvPr id="5" name="Rectangle 18"/>
          <p:cNvSpPr>
            <a:spLocks noChangeArrowheads="1"/>
          </p:cNvSpPr>
          <p:nvPr/>
        </p:nvSpPr>
        <p:spPr bwMode="auto">
          <a:xfrm>
            <a:off x="4583905" y="2031644"/>
            <a:ext cx="169277" cy="174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1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rPr>
              <a:t>CONTENTS</a:t>
            </a:r>
          </a:p>
        </p:txBody>
      </p:sp>
      <p:sp>
        <p:nvSpPr>
          <p:cNvPr id="6" name="Line 21"/>
          <p:cNvSpPr>
            <a:spLocks noChangeShapeType="1"/>
          </p:cNvSpPr>
          <p:nvPr/>
        </p:nvSpPr>
        <p:spPr bwMode="auto">
          <a:xfrm>
            <a:off x="4927368" y="2021893"/>
            <a:ext cx="0" cy="1748177"/>
          </a:xfrm>
          <a:prstGeom prst="line">
            <a:avLst/>
          </a:prstGeom>
          <a:noFill/>
          <a:ln w="6350">
            <a:solidFill>
              <a:srgbClr val="555D6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dirty="0">
              <a:ln>
                <a:solidFill>
                  <a:schemeClr val="tx1">
                    <a:lumMod val="60000"/>
                    <a:lumOff val="40000"/>
                  </a:schemeClr>
                </a:solidFill>
              </a:ln>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7" name="矩形 6"/>
          <p:cNvSpPr/>
          <p:nvPr/>
        </p:nvSpPr>
        <p:spPr>
          <a:xfrm>
            <a:off x="4767696" y="2152554"/>
            <a:ext cx="4237739" cy="738664"/>
          </a:xfrm>
          <a:prstGeom prst="rect">
            <a:avLst/>
          </a:prstGeom>
        </p:spPr>
        <p:txBody>
          <a:bodyPr wrap="square" lIns="0" tIns="0" rIns="0" bIns="0">
            <a:spAutoFit/>
          </a:bodyPr>
          <a:lstStyle/>
          <a:p>
            <a:pPr algn="ctr" eaLnBrk="1" hangingPunct="1">
              <a:defRPr/>
            </a:pPr>
            <a:r>
              <a:rPr lang="zh-CN" altLang="en-US" sz="48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著名诗词</a:t>
            </a:r>
          </a:p>
        </p:txBody>
      </p:sp>
      <p:sp>
        <p:nvSpPr>
          <p:cNvPr id="8" name="TextBox 11"/>
          <p:cNvSpPr txBox="1"/>
          <p:nvPr/>
        </p:nvSpPr>
        <p:spPr>
          <a:xfrm>
            <a:off x="5123847" y="2876235"/>
            <a:ext cx="3570208" cy="276999"/>
          </a:xfrm>
          <a:prstGeom prst="rect">
            <a:avLst/>
          </a:prstGeom>
          <a:noFill/>
        </p:spPr>
        <p:txBody>
          <a:bodyPr wrap="none">
            <a:spAutoFit/>
          </a:bodyPr>
          <a:lstStyle/>
          <a:p>
            <a:pPr marL="0" lvl="1">
              <a:defRPr/>
            </a:pPr>
            <a:r>
              <a:rPr lang="zh-CN" altLang="en-US" sz="12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添加相关标题文字添加相关标题文字相关标题文字</a:t>
            </a:r>
            <a:endParaRPr lang="en-US" altLang="zh-CN" sz="1200" noProof="1">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9" name="TextBox 11"/>
          <p:cNvSpPr txBox="1"/>
          <p:nvPr/>
        </p:nvSpPr>
        <p:spPr>
          <a:xfrm>
            <a:off x="5123847" y="3150193"/>
            <a:ext cx="3570208" cy="276999"/>
          </a:xfrm>
          <a:prstGeom prst="rect">
            <a:avLst/>
          </a:prstGeom>
          <a:noFill/>
        </p:spPr>
        <p:txBody>
          <a:bodyPr wrap="none">
            <a:spAutoFit/>
          </a:bodyPr>
          <a:lstStyle/>
          <a:p>
            <a:pPr marL="0" lvl="1">
              <a:defRPr/>
            </a:pPr>
            <a:r>
              <a:rPr lang="zh-CN" altLang="en-US" sz="12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添加相关标题文字添加相关标题文字相关标题文字</a:t>
            </a:r>
            <a:endParaRPr lang="en-US" altLang="zh-CN" sz="1200" noProof="1">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pic>
        <p:nvPicPr>
          <p:cNvPr id="10" name="图片 9"/>
          <p:cNvPicPr>
            <a:picLocks noChangeAspect="1"/>
          </p:cNvPicPr>
          <p:nvPr/>
        </p:nvPicPr>
        <p:blipFill>
          <a:blip r:embed="rId3" cstate="screen"/>
          <a:stretch>
            <a:fillRect/>
          </a:stretch>
        </p:blipFill>
        <p:spPr>
          <a:xfrm>
            <a:off x="8694055" y="3149600"/>
            <a:ext cx="3086100" cy="3086100"/>
          </a:xfrm>
          <a:prstGeom prst="rect">
            <a:avLst/>
          </a:prstGeom>
        </p:spPr>
      </p:pic>
      <p:pic>
        <p:nvPicPr>
          <p:cNvPr id="11" name="图片 10" descr="a896b6276fbda3cc88e2fd8917029813"/>
          <p:cNvPicPr>
            <a:picLocks noChangeAspect="1"/>
          </p:cNvPicPr>
          <p:nvPr/>
        </p:nvPicPr>
        <p:blipFill>
          <a:blip r:embed="rId4"/>
          <a:stretch>
            <a:fillRect/>
          </a:stretch>
        </p:blipFill>
        <p:spPr>
          <a:xfrm>
            <a:off x="-596900" y="-190500"/>
            <a:ext cx="4989830" cy="4989830"/>
          </a:xfrm>
          <a:prstGeom prst="rect">
            <a:avLst/>
          </a:prstGeom>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3" presetClass="entr" presetSubtype="3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ppt_w"/>
                                          </p:val>
                                        </p:tav>
                                        <p:tav tm="100000">
                                          <p:val>
                                            <p:strVal val="#ppt_w"/>
                                          </p:val>
                                        </p:tav>
                                      </p:tavLst>
                                    </p:anim>
                                    <p:anim calcmode="lin" valueType="num">
                                      <p:cBhvr>
                                        <p:cTn id="24" dur="500" fill="hold"/>
                                        <p:tgtEl>
                                          <p:spTgt spid="7"/>
                                        </p:tgtEl>
                                        <p:attrNameLst>
                                          <p:attrName>ppt_h</p:attrName>
                                        </p:attrNameLst>
                                      </p:cBhvr>
                                      <p:tavLst>
                                        <p:tav tm="0">
                                          <p:val>
                                            <p:strVal val="4*#ppt_h"/>
                                          </p:val>
                                        </p:tav>
                                        <p:tav tm="100000">
                                          <p:val>
                                            <p:strVal val="#ppt_h"/>
                                          </p:val>
                                        </p:tav>
                                      </p:tavLst>
                                    </p:anim>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p:tgtEl>
                                          <p:spTgt spid="8"/>
                                        </p:tgtEl>
                                        <p:attrNameLst>
                                          <p:attrName>ppt_x</p:attrName>
                                        </p:attrNameLst>
                                      </p:cBhvr>
                                      <p:tavLst>
                                        <p:tav tm="0">
                                          <p:val>
                                            <p:strVal val="#ppt_x-#ppt_w*1.125000"/>
                                          </p:val>
                                        </p:tav>
                                        <p:tav tm="100000">
                                          <p:val>
                                            <p:strVal val="#ppt_x"/>
                                          </p:val>
                                        </p:tav>
                                      </p:tavLst>
                                    </p:anim>
                                    <p:animEffect transition="in" filter="wipe(right)">
                                      <p:cBhvr>
                                        <p:cTn id="29" dur="500"/>
                                        <p:tgtEl>
                                          <p:spTgt spid="8"/>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p:tgtEl>
                                          <p:spTgt spid="9"/>
                                        </p:tgtEl>
                                        <p:attrNameLst>
                                          <p:attrName>ppt_x</p:attrName>
                                        </p:attrNameLst>
                                      </p:cBhvr>
                                      <p:tavLst>
                                        <p:tav tm="0">
                                          <p:val>
                                            <p:strVal val="#ppt_x-#ppt_w*1.125000"/>
                                          </p:val>
                                        </p:tav>
                                        <p:tav tm="100000">
                                          <p:val>
                                            <p:strVal val="#ppt_x"/>
                                          </p:val>
                                        </p:tav>
                                      </p:tavLst>
                                    </p:anim>
                                    <p:animEffect transition="in" filter="wipe(righ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txBox="1"/>
          <p:nvPr/>
        </p:nvSpPr>
        <p:spPr>
          <a:xfrm>
            <a:off x="838199" y="1129960"/>
            <a:ext cx="6693763" cy="49308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宋体 CN" panose="02020400000000000000" pitchFamily="18" charset="-122"/>
                <a:ea typeface="思源宋体 CN" panose="02020400000000000000" pitchFamily="18" charset="-122"/>
              </a:rPr>
              <a:t>九月九日忆山东兄弟</a:t>
            </a:r>
          </a:p>
          <a:p>
            <a:r>
              <a:rPr lang="zh-CN" altLang="en-US" dirty="0">
                <a:latin typeface="思源宋体 CN" panose="02020400000000000000" pitchFamily="18" charset="-122"/>
                <a:ea typeface="思源宋体 CN" panose="02020400000000000000" pitchFamily="18" charset="-122"/>
              </a:rPr>
              <a:t>独在异乡为异客，每逢佳节倍思亲。</a:t>
            </a:r>
          </a:p>
          <a:p>
            <a:r>
              <a:rPr lang="zh-CN" altLang="en-US" dirty="0">
                <a:latin typeface="思源宋体 CN" panose="02020400000000000000" pitchFamily="18" charset="-122"/>
                <a:ea typeface="思源宋体 CN" panose="02020400000000000000" pitchFamily="18" charset="-122"/>
              </a:rPr>
              <a:t>遥知兄弟登高处，遍插茱萸少一人。</a:t>
            </a:r>
            <a:endParaRPr lang="en-US" altLang="zh-CN" dirty="0">
              <a:latin typeface="思源宋体 CN" panose="02020400000000000000" pitchFamily="18" charset="-122"/>
              <a:ea typeface="思源宋体 CN" panose="02020400000000000000" pitchFamily="18" charset="-122"/>
            </a:endParaRPr>
          </a:p>
          <a:p>
            <a:endParaRPr lang="en-US" altLang="zh-CN" dirty="0">
              <a:latin typeface="思源宋体 CN" panose="02020400000000000000" pitchFamily="18" charset="-122"/>
              <a:ea typeface="思源宋体 CN" panose="02020400000000000000" pitchFamily="18" charset="-122"/>
            </a:endParaRPr>
          </a:p>
          <a:p>
            <a:r>
              <a:rPr lang="zh-CN" altLang="en-US" b="1" dirty="0">
                <a:latin typeface="思源宋体 CN" panose="02020400000000000000" pitchFamily="18" charset="-122"/>
                <a:ea typeface="思源宋体 CN" panose="02020400000000000000" pitchFamily="18" charset="-122"/>
              </a:rPr>
              <a:t>九月十日即事</a:t>
            </a:r>
          </a:p>
          <a:p>
            <a:r>
              <a:rPr lang="zh-CN" altLang="en-US" dirty="0">
                <a:latin typeface="思源宋体 CN" panose="02020400000000000000" pitchFamily="18" charset="-122"/>
                <a:ea typeface="思源宋体 CN" panose="02020400000000000000" pitchFamily="18" charset="-122"/>
              </a:rPr>
              <a:t>昨日登高罢，今朝再举觞。</a:t>
            </a:r>
          </a:p>
          <a:p>
            <a:r>
              <a:rPr lang="zh-CN" altLang="en-US" dirty="0">
                <a:latin typeface="思源宋体 CN" panose="02020400000000000000" pitchFamily="18" charset="-122"/>
                <a:ea typeface="思源宋体 CN" panose="02020400000000000000" pitchFamily="18" charset="-122"/>
              </a:rPr>
              <a:t>菊花何太苦，遭此两重阳？</a:t>
            </a:r>
          </a:p>
        </p:txBody>
      </p:sp>
      <p:pic>
        <p:nvPicPr>
          <p:cNvPr id="5" name="图片 3"/>
          <p:cNvPicPr>
            <a:picLocks noChangeAspect="1" noChangeArrowheads="1"/>
          </p:cNvPicPr>
          <p:nvPr/>
        </p:nvPicPr>
        <p:blipFill>
          <a:blip r:embed="rId3"/>
          <a:srcRect/>
          <a:stretch>
            <a:fillRect/>
          </a:stretch>
        </p:blipFill>
        <p:spPr bwMode="auto">
          <a:xfrm flipH="1">
            <a:off x="7531962" y="-185826"/>
            <a:ext cx="4660038" cy="704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0"/>
            <a:chExt cx="12192000" cy="685800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cstate="screen"/>
            <a:srcRect/>
            <a:stretch>
              <a:fillRect/>
            </a:stretch>
          </p:blipFill>
          <p:spPr>
            <a:xfrm>
              <a:off x="1745673" y="1557639"/>
              <a:ext cx="2673927" cy="1510146"/>
            </a:xfrm>
            <a:prstGeom prst="rect">
              <a:avLst/>
            </a:prstGeom>
          </p:spPr>
        </p:pic>
      </p:grpSp>
      <p:sp>
        <p:nvSpPr>
          <p:cNvPr id="8" name="文本框 7"/>
          <p:cNvSpPr txBox="1"/>
          <p:nvPr/>
        </p:nvSpPr>
        <p:spPr>
          <a:xfrm>
            <a:off x="3044224" y="2111623"/>
            <a:ext cx="6090852" cy="1446550"/>
          </a:xfrm>
          <a:prstGeom prst="rect">
            <a:avLst/>
          </a:prstGeom>
          <a:noFill/>
        </p:spPr>
        <p:txBody>
          <a:bodyPr vert="horz" wrap="square">
            <a:spAutoFit/>
          </a:bodyPr>
          <a:lstStyle/>
          <a:p>
            <a:pPr algn="ctr">
              <a:defRPr/>
            </a:pPr>
            <a:r>
              <a:rPr lang="zh-CN" altLang="en-US" sz="8800" b="1" spc="251" dirty="0">
                <a:solidFill>
                  <a:srgbClr val="41382B"/>
                </a:solidFill>
                <a:latin typeface="思源黑体 CN Normal" panose="020B0400000000000000" pitchFamily="34" charset="-122"/>
                <a:ea typeface="思源黑体 CN Normal" panose="020B0400000000000000" pitchFamily="34" charset="-122"/>
              </a:rPr>
              <a:t>谢谢欣赏</a:t>
            </a:r>
          </a:p>
        </p:txBody>
      </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1818099" y="3355596"/>
            <a:ext cx="4296293" cy="677108"/>
            <a:chOff x="1779825" y="2789847"/>
            <a:chExt cx="3724033" cy="586918"/>
          </a:xfrm>
        </p:grpSpPr>
        <p:sp>
          <p:nvSpPr>
            <p:cNvPr id="6" name="Freeform 5"/>
            <p:cNvSpPr>
              <a:spLocks noChangeArrowheads="1"/>
            </p:cNvSpPr>
            <p:nvPr/>
          </p:nvSpPr>
          <p:spPr bwMode="auto">
            <a:xfrm>
              <a:off x="1779825" y="2812920"/>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555D6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7" name="文本框 151"/>
            <p:cNvSpPr txBox="1">
              <a:spLocks noChangeArrowheads="1"/>
            </p:cNvSpPr>
            <p:nvPr/>
          </p:nvSpPr>
          <p:spPr bwMode="auto">
            <a:xfrm rot="16200000">
              <a:off x="3366450" y="1239356"/>
              <a:ext cx="586918" cy="368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3200" dirty="0">
                  <a:solidFill>
                    <a:schemeClr val="bg1"/>
                  </a:solidFill>
                  <a:latin typeface="思源宋体 CN" panose="02020400000000000000" pitchFamily="18" charset="-122"/>
                  <a:ea typeface="思源宋体 CN" panose="02020400000000000000" pitchFamily="18" charset="-122"/>
                  <a:sym typeface="字魂35号-经典雅黑" panose="00000500000000000000" pitchFamily="2" charset="-122"/>
                </a:rPr>
                <a:t>壹</a:t>
              </a:r>
              <a:r>
                <a:rPr lang="zh-CN" altLang="en-US" sz="3200" dirty="0">
                  <a:latin typeface="思源宋体 CN" panose="02020400000000000000" pitchFamily="18" charset="-122"/>
                  <a:ea typeface="思源宋体 CN" panose="02020400000000000000" pitchFamily="18" charset="-122"/>
                  <a:sym typeface="字魂35号-经典雅黑" panose="00000500000000000000" pitchFamily="2" charset="-122"/>
                </a:rPr>
                <a:t>   节日起源</a:t>
              </a:r>
            </a:p>
          </p:txBody>
        </p:sp>
      </p:grpSp>
      <p:grpSp>
        <p:nvGrpSpPr>
          <p:cNvPr id="8" name="组合 7"/>
          <p:cNvGrpSpPr/>
          <p:nvPr/>
        </p:nvGrpSpPr>
        <p:grpSpPr>
          <a:xfrm rot="5400000">
            <a:off x="2673992" y="3355596"/>
            <a:ext cx="4296293" cy="677108"/>
            <a:chOff x="1779825" y="2789847"/>
            <a:chExt cx="3724033" cy="586918"/>
          </a:xfrm>
        </p:grpSpPr>
        <p:sp>
          <p:nvSpPr>
            <p:cNvPr id="9" name="Freeform 5"/>
            <p:cNvSpPr>
              <a:spLocks noChangeArrowheads="1"/>
            </p:cNvSpPr>
            <p:nvPr/>
          </p:nvSpPr>
          <p:spPr bwMode="auto">
            <a:xfrm>
              <a:off x="1779825" y="2812920"/>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555D6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10" name="文本框 151"/>
            <p:cNvSpPr txBox="1">
              <a:spLocks noChangeArrowheads="1"/>
            </p:cNvSpPr>
            <p:nvPr/>
          </p:nvSpPr>
          <p:spPr bwMode="auto">
            <a:xfrm rot="16200000">
              <a:off x="3366450" y="1239356"/>
              <a:ext cx="586918" cy="368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3200" dirty="0">
                  <a:solidFill>
                    <a:schemeClr val="bg1"/>
                  </a:solidFill>
                  <a:latin typeface="思源宋体 CN" panose="02020400000000000000" pitchFamily="18" charset="-122"/>
                  <a:ea typeface="思源宋体 CN" panose="02020400000000000000" pitchFamily="18" charset="-122"/>
                  <a:sym typeface="字魂35号-经典雅黑" panose="00000500000000000000" pitchFamily="2" charset="-122"/>
                </a:rPr>
                <a:t>贰</a:t>
              </a:r>
              <a:r>
                <a:rPr lang="zh-CN" altLang="en-US" sz="3200" dirty="0">
                  <a:latin typeface="思源宋体 CN" panose="02020400000000000000" pitchFamily="18" charset="-122"/>
                  <a:ea typeface="思源宋体 CN" panose="02020400000000000000" pitchFamily="18" charset="-122"/>
                  <a:sym typeface="字魂35号-经典雅黑" panose="00000500000000000000" pitchFamily="2" charset="-122"/>
                </a:rPr>
                <a:t>   民间习俗</a:t>
              </a:r>
            </a:p>
          </p:txBody>
        </p:sp>
      </p:grpSp>
      <p:grpSp>
        <p:nvGrpSpPr>
          <p:cNvPr id="11" name="组合 10"/>
          <p:cNvGrpSpPr/>
          <p:nvPr/>
        </p:nvGrpSpPr>
        <p:grpSpPr>
          <a:xfrm rot="5400000">
            <a:off x="3529885" y="3355596"/>
            <a:ext cx="4296293" cy="677108"/>
            <a:chOff x="1779825" y="2789847"/>
            <a:chExt cx="3724033" cy="586918"/>
          </a:xfrm>
        </p:grpSpPr>
        <p:sp>
          <p:nvSpPr>
            <p:cNvPr id="12" name="Freeform 5"/>
            <p:cNvSpPr>
              <a:spLocks noChangeArrowheads="1"/>
            </p:cNvSpPr>
            <p:nvPr/>
          </p:nvSpPr>
          <p:spPr bwMode="auto">
            <a:xfrm>
              <a:off x="1779825" y="2812920"/>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555D6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13" name="文本框 151"/>
            <p:cNvSpPr txBox="1">
              <a:spLocks noChangeArrowheads="1"/>
            </p:cNvSpPr>
            <p:nvPr/>
          </p:nvSpPr>
          <p:spPr bwMode="auto">
            <a:xfrm rot="16200000">
              <a:off x="3366450" y="1239356"/>
              <a:ext cx="586918" cy="368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3200" dirty="0">
                  <a:solidFill>
                    <a:schemeClr val="bg1"/>
                  </a:solidFill>
                  <a:latin typeface="思源宋体 CN" panose="02020400000000000000" pitchFamily="18" charset="-122"/>
                  <a:ea typeface="思源宋体 CN" panose="02020400000000000000" pitchFamily="18" charset="-122"/>
                  <a:sym typeface="字魂35号-经典雅黑" panose="00000500000000000000" pitchFamily="2" charset="-122"/>
                </a:rPr>
                <a:t>叁</a:t>
              </a:r>
              <a:r>
                <a:rPr lang="zh-CN" altLang="en-US" sz="3200" dirty="0">
                  <a:latin typeface="思源宋体 CN" panose="02020400000000000000" pitchFamily="18" charset="-122"/>
                  <a:ea typeface="思源宋体 CN" panose="02020400000000000000" pitchFamily="18" charset="-122"/>
                  <a:sym typeface="字魂35号-经典雅黑" panose="00000500000000000000" pitchFamily="2" charset="-122"/>
                </a:rPr>
                <a:t>   神话传说</a:t>
              </a:r>
            </a:p>
          </p:txBody>
        </p:sp>
      </p:grpSp>
      <p:grpSp>
        <p:nvGrpSpPr>
          <p:cNvPr id="14" name="组合 13"/>
          <p:cNvGrpSpPr/>
          <p:nvPr/>
        </p:nvGrpSpPr>
        <p:grpSpPr>
          <a:xfrm rot="5400000">
            <a:off x="4385778" y="3355596"/>
            <a:ext cx="4296293" cy="677108"/>
            <a:chOff x="1779825" y="2789847"/>
            <a:chExt cx="3724033" cy="586918"/>
          </a:xfrm>
        </p:grpSpPr>
        <p:sp>
          <p:nvSpPr>
            <p:cNvPr id="15" name="Freeform 5"/>
            <p:cNvSpPr>
              <a:spLocks noChangeArrowheads="1"/>
            </p:cNvSpPr>
            <p:nvPr/>
          </p:nvSpPr>
          <p:spPr bwMode="auto">
            <a:xfrm>
              <a:off x="1779825" y="2812920"/>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555D6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16" name="文本框 151"/>
            <p:cNvSpPr txBox="1">
              <a:spLocks noChangeArrowheads="1"/>
            </p:cNvSpPr>
            <p:nvPr/>
          </p:nvSpPr>
          <p:spPr bwMode="auto">
            <a:xfrm rot="16200000">
              <a:off x="3366450" y="1239356"/>
              <a:ext cx="586918" cy="368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3200" dirty="0">
                  <a:solidFill>
                    <a:schemeClr val="bg1"/>
                  </a:solidFill>
                  <a:latin typeface="思源宋体 CN" panose="02020400000000000000" pitchFamily="18" charset="-122"/>
                  <a:ea typeface="思源宋体 CN" panose="02020400000000000000" pitchFamily="18" charset="-122"/>
                  <a:sym typeface="字魂35号-经典雅黑" panose="00000500000000000000" pitchFamily="2" charset="-122"/>
                </a:rPr>
                <a:t>肆</a:t>
              </a:r>
              <a:r>
                <a:rPr lang="zh-CN" altLang="en-US" sz="3200" dirty="0">
                  <a:latin typeface="思源宋体 CN" panose="02020400000000000000" pitchFamily="18" charset="-122"/>
                  <a:ea typeface="思源宋体 CN" panose="02020400000000000000" pitchFamily="18" charset="-122"/>
                  <a:sym typeface="字魂35号-经典雅黑" panose="00000500000000000000" pitchFamily="2" charset="-122"/>
                </a:rPr>
                <a:t>   著名诗词</a:t>
              </a:r>
            </a:p>
          </p:txBody>
        </p:sp>
      </p:grpSp>
      <p:sp>
        <p:nvSpPr>
          <p:cNvPr id="17" name="MH_Others_1"/>
          <p:cNvSpPr txBox="1"/>
          <p:nvPr>
            <p:custDataLst>
              <p:tags r:id="rId1"/>
            </p:custDataLst>
          </p:nvPr>
        </p:nvSpPr>
        <p:spPr>
          <a:xfrm>
            <a:off x="1879318" y="1322610"/>
            <a:ext cx="1015663" cy="2473128"/>
          </a:xfrm>
          <a:prstGeom prst="rect">
            <a:avLst/>
          </a:prstGeom>
          <a:noFill/>
        </p:spPr>
        <p:txBody>
          <a:bodyPr vert="eaVert" wrap="square" lIns="0" tIns="0" rIns="0" bIns="0" anchor="ctr">
            <a:spAutoFit/>
          </a:bodyPr>
          <a:lstStyle/>
          <a:p>
            <a:pPr algn="ctr" eaLnBrk="1" hangingPunct="1">
              <a:defRPr/>
            </a:pPr>
            <a:r>
              <a:rPr lang="zh-CN" altLang="en-US" sz="6600" noProof="1">
                <a:latin typeface="思源宋体 CN" panose="02020400000000000000" pitchFamily="18" charset="-122"/>
                <a:ea typeface="思源宋体 CN" panose="02020400000000000000" pitchFamily="18" charset="-122"/>
                <a:sym typeface="字魂35号-经典雅黑" panose="00000500000000000000" pitchFamily="2" charset="-122"/>
              </a:rPr>
              <a:t>目 录</a:t>
            </a:r>
          </a:p>
        </p:txBody>
      </p:sp>
      <p:sp>
        <p:nvSpPr>
          <p:cNvPr id="18" name="MH_Others_2"/>
          <p:cNvSpPr txBox="1"/>
          <p:nvPr>
            <p:custDataLst>
              <p:tags r:id="rId2"/>
            </p:custDataLst>
          </p:nvPr>
        </p:nvSpPr>
        <p:spPr>
          <a:xfrm rot="5400000">
            <a:off x="1702874" y="2467309"/>
            <a:ext cx="2536785" cy="338554"/>
          </a:xfrm>
          <a:prstGeom prst="rect">
            <a:avLst/>
          </a:prstGeom>
          <a:noFill/>
        </p:spPr>
        <p:txBody>
          <a:bodyPr wrap="square" lIns="0" tIns="0" rIns="0" bIns="0">
            <a:spAutoFit/>
          </a:bodyPr>
          <a:lstStyle/>
          <a:p>
            <a:pPr algn="ctr" eaLnBrk="1" hangingPunct="1">
              <a:defRPr/>
            </a:pPr>
            <a:r>
              <a:rPr lang="en-US" altLang="zh-CN" sz="2200" b="1" spc="300" noProof="1">
                <a:latin typeface="思源宋体 CN" panose="02020400000000000000" pitchFamily="18" charset="-122"/>
                <a:ea typeface="思源宋体 CN" panose="02020400000000000000" pitchFamily="18" charset="-122"/>
                <a:sym typeface="字魂35号-经典雅黑" panose="00000500000000000000" pitchFamily="2" charset="-122"/>
              </a:rPr>
              <a:t>CONTENTS</a:t>
            </a:r>
            <a:endParaRPr lang="zh-CN" altLang="en-US" sz="2200" b="1" spc="300" noProof="1">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pic>
        <p:nvPicPr>
          <p:cNvPr id="27" name="图片 26" descr="ce285ee24bd300e6766b91cbdc92a3ec"/>
          <p:cNvPicPr>
            <a:picLocks noChangeAspect="1"/>
          </p:cNvPicPr>
          <p:nvPr/>
        </p:nvPicPr>
        <p:blipFill>
          <a:blip r:embed="rId5"/>
          <a:stretch>
            <a:fillRect/>
          </a:stretch>
        </p:blipFill>
        <p:spPr>
          <a:xfrm>
            <a:off x="3131369" y="2510640"/>
            <a:ext cx="9511665" cy="5379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fallOve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by="(-#ppt_w*2)" calcmode="lin" valueType="num">
                                      <p:cBhvr rctx="PPT">
                                        <p:cTn id="7" dur="500" autoRev="1" fill="hold">
                                          <p:stCondLst>
                                            <p:cond delay="0"/>
                                          </p:stCondLst>
                                        </p:cTn>
                                        <p:tgtEl>
                                          <p:spTgt spid="17"/>
                                        </p:tgtEl>
                                        <p:attrNameLst>
                                          <p:attrName>ppt_w</p:attrName>
                                        </p:attrNameLst>
                                      </p:cBhvr>
                                    </p:anim>
                                    <p:anim by="(#ppt_w*0.50)" calcmode="lin" valueType="num">
                                      <p:cBhvr>
                                        <p:cTn id="8" dur="500" decel="50000" autoRev="1" fill="hold">
                                          <p:stCondLst>
                                            <p:cond delay="0"/>
                                          </p:stCondLst>
                                        </p:cTn>
                                        <p:tgtEl>
                                          <p:spTgt spid="17"/>
                                        </p:tgtEl>
                                        <p:attrNameLst>
                                          <p:attrName>ppt_x</p:attrName>
                                        </p:attrNameLst>
                                      </p:cBhvr>
                                    </p:anim>
                                    <p:anim from="(-#ppt_h/2)" to="(#ppt_y)" calcmode="lin" valueType="num">
                                      <p:cBhvr>
                                        <p:cTn id="9" dur="1000" fill="hold">
                                          <p:stCondLst>
                                            <p:cond delay="0"/>
                                          </p:stCondLst>
                                        </p:cTn>
                                        <p:tgtEl>
                                          <p:spTgt spid="17"/>
                                        </p:tgtEl>
                                        <p:attrNameLst>
                                          <p:attrName>ppt_y</p:attrName>
                                        </p:attrNameLst>
                                      </p:cBhvr>
                                    </p:anim>
                                    <p:animRot by="21600000">
                                      <p:cBhvr>
                                        <p:cTn id="10" dur="1000" fill="hold">
                                          <p:stCondLst>
                                            <p:cond delay="0"/>
                                          </p:stCondLst>
                                        </p:cTn>
                                        <p:tgtEl>
                                          <p:spTgt spid="17"/>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by="(-#ppt_w*2)" calcmode="lin" valueType="num">
                                      <p:cBhvr rctx="PPT">
                                        <p:cTn id="13" dur="500" autoRev="1" fill="hold">
                                          <p:stCondLst>
                                            <p:cond delay="0"/>
                                          </p:stCondLst>
                                        </p:cTn>
                                        <p:tgtEl>
                                          <p:spTgt spid="18"/>
                                        </p:tgtEl>
                                        <p:attrNameLst>
                                          <p:attrName>ppt_w</p:attrName>
                                        </p:attrNameLst>
                                      </p:cBhvr>
                                    </p:anim>
                                    <p:anim by="(#ppt_w*0.50)" calcmode="lin" valueType="num">
                                      <p:cBhvr>
                                        <p:cTn id="14" dur="500" decel="50000" autoRev="1" fill="hold">
                                          <p:stCondLst>
                                            <p:cond delay="0"/>
                                          </p:stCondLst>
                                        </p:cTn>
                                        <p:tgtEl>
                                          <p:spTgt spid="18"/>
                                        </p:tgtEl>
                                        <p:attrNameLst>
                                          <p:attrName>ppt_x</p:attrName>
                                        </p:attrNameLst>
                                      </p:cBhvr>
                                    </p:anim>
                                    <p:anim from="(-#ppt_h/2)" to="(#ppt_y)" calcmode="lin" valueType="num">
                                      <p:cBhvr>
                                        <p:cTn id="15" dur="1000" fill="hold">
                                          <p:stCondLst>
                                            <p:cond delay="0"/>
                                          </p:stCondLst>
                                        </p:cTn>
                                        <p:tgtEl>
                                          <p:spTgt spid="18"/>
                                        </p:tgtEl>
                                        <p:attrNameLst>
                                          <p:attrName>ppt_y</p:attrName>
                                        </p:attrNameLst>
                                      </p:cBhvr>
                                    </p:anim>
                                    <p:animRot by="21600000">
                                      <p:cBhvr>
                                        <p:cTn id="16" dur="1000" fill="hold">
                                          <p:stCondLst>
                                            <p:cond delay="0"/>
                                          </p:stCondLst>
                                        </p:cTn>
                                        <p:tgtEl>
                                          <p:spTgt spid="18"/>
                                        </p:tgtEl>
                                        <p:attrNameLst>
                                          <p:attrName>r</p:attrName>
                                        </p:attrNameLst>
                                      </p:cBhvr>
                                    </p:animRot>
                                  </p:childTnLst>
                                </p:cTn>
                              </p:par>
                            </p:childTnLst>
                          </p:cTn>
                        </p:par>
                        <p:par>
                          <p:cTn id="17" fill="hold">
                            <p:stCondLst>
                              <p:cond delay="1700"/>
                            </p:stCondLst>
                            <p:childTnLst>
                              <p:par>
                                <p:cTn id="18" presetID="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200"/>
                            </p:stCondLst>
                            <p:childTnLst>
                              <p:par>
                                <p:cTn id="23" presetID="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2700"/>
                            </p:stCondLst>
                            <p:childTnLst>
                              <p:par>
                                <p:cTn id="28" presetID="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200"/>
                            </p:stCondLst>
                            <p:childTnLst>
                              <p:par>
                                <p:cTn id="33" presetID="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3865134" y="1483107"/>
            <a:ext cx="738664" cy="278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48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rPr>
              <a:t>第一章</a:t>
            </a:r>
            <a:endParaRPr lang="en-US" altLang="zh-CN" sz="48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endParaRPr>
          </a:p>
        </p:txBody>
      </p:sp>
      <p:sp>
        <p:nvSpPr>
          <p:cNvPr id="5" name="Rectangle 18"/>
          <p:cNvSpPr>
            <a:spLocks noChangeArrowheads="1"/>
          </p:cNvSpPr>
          <p:nvPr/>
        </p:nvSpPr>
        <p:spPr bwMode="auto">
          <a:xfrm>
            <a:off x="4583905" y="2031644"/>
            <a:ext cx="169277" cy="174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1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rPr>
              <a:t>CONTENTS</a:t>
            </a:r>
          </a:p>
        </p:txBody>
      </p:sp>
      <p:sp>
        <p:nvSpPr>
          <p:cNvPr id="6" name="Line 21"/>
          <p:cNvSpPr>
            <a:spLocks noChangeShapeType="1"/>
          </p:cNvSpPr>
          <p:nvPr/>
        </p:nvSpPr>
        <p:spPr bwMode="auto">
          <a:xfrm>
            <a:off x="4927368" y="2021893"/>
            <a:ext cx="0" cy="1748177"/>
          </a:xfrm>
          <a:prstGeom prst="line">
            <a:avLst/>
          </a:prstGeom>
          <a:noFill/>
          <a:ln w="6350">
            <a:solidFill>
              <a:srgbClr val="555D6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dirty="0">
              <a:ln>
                <a:solidFill>
                  <a:schemeClr val="tx1">
                    <a:lumMod val="60000"/>
                    <a:lumOff val="40000"/>
                  </a:schemeClr>
                </a:solidFill>
              </a:ln>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7" name="矩形 6"/>
          <p:cNvSpPr/>
          <p:nvPr/>
        </p:nvSpPr>
        <p:spPr>
          <a:xfrm>
            <a:off x="4767696" y="2152554"/>
            <a:ext cx="4237739" cy="738664"/>
          </a:xfrm>
          <a:prstGeom prst="rect">
            <a:avLst/>
          </a:prstGeom>
        </p:spPr>
        <p:txBody>
          <a:bodyPr wrap="square" lIns="0" tIns="0" rIns="0" bIns="0">
            <a:spAutoFit/>
          </a:bodyPr>
          <a:lstStyle/>
          <a:p>
            <a:pPr algn="ctr" eaLnBrk="1" hangingPunct="1">
              <a:defRPr/>
            </a:pPr>
            <a:r>
              <a:rPr lang="zh-CN" altLang="en-US" sz="48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节日起源</a:t>
            </a:r>
          </a:p>
        </p:txBody>
      </p:sp>
      <p:sp>
        <p:nvSpPr>
          <p:cNvPr id="8" name="TextBox 11"/>
          <p:cNvSpPr txBox="1"/>
          <p:nvPr/>
        </p:nvSpPr>
        <p:spPr>
          <a:xfrm>
            <a:off x="5123847" y="2876235"/>
            <a:ext cx="3570208" cy="276999"/>
          </a:xfrm>
          <a:prstGeom prst="rect">
            <a:avLst/>
          </a:prstGeom>
          <a:noFill/>
        </p:spPr>
        <p:txBody>
          <a:bodyPr wrap="none">
            <a:spAutoFit/>
          </a:bodyPr>
          <a:lstStyle/>
          <a:p>
            <a:pPr marL="0" lvl="1">
              <a:defRPr/>
            </a:pPr>
            <a:r>
              <a:rPr lang="zh-CN" altLang="en-US" sz="12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添加相关标题文字添加相关标题文字相关标题文字</a:t>
            </a:r>
            <a:endParaRPr lang="en-US" altLang="zh-CN" sz="1200" noProof="1">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9" name="TextBox 11"/>
          <p:cNvSpPr txBox="1"/>
          <p:nvPr/>
        </p:nvSpPr>
        <p:spPr>
          <a:xfrm>
            <a:off x="5123847" y="3150193"/>
            <a:ext cx="3570208" cy="276999"/>
          </a:xfrm>
          <a:prstGeom prst="rect">
            <a:avLst/>
          </a:prstGeom>
          <a:noFill/>
        </p:spPr>
        <p:txBody>
          <a:bodyPr wrap="none">
            <a:spAutoFit/>
          </a:bodyPr>
          <a:lstStyle/>
          <a:p>
            <a:pPr marL="0" lvl="1">
              <a:defRPr/>
            </a:pPr>
            <a:r>
              <a:rPr lang="zh-CN" altLang="en-US" sz="12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添加相关标题文字添加相关标题文字相关标题文字</a:t>
            </a:r>
            <a:endParaRPr lang="en-US" altLang="zh-CN" sz="1200" noProof="1">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pic>
        <p:nvPicPr>
          <p:cNvPr id="10" name="图片 9"/>
          <p:cNvPicPr>
            <a:picLocks noChangeAspect="1"/>
          </p:cNvPicPr>
          <p:nvPr/>
        </p:nvPicPr>
        <p:blipFill>
          <a:blip r:embed="rId3" cstate="screen"/>
          <a:stretch>
            <a:fillRect/>
          </a:stretch>
        </p:blipFill>
        <p:spPr>
          <a:xfrm>
            <a:off x="8694055" y="3149600"/>
            <a:ext cx="3086100" cy="3086100"/>
          </a:xfrm>
          <a:prstGeom prst="rect">
            <a:avLst/>
          </a:prstGeom>
        </p:spPr>
      </p:pic>
      <p:pic>
        <p:nvPicPr>
          <p:cNvPr id="11" name="图片 10" descr="a896b6276fbda3cc88e2fd8917029813"/>
          <p:cNvPicPr>
            <a:picLocks noChangeAspect="1"/>
          </p:cNvPicPr>
          <p:nvPr/>
        </p:nvPicPr>
        <p:blipFill>
          <a:blip r:embed="rId4"/>
          <a:stretch>
            <a:fillRect/>
          </a:stretch>
        </p:blipFill>
        <p:spPr>
          <a:xfrm>
            <a:off x="-596900" y="-190500"/>
            <a:ext cx="4989830" cy="4989830"/>
          </a:xfrm>
          <a:prstGeom prst="rect">
            <a:avLst/>
          </a:prstGeom>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3" presetClass="entr" presetSubtype="3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ppt_w"/>
                                          </p:val>
                                        </p:tav>
                                        <p:tav tm="100000">
                                          <p:val>
                                            <p:strVal val="#ppt_w"/>
                                          </p:val>
                                        </p:tav>
                                      </p:tavLst>
                                    </p:anim>
                                    <p:anim calcmode="lin" valueType="num">
                                      <p:cBhvr>
                                        <p:cTn id="24" dur="500" fill="hold"/>
                                        <p:tgtEl>
                                          <p:spTgt spid="7"/>
                                        </p:tgtEl>
                                        <p:attrNameLst>
                                          <p:attrName>ppt_h</p:attrName>
                                        </p:attrNameLst>
                                      </p:cBhvr>
                                      <p:tavLst>
                                        <p:tav tm="0">
                                          <p:val>
                                            <p:strVal val="4*#ppt_h"/>
                                          </p:val>
                                        </p:tav>
                                        <p:tav tm="100000">
                                          <p:val>
                                            <p:strVal val="#ppt_h"/>
                                          </p:val>
                                        </p:tav>
                                      </p:tavLst>
                                    </p:anim>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p:tgtEl>
                                          <p:spTgt spid="8"/>
                                        </p:tgtEl>
                                        <p:attrNameLst>
                                          <p:attrName>ppt_x</p:attrName>
                                        </p:attrNameLst>
                                      </p:cBhvr>
                                      <p:tavLst>
                                        <p:tav tm="0">
                                          <p:val>
                                            <p:strVal val="#ppt_x-#ppt_w*1.125000"/>
                                          </p:val>
                                        </p:tav>
                                        <p:tav tm="100000">
                                          <p:val>
                                            <p:strVal val="#ppt_x"/>
                                          </p:val>
                                        </p:tav>
                                      </p:tavLst>
                                    </p:anim>
                                    <p:animEffect transition="in" filter="wipe(right)">
                                      <p:cBhvr>
                                        <p:cTn id="29" dur="500"/>
                                        <p:tgtEl>
                                          <p:spTgt spid="8"/>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p:tgtEl>
                                          <p:spTgt spid="9"/>
                                        </p:tgtEl>
                                        <p:attrNameLst>
                                          <p:attrName>ppt_x</p:attrName>
                                        </p:attrNameLst>
                                      </p:cBhvr>
                                      <p:tavLst>
                                        <p:tav tm="0">
                                          <p:val>
                                            <p:strVal val="#ppt_x-#ppt_w*1.125000"/>
                                          </p:val>
                                        </p:tav>
                                        <p:tav tm="100000">
                                          <p:val>
                                            <p:strVal val="#ppt_x"/>
                                          </p:val>
                                        </p:tav>
                                      </p:tavLst>
                                    </p:anim>
                                    <p:animEffect transition="in" filter="wipe(righ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6"/>
          <p:cNvSpPr txBox="1"/>
          <p:nvPr/>
        </p:nvSpPr>
        <p:spPr>
          <a:xfrm>
            <a:off x="838199" y="1129960"/>
            <a:ext cx="6693763" cy="493088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defRPr/>
            </a:pPr>
            <a:r>
              <a:rPr lang="zh-CN" altLang="en-US" noProof="1">
                <a:latin typeface="思源宋体 CN" panose="02020400000000000000" pitchFamily="18" charset="-122"/>
                <a:ea typeface="思源宋体 CN" panose="02020400000000000000" pitchFamily="18" charset="-122"/>
                <a:sym typeface="+mn-ea"/>
              </a:rPr>
              <a:t>重阳的源头，可追溯到先秦之前。</a:t>
            </a:r>
            <a:r>
              <a:rPr lang="en-US" altLang="zh-CN" noProof="1">
                <a:latin typeface="思源宋体 CN" panose="02020400000000000000" pitchFamily="18" charset="-122"/>
                <a:ea typeface="思源宋体 CN" panose="02020400000000000000" pitchFamily="18" charset="-122"/>
                <a:sym typeface="+mn-ea"/>
              </a:rPr>
              <a:t>《</a:t>
            </a:r>
            <a:r>
              <a:rPr lang="zh-CN" altLang="en-US" noProof="1">
                <a:latin typeface="思源宋体 CN" panose="02020400000000000000" pitchFamily="18" charset="-122"/>
                <a:ea typeface="思源宋体 CN" panose="02020400000000000000" pitchFamily="18" charset="-122"/>
                <a:sym typeface="+mn-ea"/>
              </a:rPr>
              <a:t>吕氏春秋</a:t>
            </a:r>
            <a:r>
              <a:rPr lang="en-US" altLang="zh-CN" noProof="1">
                <a:latin typeface="思源宋体 CN" panose="02020400000000000000" pitchFamily="18" charset="-122"/>
                <a:ea typeface="思源宋体 CN" panose="02020400000000000000" pitchFamily="18" charset="-122"/>
                <a:sym typeface="+mn-ea"/>
              </a:rPr>
              <a:t>》</a:t>
            </a:r>
            <a:r>
              <a:rPr lang="zh-CN" altLang="en-US" noProof="1">
                <a:latin typeface="思源宋体 CN" panose="02020400000000000000" pitchFamily="18" charset="-122"/>
                <a:ea typeface="思源宋体 CN" panose="02020400000000000000" pitchFamily="18" charset="-122"/>
                <a:sym typeface="+mn-ea"/>
              </a:rPr>
              <a:t>之中</a:t>
            </a:r>
            <a:r>
              <a:rPr lang="en-US" altLang="zh-CN" noProof="1">
                <a:latin typeface="思源宋体 CN" panose="02020400000000000000" pitchFamily="18" charset="-122"/>
                <a:ea typeface="思源宋体 CN" panose="02020400000000000000" pitchFamily="18" charset="-122"/>
                <a:sym typeface="+mn-ea"/>
              </a:rPr>
              <a:t>《</a:t>
            </a:r>
            <a:r>
              <a:rPr lang="zh-CN" altLang="en-US" noProof="1">
                <a:latin typeface="思源宋体 CN" panose="02020400000000000000" pitchFamily="18" charset="-122"/>
                <a:ea typeface="思源宋体 CN" panose="02020400000000000000" pitchFamily="18" charset="-122"/>
                <a:sym typeface="+mn-ea"/>
              </a:rPr>
              <a:t>季秋纪</a:t>
            </a:r>
            <a:r>
              <a:rPr lang="en-US" altLang="zh-CN" noProof="1">
                <a:latin typeface="思源宋体 CN" panose="02020400000000000000" pitchFamily="18" charset="-122"/>
                <a:ea typeface="思源宋体 CN" panose="02020400000000000000" pitchFamily="18" charset="-122"/>
                <a:sym typeface="+mn-ea"/>
              </a:rPr>
              <a:t>》</a:t>
            </a:r>
            <a:r>
              <a:rPr lang="zh-CN" altLang="en-US" noProof="1">
                <a:latin typeface="思源宋体 CN" panose="02020400000000000000" pitchFamily="18" charset="-122"/>
                <a:ea typeface="思源宋体 CN" panose="02020400000000000000" pitchFamily="18" charset="-122"/>
                <a:sym typeface="+mn-ea"/>
              </a:rPr>
              <a:t>载：“（九月）命家宰，农事备收，举五种之要。藏帝籍之收于神仓，祗敬必饬。”“是日也，大飨帝，尝牺牲，告备于天子。”可见当时已有在秋九月农作物丰收之时祭飨天帝、祭祖，以谢天帝、祖先恩德的活动。</a:t>
            </a:r>
            <a:endParaRPr lang="en-US" altLang="zh-CN" noProof="1">
              <a:latin typeface="思源宋体 CN" panose="02020400000000000000" pitchFamily="18" charset="-122"/>
              <a:ea typeface="思源宋体 CN" panose="02020400000000000000" pitchFamily="18" charset="-122"/>
              <a:sym typeface="+mn-ea"/>
            </a:endParaRPr>
          </a:p>
          <a:p>
            <a:pPr>
              <a:lnSpc>
                <a:spcPct val="120000"/>
              </a:lnSpc>
              <a:spcBef>
                <a:spcPts val="0"/>
              </a:spcBef>
              <a:defRPr/>
            </a:pPr>
            <a:endParaRPr lang="zh-CN" altLang="en-US" noProof="1">
              <a:latin typeface="思源宋体 CN" panose="02020400000000000000" pitchFamily="18" charset="-122"/>
              <a:ea typeface="思源宋体 CN" panose="02020400000000000000" pitchFamily="18" charset="-122"/>
              <a:sym typeface="+mn-ea"/>
            </a:endParaRPr>
          </a:p>
          <a:p>
            <a:pPr>
              <a:lnSpc>
                <a:spcPct val="120000"/>
              </a:lnSpc>
              <a:spcBef>
                <a:spcPts val="0"/>
              </a:spcBef>
              <a:defRPr/>
            </a:pPr>
            <a:r>
              <a:rPr lang="zh-CN" altLang="en-US" noProof="1">
                <a:latin typeface="思源宋体 CN" panose="02020400000000000000" pitchFamily="18" charset="-122"/>
                <a:ea typeface="思源宋体 CN" panose="02020400000000000000" pitchFamily="18" charset="-122"/>
                <a:sym typeface="+mn-ea"/>
              </a:rPr>
              <a:t>汉代，</a:t>
            </a:r>
            <a:r>
              <a:rPr lang="en-US" altLang="zh-CN" noProof="1">
                <a:latin typeface="思源宋体 CN" panose="02020400000000000000" pitchFamily="18" charset="-122"/>
                <a:ea typeface="思源宋体 CN" panose="02020400000000000000" pitchFamily="18" charset="-122"/>
                <a:sym typeface="+mn-ea"/>
              </a:rPr>
              <a:t>《</a:t>
            </a:r>
            <a:r>
              <a:rPr lang="zh-CN" altLang="en-US" noProof="1">
                <a:latin typeface="思源宋体 CN" panose="02020400000000000000" pitchFamily="18" charset="-122"/>
                <a:ea typeface="思源宋体 CN" panose="02020400000000000000" pitchFamily="18" charset="-122"/>
                <a:sym typeface="+mn-ea"/>
              </a:rPr>
              <a:t>西京杂记</a:t>
            </a:r>
            <a:r>
              <a:rPr lang="en-US" altLang="zh-CN" noProof="1">
                <a:latin typeface="思源宋体 CN" panose="02020400000000000000" pitchFamily="18" charset="-122"/>
                <a:ea typeface="思源宋体 CN" panose="02020400000000000000" pitchFamily="18" charset="-122"/>
                <a:sym typeface="+mn-ea"/>
              </a:rPr>
              <a:t>》</a:t>
            </a:r>
            <a:r>
              <a:rPr lang="zh-CN" altLang="en-US" noProof="1">
                <a:latin typeface="思源宋体 CN" panose="02020400000000000000" pitchFamily="18" charset="-122"/>
                <a:ea typeface="思源宋体 CN" panose="02020400000000000000" pitchFamily="18" charset="-122"/>
                <a:sym typeface="+mn-ea"/>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noProof="1">
                <a:latin typeface="思源宋体 CN" panose="02020400000000000000" pitchFamily="18" charset="-122"/>
                <a:ea typeface="思源宋体 CN" panose="02020400000000000000" pitchFamily="18" charset="-122"/>
                <a:sym typeface="+mn-ea"/>
              </a:rPr>
              <a:t>《</a:t>
            </a:r>
            <a:r>
              <a:rPr lang="zh-CN" altLang="en-US" noProof="1">
                <a:latin typeface="思源宋体 CN" panose="02020400000000000000" pitchFamily="18" charset="-122"/>
                <a:ea typeface="思源宋体 CN" panose="02020400000000000000" pitchFamily="18" charset="-122"/>
                <a:sym typeface="+mn-ea"/>
              </a:rPr>
              <a:t>荆楚岁时记</a:t>
            </a:r>
            <a:r>
              <a:rPr lang="en-US" altLang="zh-CN" noProof="1">
                <a:latin typeface="思源宋体 CN" panose="02020400000000000000" pitchFamily="18" charset="-122"/>
                <a:ea typeface="思源宋体 CN" panose="02020400000000000000" pitchFamily="18" charset="-122"/>
                <a:sym typeface="+mn-ea"/>
              </a:rPr>
              <a:t>》</a:t>
            </a:r>
            <a:r>
              <a:rPr lang="zh-CN" altLang="en-US" noProof="1">
                <a:latin typeface="思源宋体 CN" panose="02020400000000000000" pitchFamily="18" charset="-122"/>
                <a:ea typeface="思源宋体 CN" panose="02020400000000000000" pitchFamily="18" charset="-122"/>
                <a:sym typeface="+mn-ea"/>
              </a:rPr>
              <a:t>云：“九月九日，四民并籍野饮宴。”隋杜公瞻注云：“九月九日宴会，未知起于何代，然自驻至宋未改。”求长寿及饮宴，构成了重阳节的基础。</a:t>
            </a:r>
          </a:p>
        </p:txBody>
      </p:sp>
      <p:pic>
        <p:nvPicPr>
          <p:cNvPr id="5" name="图片 4"/>
          <p:cNvPicPr>
            <a:picLocks noChangeAspect="1"/>
          </p:cNvPicPr>
          <p:nvPr/>
        </p:nvPicPr>
        <p:blipFill>
          <a:blip r:embed="rId3"/>
          <a:stretch>
            <a:fillRect/>
          </a:stretch>
        </p:blipFill>
        <p:spPr>
          <a:xfrm>
            <a:off x="7753350" y="3352800"/>
            <a:ext cx="4438650" cy="3505200"/>
          </a:xfrm>
          <a:prstGeom prst="rect">
            <a:avLst/>
          </a:prstGeom>
        </p:spPr>
      </p:pic>
      <p:pic>
        <p:nvPicPr>
          <p:cNvPr id="6" name="图片 5"/>
          <p:cNvPicPr>
            <a:picLocks noChangeAspect="1"/>
          </p:cNvPicPr>
          <p:nvPr/>
        </p:nvPicPr>
        <p:blipFill>
          <a:blip r:embed="rId4" cstate="screen"/>
          <a:stretch>
            <a:fillRect/>
          </a:stretch>
        </p:blipFill>
        <p:spPr>
          <a:xfrm rot="302515" flipH="1">
            <a:off x="9436847" y="1785107"/>
            <a:ext cx="1730626" cy="57974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6"/>
          <p:cNvSpPr txBox="1"/>
          <p:nvPr/>
        </p:nvSpPr>
        <p:spPr>
          <a:xfrm>
            <a:off x="838199" y="1129960"/>
            <a:ext cx="6693763" cy="493088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lnSpc>
                <a:spcPct val="150000"/>
              </a:lnSpc>
            </a:pPr>
            <a:r>
              <a:rPr lang="zh-CN" altLang="en-US" dirty="0">
                <a:latin typeface="思源宋体 CN" panose="02020400000000000000" pitchFamily="18" charset="-122"/>
                <a:ea typeface="思源宋体 CN" panose="02020400000000000000" pitchFamily="18" charset="-122"/>
              </a:rPr>
              <a:t>重阳节的原型之一是古代的祭祀大火的仪式。</a:t>
            </a:r>
          </a:p>
          <a:p>
            <a:pPr eaLnBrk="0" hangingPunct="0">
              <a:lnSpc>
                <a:spcPct val="150000"/>
              </a:lnSpc>
            </a:pPr>
            <a:r>
              <a:rPr lang="zh-CN" altLang="en-US" dirty="0">
                <a:latin typeface="思源宋体 CN" panose="02020400000000000000" pitchFamily="18" charset="-122"/>
                <a:ea typeface="思源宋体 CN" panose="02020400000000000000" pitchFamily="18" charset="-122"/>
              </a:rPr>
              <a:t>作为古代季节星宿标志的“大火”星，在季秋九月隐退，</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夏小正</a:t>
            </a:r>
            <a:r>
              <a:rPr lang="en-US" altLang="zh-CN" dirty="0">
                <a:latin typeface="思源宋体 CN" panose="02020400000000000000" pitchFamily="18" charset="-122"/>
                <a:ea typeface="思源宋体 CN" panose="02020400000000000000" pitchFamily="18" charset="-122"/>
              </a:rPr>
              <a:t>》</a:t>
            </a:r>
            <a:r>
              <a:rPr lang="zh-CN" altLang="en-US" dirty="0">
                <a:latin typeface="思源宋体 CN" panose="02020400000000000000" pitchFamily="18" charset="-122"/>
                <a:ea typeface="思源宋体 CN" panose="02020400000000000000" pitchFamily="18"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pic>
        <p:nvPicPr>
          <p:cNvPr id="5" name="图片 4"/>
          <p:cNvPicPr>
            <a:picLocks noChangeAspect="1"/>
          </p:cNvPicPr>
          <p:nvPr/>
        </p:nvPicPr>
        <p:blipFill>
          <a:blip r:embed="rId3" cstate="screen"/>
          <a:stretch>
            <a:fillRect/>
          </a:stretch>
        </p:blipFill>
        <p:spPr>
          <a:xfrm flipH="1">
            <a:off x="8464491" y="611584"/>
            <a:ext cx="3408725" cy="6246416"/>
          </a:xfrm>
          <a:prstGeom prst="rect">
            <a:avLst/>
          </a:prstGeom>
        </p:spPr>
      </p:pic>
    </p:spTree>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p:cNvSpPr>
            <a:spLocks noChangeArrowheads="1"/>
          </p:cNvSpPr>
          <p:nvPr/>
        </p:nvSpPr>
        <p:spPr bwMode="auto">
          <a:xfrm>
            <a:off x="3865134" y="1483107"/>
            <a:ext cx="738664" cy="278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48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rPr>
              <a:t>第二章</a:t>
            </a:r>
            <a:endParaRPr lang="en-US" altLang="zh-CN" sz="48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endParaRPr>
          </a:p>
        </p:txBody>
      </p:sp>
      <p:sp>
        <p:nvSpPr>
          <p:cNvPr id="6" name="Rectangle 18"/>
          <p:cNvSpPr>
            <a:spLocks noChangeArrowheads="1"/>
          </p:cNvSpPr>
          <p:nvPr/>
        </p:nvSpPr>
        <p:spPr bwMode="auto">
          <a:xfrm>
            <a:off x="4583905" y="2031644"/>
            <a:ext cx="169277" cy="174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100" dirty="0">
                <a:latin typeface="思源宋体 CN" panose="02020400000000000000" pitchFamily="18" charset="-122"/>
                <a:ea typeface="思源宋体 CN" panose="02020400000000000000" pitchFamily="18" charset="-122"/>
                <a:cs typeface="宋体" panose="02010600030101010101" pitchFamily="2" charset="-122"/>
                <a:sym typeface="字魂35号-经典雅黑" panose="00000500000000000000" pitchFamily="2" charset="-122"/>
              </a:rPr>
              <a:t>CONTENTS</a:t>
            </a:r>
          </a:p>
        </p:txBody>
      </p:sp>
      <p:sp>
        <p:nvSpPr>
          <p:cNvPr id="7" name="Line 21"/>
          <p:cNvSpPr>
            <a:spLocks noChangeShapeType="1"/>
          </p:cNvSpPr>
          <p:nvPr/>
        </p:nvSpPr>
        <p:spPr bwMode="auto">
          <a:xfrm>
            <a:off x="4927368" y="2021893"/>
            <a:ext cx="0" cy="1748177"/>
          </a:xfrm>
          <a:prstGeom prst="line">
            <a:avLst/>
          </a:prstGeom>
          <a:noFill/>
          <a:ln w="6350">
            <a:solidFill>
              <a:srgbClr val="555D6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dirty="0">
              <a:ln>
                <a:solidFill>
                  <a:schemeClr val="tx1">
                    <a:lumMod val="60000"/>
                    <a:lumOff val="40000"/>
                  </a:schemeClr>
                </a:solidFill>
              </a:ln>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8" name="矩形 7"/>
          <p:cNvSpPr/>
          <p:nvPr/>
        </p:nvSpPr>
        <p:spPr>
          <a:xfrm>
            <a:off x="4767696" y="2152554"/>
            <a:ext cx="4237739" cy="738664"/>
          </a:xfrm>
          <a:prstGeom prst="rect">
            <a:avLst/>
          </a:prstGeom>
        </p:spPr>
        <p:txBody>
          <a:bodyPr wrap="square" lIns="0" tIns="0" rIns="0" bIns="0">
            <a:spAutoFit/>
          </a:bodyPr>
          <a:lstStyle/>
          <a:p>
            <a:pPr algn="ctr" eaLnBrk="1" hangingPunct="1">
              <a:defRPr/>
            </a:pPr>
            <a:r>
              <a:rPr lang="zh-CN" altLang="en-US" sz="48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民间习俗</a:t>
            </a:r>
          </a:p>
        </p:txBody>
      </p:sp>
      <p:sp>
        <p:nvSpPr>
          <p:cNvPr id="9" name="TextBox 11"/>
          <p:cNvSpPr txBox="1"/>
          <p:nvPr/>
        </p:nvSpPr>
        <p:spPr>
          <a:xfrm>
            <a:off x="5123847" y="2876235"/>
            <a:ext cx="3570208" cy="276999"/>
          </a:xfrm>
          <a:prstGeom prst="rect">
            <a:avLst/>
          </a:prstGeom>
          <a:noFill/>
        </p:spPr>
        <p:txBody>
          <a:bodyPr wrap="none">
            <a:spAutoFit/>
          </a:bodyPr>
          <a:lstStyle/>
          <a:p>
            <a:pPr marL="0" lvl="1">
              <a:defRPr/>
            </a:pPr>
            <a:r>
              <a:rPr lang="zh-CN" altLang="en-US" sz="12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添加相关标题文字添加相关标题文字相关标题文字</a:t>
            </a:r>
            <a:endParaRPr lang="en-US" altLang="zh-CN" sz="1200" noProof="1">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sp>
        <p:nvSpPr>
          <p:cNvPr id="10" name="TextBox 11"/>
          <p:cNvSpPr txBox="1"/>
          <p:nvPr/>
        </p:nvSpPr>
        <p:spPr>
          <a:xfrm>
            <a:off x="5123847" y="3150193"/>
            <a:ext cx="3570208" cy="276999"/>
          </a:xfrm>
          <a:prstGeom prst="rect">
            <a:avLst/>
          </a:prstGeom>
          <a:noFill/>
        </p:spPr>
        <p:txBody>
          <a:bodyPr wrap="none">
            <a:spAutoFit/>
          </a:bodyPr>
          <a:lstStyle/>
          <a:p>
            <a:pPr marL="0" lvl="1">
              <a:defRPr/>
            </a:pPr>
            <a:r>
              <a:rPr lang="zh-CN" altLang="en-US" sz="1200" noProof="1">
                <a:latin typeface="思源宋体 CN" panose="02020400000000000000" pitchFamily="18" charset="-122"/>
                <a:ea typeface="思源宋体 CN" panose="02020400000000000000" pitchFamily="18" charset="-122"/>
                <a:cs typeface="阿里巴巴普惠体 L" panose="00020600040101010101" pitchFamily="18" charset="-122"/>
                <a:sym typeface="字魂35号-经典雅黑" panose="00000500000000000000" pitchFamily="2" charset="-122"/>
              </a:rPr>
              <a:t>添加相关标题文字添加相关标题文字相关标题文字</a:t>
            </a:r>
            <a:endParaRPr lang="en-US" altLang="zh-CN" sz="1200" noProof="1">
              <a:latin typeface="思源宋体 CN" panose="02020400000000000000" pitchFamily="18" charset="-122"/>
              <a:ea typeface="思源宋体 CN" panose="02020400000000000000" pitchFamily="18" charset="-122"/>
              <a:sym typeface="字魂35号-经典雅黑" panose="00000500000000000000" pitchFamily="2" charset="-122"/>
            </a:endParaRPr>
          </a:p>
        </p:txBody>
      </p:sp>
      <p:pic>
        <p:nvPicPr>
          <p:cNvPr id="11" name="图片 10"/>
          <p:cNvPicPr>
            <a:picLocks noChangeAspect="1"/>
          </p:cNvPicPr>
          <p:nvPr/>
        </p:nvPicPr>
        <p:blipFill>
          <a:blip r:embed="rId3" cstate="screen"/>
          <a:stretch>
            <a:fillRect/>
          </a:stretch>
        </p:blipFill>
        <p:spPr>
          <a:xfrm>
            <a:off x="8694055" y="3149600"/>
            <a:ext cx="3086100" cy="3086100"/>
          </a:xfrm>
          <a:prstGeom prst="rect">
            <a:avLst/>
          </a:prstGeom>
        </p:spPr>
      </p:pic>
      <p:pic>
        <p:nvPicPr>
          <p:cNvPr id="12" name="图片 11" descr="a896b6276fbda3cc88e2fd8917029813"/>
          <p:cNvPicPr>
            <a:picLocks noChangeAspect="1"/>
          </p:cNvPicPr>
          <p:nvPr/>
        </p:nvPicPr>
        <p:blipFill>
          <a:blip r:embed="rId4"/>
          <a:stretch>
            <a:fillRect/>
          </a:stretch>
        </p:blipFill>
        <p:spPr>
          <a:xfrm>
            <a:off x="-596900" y="-190500"/>
            <a:ext cx="4989830" cy="4989830"/>
          </a:xfrm>
          <a:prstGeom prst="rect">
            <a:avLst/>
          </a:prstGeom>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3" presetClass="entr" presetSubtype="3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4*#ppt_w"/>
                                          </p:val>
                                        </p:tav>
                                        <p:tav tm="100000">
                                          <p:val>
                                            <p:strVal val="#ppt_w"/>
                                          </p:val>
                                        </p:tav>
                                      </p:tavLst>
                                    </p:anim>
                                    <p:anim calcmode="lin" valueType="num">
                                      <p:cBhvr>
                                        <p:cTn id="24" dur="500" fill="hold"/>
                                        <p:tgtEl>
                                          <p:spTgt spid="8"/>
                                        </p:tgtEl>
                                        <p:attrNameLst>
                                          <p:attrName>ppt_h</p:attrName>
                                        </p:attrNameLst>
                                      </p:cBhvr>
                                      <p:tavLst>
                                        <p:tav tm="0">
                                          <p:val>
                                            <p:strVal val="4*#ppt_h"/>
                                          </p:val>
                                        </p:tav>
                                        <p:tav tm="100000">
                                          <p:val>
                                            <p:strVal val="#ppt_h"/>
                                          </p:val>
                                        </p:tav>
                                      </p:tavLst>
                                    </p:anim>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p:tgtEl>
                                          <p:spTgt spid="9"/>
                                        </p:tgtEl>
                                        <p:attrNameLst>
                                          <p:attrName>ppt_x</p:attrName>
                                        </p:attrNameLst>
                                      </p:cBhvr>
                                      <p:tavLst>
                                        <p:tav tm="0">
                                          <p:val>
                                            <p:strVal val="#ppt_x-#ppt_w*1.125000"/>
                                          </p:val>
                                        </p:tav>
                                        <p:tav tm="100000">
                                          <p:val>
                                            <p:strVal val="#ppt_x"/>
                                          </p:val>
                                        </p:tav>
                                      </p:tavLst>
                                    </p:anim>
                                    <p:animEffect transition="in" filter="wipe(right)">
                                      <p:cBhvr>
                                        <p:cTn id="29" dur="500"/>
                                        <p:tgtEl>
                                          <p:spTgt spid="9"/>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p:tgtEl>
                                          <p:spTgt spid="10"/>
                                        </p:tgtEl>
                                        <p:attrNameLst>
                                          <p:attrName>ppt_x</p:attrName>
                                        </p:attrNameLst>
                                      </p:cBhvr>
                                      <p:tavLst>
                                        <p:tav tm="0">
                                          <p:val>
                                            <p:strVal val="#ppt_x-#ppt_w*1.125000"/>
                                          </p:val>
                                        </p:tav>
                                        <p:tav tm="100000">
                                          <p:val>
                                            <p:strVal val="#ppt_x"/>
                                          </p:val>
                                        </p:tav>
                                      </p:tavLst>
                                    </p:anim>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txBox="1"/>
          <p:nvPr/>
        </p:nvSpPr>
        <p:spPr>
          <a:xfrm>
            <a:off x="838200" y="1129960"/>
            <a:ext cx="5725834" cy="4930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200" dirty="0">
                <a:solidFill>
                  <a:srgbClr val="262626"/>
                </a:solidFill>
                <a:latin typeface="思源黑体 CN Medium" panose="020B0600000000000000" pitchFamily="34" charset="-122"/>
                <a:ea typeface="思源宋体 CN" panose="02020400000000000000" pitchFamily="18" charset="-122"/>
              </a:rPr>
              <a:t>据史料记载，重阳糕又称花糕、菊糕、五色糕，九月九日天明时，以片糕搭儿女头额，祝愿子女百事俱高，乃古人九月作糕的本意。</a:t>
            </a:r>
            <a:endParaRPr lang="en-US" altLang="zh-CN" sz="2200" dirty="0">
              <a:solidFill>
                <a:srgbClr val="262626"/>
              </a:solidFill>
              <a:latin typeface="思源黑体 CN Medium" panose="020B0600000000000000" pitchFamily="34" charset="-122"/>
              <a:ea typeface="思源宋体 CN" panose="02020400000000000000" pitchFamily="18" charset="-122"/>
            </a:endParaRPr>
          </a:p>
          <a:p>
            <a:endParaRPr lang="en-US" altLang="zh-CN" sz="2200" dirty="0">
              <a:solidFill>
                <a:srgbClr val="262626"/>
              </a:solidFill>
              <a:latin typeface="思源宋体 CN" panose="02020400000000000000" pitchFamily="18" charset="-122"/>
              <a:ea typeface="思源宋体 CN" panose="02020400000000000000" pitchFamily="18" charset="-122"/>
            </a:endParaRPr>
          </a:p>
          <a:p>
            <a:r>
              <a:rPr lang="zh-CN" altLang="en-US" sz="2200" dirty="0">
                <a:solidFill>
                  <a:srgbClr val="262626"/>
                </a:solidFill>
                <a:latin typeface="思源黑体 CN Medium" panose="020B0600000000000000" pitchFamily="34" charset="-122"/>
                <a:ea typeface="思源宋体 CN" panose="02020400000000000000" pitchFamily="18" charset="-122"/>
              </a:rPr>
              <a:t>讲究的重阳糕要作成九层，像座宝塔，上面还作成两只小羊，以符合重阳（羊）之义。</a:t>
            </a:r>
            <a:endParaRPr lang="en-US" altLang="zh-CN" sz="2200" dirty="0">
              <a:solidFill>
                <a:srgbClr val="262626"/>
              </a:solidFill>
              <a:latin typeface="思源宋体 CN" panose="02020400000000000000" pitchFamily="18" charset="-122"/>
              <a:ea typeface="思源宋体 CN" panose="02020400000000000000" pitchFamily="18" charset="-122"/>
            </a:endParaRPr>
          </a:p>
        </p:txBody>
      </p:sp>
      <p:pic>
        <p:nvPicPr>
          <p:cNvPr id="5" name="图片 18"/>
          <p:cNvPicPr>
            <a:picLocks noChangeAspect="1" noChangeArrowheads="1"/>
          </p:cNvPicPr>
          <p:nvPr/>
        </p:nvPicPr>
        <p:blipFill>
          <a:blip r:embed="rId3"/>
          <a:srcRect/>
          <a:stretch>
            <a:fillRect/>
          </a:stretch>
        </p:blipFill>
        <p:spPr bwMode="auto">
          <a:xfrm>
            <a:off x="1710434" y="3819307"/>
            <a:ext cx="4757906" cy="283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4"/>
          <a:stretch>
            <a:fillRect/>
          </a:stretch>
        </p:blipFill>
        <p:spPr>
          <a:xfrm>
            <a:off x="8258175" y="1352550"/>
            <a:ext cx="3933825" cy="5505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split orient="vert"/>
      </p:transition>
    </mc:Choice>
    <mc:Fallback xmlns="">
      <p:transition spd="slow"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660400" y="683393"/>
            <a:ext cx="6693763" cy="4930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0" hangingPunct="0">
              <a:lnSpc>
                <a:spcPct val="150000"/>
              </a:lnSpc>
            </a:pPr>
            <a:r>
              <a:rPr lang="zh-CN" altLang="en-US" sz="4400" dirty="0">
                <a:latin typeface="思源宋体 CN Medium" panose="02020500000000000000" pitchFamily="18" charset="-122"/>
                <a:ea typeface="思源宋体 CN Medium" panose="02020500000000000000" pitchFamily="18" charset="-122"/>
              </a:rPr>
              <a:t>重阳节登高</a:t>
            </a:r>
            <a:endParaRPr lang="en-US" altLang="zh-CN" sz="1800" dirty="0">
              <a:latin typeface="思源宋体 CN" panose="02020400000000000000" pitchFamily="18" charset="-122"/>
              <a:ea typeface="思源宋体 CN" panose="02020400000000000000" pitchFamily="18" charset="-122"/>
            </a:endParaRPr>
          </a:p>
          <a:p>
            <a:pPr eaLnBrk="0" hangingPunct="0">
              <a:lnSpc>
                <a:spcPct val="150000"/>
              </a:lnSpc>
            </a:pPr>
            <a:r>
              <a:rPr lang="zh-CN" altLang="en-US" sz="2400" dirty="0">
                <a:latin typeface="思源宋体 CN" panose="02020400000000000000" pitchFamily="18" charset="-122"/>
                <a:ea typeface="思源宋体 CN" panose="02020400000000000000" pitchFamily="18" charset="-122"/>
              </a:rPr>
              <a:t>重阳节首先有登高的习俗。金秋九月，天高气爽，这个季节登高远望可达到心旷神怡、健身祛病的目的。</a:t>
            </a:r>
          </a:p>
          <a:p>
            <a:pPr eaLnBrk="0" hangingPunct="0">
              <a:lnSpc>
                <a:spcPct val="150000"/>
              </a:lnSpc>
            </a:pPr>
            <a:r>
              <a:rPr lang="zh-CN" altLang="en-US" sz="2400" dirty="0">
                <a:latin typeface="思源宋体 CN" panose="02020400000000000000" pitchFamily="18" charset="-122"/>
                <a:ea typeface="思源宋体 CN" panose="02020400000000000000" pitchFamily="18" charset="-122"/>
              </a:rPr>
              <a:t>早在西汉，</a:t>
            </a:r>
            <a:r>
              <a:rPr lang="en-US" altLang="zh-CN" sz="2400" dirty="0">
                <a:latin typeface="思源宋体 CN" panose="02020400000000000000" pitchFamily="18" charset="-122"/>
                <a:ea typeface="思源宋体 CN" panose="02020400000000000000" pitchFamily="18" charset="-122"/>
              </a:rPr>
              <a:t>《</a:t>
            </a:r>
            <a:r>
              <a:rPr lang="zh-CN" altLang="en-US" sz="2400" dirty="0">
                <a:latin typeface="思源宋体 CN" panose="02020400000000000000" pitchFamily="18" charset="-122"/>
                <a:ea typeface="思源宋体 CN" panose="02020400000000000000" pitchFamily="18" charset="-122"/>
              </a:rPr>
              <a:t>长安志</a:t>
            </a:r>
            <a:r>
              <a:rPr lang="en-US" altLang="zh-CN" sz="2400" dirty="0">
                <a:latin typeface="思源宋体 CN" panose="02020400000000000000" pitchFamily="18" charset="-122"/>
                <a:ea typeface="思源宋体 CN" panose="02020400000000000000" pitchFamily="18" charset="-122"/>
              </a:rPr>
              <a:t>》</a:t>
            </a:r>
            <a:r>
              <a:rPr lang="zh-CN" altLang="en-US" sz="2400" dirty="0">
                <a:latin typeface="思源宋体 CN" panose="02020400000000000000" pitchFamily="18" charset="-122"/>
                <a:ea typeface="思源宋体 CN" panose="02020400000000000000" pitchFamily="18" charset="-122"/>
              </a:rPr>
              <a:t>中就有汉代京城九月九日时人们游玩观景之记载。在东晋时，有著名的“龙山落帽”故事。</a:t>
            </a:r>
          </a:p>
        </p:txBody>
      </p:sp>
      <p:pic>
        <p:nvPicPr>
          <p:cNvPr id="7" name="图片 6"/>
          <p:cNvPicPr>
            <a:picLocks noChangeAspect="1"/>
          </p:cNvPicPr>
          <p:nvPr/>
        </p:nvPicPr>
        <p:blipFill rotWithShape="1">
          <a:blip r:embed="rId3" cstate="screen"/>
          <a:srcRect/>
          <a:stretch>
            <a:fillRect/>
          </a:stretch>
        </p:blipFill>
        <p:spPr>
          <a:xfrm flipH="1">
            <a:off x="5539740" y="2178624"/>
            <a:ext cx="6650023" cy="4748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Tm="4000">
        <p14:revea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97243" y="370358"/>
            <a:ext cx="2400016" cy="1200329"/>
          </a:xfrm>
          <a:prstGeom prst="rect">
            <a:avLst/>
          </a:prstGeom>
          <a:noFill/>
        </p:spPr>
        <p:txBody>
          <a:bodyPr vert="horz" wrap="none" rtlCol="0">
            <a:spAutoFit/>
          </a:bodyPr>
          <a:lstStyle/>
          <a:p>
            <a:pPr algn="ctr"/>
            <a:r>
              <a:rPr lang="zh-CN" altLang="en-US" sz="7200" spc="-1000" dirty="0">
                <a:latin typeface="思源宋体 CN" panose="02020400000000000000" pitchFamily="18" charset="-122"/>
                <a:ea typeface="微软简行楷" pitchFamily="2" charset="-122"/>
              </a:rPr>
              <a:t>茱     萸</a:t>
            </a:r>
          </a:p>
        </p:txBody>
      </p:sp>
      <p:sp>
        <p:nvSpPr>
          <p:cNvPr id="5" name="文本框 4"/>
          <p:cNvSpPr txBox="1"/>
          <p:nvPr/>
        </p:nvSpPr>
        <p:spPr>
          <a:xfrm>
            <a:off x="2724150" y="2265720"/>
            <a:ext cx="7381875" cy="2677656"/>
          </a:xfrm>
          <a:prstGeom prst="rect">
            <a:avLst/>
          </a:prstGeom>
          <a:noFill/>
        </p:spPr>
        <p:txBody>
          <a:bodyPr vert="horz" wrap="square">
            <a:spAutoFit/>
          </a:bodyPr>
          <a:lstStyle/>
          <a:p>
            <a:pPr indent="457200" algn="just" fontAlgn="auto">
              <a:spcBef>
                <a:spcPts val="0"/>
              </a:spcBef>
              <a:spcAft>
                <a:spcPts val="0"/>
              </a:spcAft>
              <a:defRPr/>
            </a:pPr>
            <a:r>
              <a:rPr lang="zh-CN" altLang="en-US" sz="2400" b="1" spc="188" noProof="1">
                <a:latin typeface="思源宋体 CN Medium" panose="02020500000000000000" pitchFamily="18" charset="-122"/>
                <a:ea typeface="思源宋体 CN Medium" panose="02020500000000000000" pitchFamily="18" charset="-122"/>
                <a:sym typeface="+mn-ea"/>
              </a:rPr>
              <a:t> 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p>
        </p:txBody>
      </p:sp>
      <p:pic>
        <p:nvPicPr>
          <p:cNvPr id="6" name="图片 5"/>
          <p:cNvPicPr>
            <a:picLocks noChangeAspect="1"/>
          </p:cNvPicPr>
          <p:nvPr/>
        </p:nvPicPr>
        <p:blipFill>
          <a:blip r:embed="rId3" cstate="screen">
            <a:duotone>
              <a:prstClr val="black"/>
              <a:srgbClr val="D9C3A5">
                <a:tint val="50000"/>
                <a:satMod val="180000"/>
              </a:srgbClr>
            </a:duotone>
          </a:blip>
          <a:stretch>
            <a:fillRect/>
          </a:stretch>
        </p:blipFill>
        <p:spPr>
          <a:xfrm>
            <a:off x="9260637" y="1680404"/>
            <a:ext cx="2622401" cy="1189821"/>
          </a:xfrm>
          <a:prstGeom prst="rect">
            <a:avLst/>
          </a:prstGeom>
        </p:spPr>
      </p:pic>
      <p:pic>
        <p:nvPicPr>
          <p:cNvPr id="10" name="图片 9" descr="e5bba96ef6fa635fc99eea34076cb88d"/>
          <p:cNvPicPr>
            <a:picLocks noChangeAspect="1"/>
          </p:cNvPicPr>
          <p:nvPr/>
        </p:nvPicPr>
        <p:blipFill>
          <a:blip r:embed="rId4"/>
          <a:stretch>
            <a:fillRect/>
          </a:stretch>
        </p:blipFill>
        <p:spPr>
          <a:xfrm flipH="1">
            <a:off x="-13259" y="1570687"/>
            <a:ext cx="3785235" cy="5271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1099</Words>
  <Application>Microsoft Office PowerPoint</Application>
  <PresentationFormat>宽屏</PresentationFormat>
  <Paragraphs>71</Paragraphs>
  <Slides>16</Slides>
  <Notes>16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阿里巴巴普惠体 L</vt:lpstr>
      <vt:lpstr>等线</vt:lpstr>
      <vt:lpstr>思源黑体 CN Medium</vt:lpstr>
      <vt:lpstr>思源黑体 CN Normal</vt:lpstr>
      <vt:lpstr>思源宋体 CN</vt:lpstr>
      <vt:lpstr>思源宋体 CN Medium</vt:lpstr>
      <vt:lpstr>宋体</vt:lpstr>
      <vt:lpstr>微软简行楷</vt:lpstr>
      <vt:lpstr>字魂35号-经典雅黑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2022-03-04T06:19:37Z</dcterms:created>
  <dcterms:modified xsi:type="dcterms:W3CDTF">2023-01-10T04:59:55Z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213A8854E3EC49EA91EFEB1E42D41D82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