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21E8AF-F652-40D6-B8CC-73BAEC2FE9A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C02C0CE-32BF-4C8C-A16D-8EECC54654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2C0CE-32BF-4C8C-A16D-8EECC54654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EE1B-81F7-4E3C-810C-BEE499030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 thruBlk="1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EE1B-81F7-4E3C-810C-BEE499030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Microsoft Sans Serif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0864;&#25945;&#19971;&#19979;Unit5&#35838;&#20214;&#65288;&#24352;-&#31243;&#65289;\Lesson29\L29&#21333;&#35789;.mp3" TargetMode="External"/><Relationship Id="rId1" Type="http://schemas.microsoft.com/office/2007/relationships/media" Target="file:///C:\Users\Administrator\Desktop\&#20864;&#25945;&#19971;&#19979;Unit5&#35838;&#20214;&#65288;&#24352;-&#31243;&#65289;\Lesson29\L29&#21333;&#35789;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3"/>
          <p:cNvSpPr txBox="1">
            <a:spLocks noChangeArrowheads="1"/>
          </p:cNvSpPr>
          <p:nvPr/>
        </p:nvSpPr>
        <p:spPr bwMode="auto">
          <a:xfrm>
            <a:off x="609600" y="838200"/>
            <a:ext cx="419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七年级英语（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JJ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</a:t>
            </a:r>
            <a:r>
              <a:rPr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）教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学课件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0" y="2743200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 </a:t>
            </a:r>
            <a:r>
              <a:rPr lang="en-US" altLang="zh-CN" sz="4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Door to the World</a:t>
            </a:r>
            <a:endParaRPr lang="zh-CN" altLang="en-US" sz="4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4" y="5410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90500" y="1098550"/>
            <a:ext cx="8761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Read the lesson and match the words with the correct meanings.</a:t>
            </a:r>
          </a:p>
        </p:txBody>
      </p:sp>
      <p:sp>
        <p:nvSpPr>
          <p:cNvPr id="12291" name="文本框 40961"/>
          <p:cNvSpPr txBox="1">
            <a:spLocks noChangeArrowheads="1"/>
          </p:cNvSpPr>
          <p:nvPr/>
        </p:nvSpPr>
        <p:spPr bwMode="auto">
          <a:xfrm>
            <a:off x="3122613" y="527050"/>
            <a:ext cx="2527300" cy="644525"/>
          </a:xfrm>
          <a:prstGeom prst="rect">
            <a:avLst/>
          </a:prstGeom>
          <a:solidFill>
            <a:srgbClr val="D39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Let’s Do It!</a:t>
            </a:r>
          </a:p>
        </p:txBody>
      </p:sp>
      <p:sp>
        <p:nvSpPr>
          <p:cNvPr id="7171" name="Rectangle 3"/>
          <p:cNvSpPr/>
          <p:nvPr/>
        </p:nvSpPr>
        <p:spPr>
          <a:xfrm>
            <a:off x="152400" y="2174875"/>
            <a:ext cx="2160588" cy="44132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</p:txBody>
      </p:sp>
      <p:sp>
        <p:nvSpPr>
          <p:cNvPr id="7172" name="Rectangle 4"/>
          <p:cNvSpPr/>
          <p:nvPr/>
        </p:nvSpPr>
        <p:spPr>
          <a:xfrm>
            <a:off x="190500" y="3008313"/>
            <a:ext cx="2233613" cy="37782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</a:p>
        </p:txBody>
      </p:sp>
      <p:sp>
        <p:nvSpPr>
          <p:cNvPr id="7173" name="Rectangle 5"/>
          <p:cNvSpPr/>
          <p:nvPr/>
        </p:nvSpPr>
        <p:spPr>
          <a:xfrm>
            <a:off x="190500" y="3800475"/>
            <a:ext cx="2160588" cy="439738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</a:p>
        </p:txBody>
      </p:sp>
      <p:sp>
        <p:nvSpPr>
          <p:cNvPr id="7174" name="Rectangle 6"/>
          <p:cNvSpPr/>
          <p:nvPr/>
        </p:nvSpPr>
        <p:spPr>
          <a:xfrm>
            <a:off x="225425" y="4799013"/>
            <a:ext cx="2160588" cy="44132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</a:p>
        </p:txBody>
      </p:sp>
      <p:sp>
        <p:nvSpPr>
          <p:cNvPr id="7175" name="Rectangle 7"/>
          <p:cNvSpPr/>
          <p:nvPr/>
        </p:nvSpPr>
        <p:spPr>
          <a:xfrm>
            <a:off x="225425" y="6034088"/>
            <a:ext cx="2016125" cy="503237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</a:p>
        </p:txBody>
      </p:sp>
      <p:sp>
        <p:nvSpPr>
          <p:cNvPr id="7176" name="Rectangle 8"/>
          <p:cNvSpPr/>
          <p:nvPr/>
        </p:nvSpPr>
        <p:spPr>
          <a:xfrm>
            <a:off x="3467100" y="2174875"/>
            <a:ext cx="5400675" cy="647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good chance for success</a:t>
            </a:r>
          </a:p>
        </p:txBody>
      </p:sp>
      <p:sp>
        <p:nvSpPr>
          <p:cNvPr id="7177" name="Rectangle 9"/>
          <p:cNvSpPr/>
          <p:nvPr/>
        </p:nvSpPr>
        <p:spPr>
          <a:xfrm>
            <a:off x="3394075" y="2936875"/>
            <a:ext cx="5473700" cy="547688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something difficult or not easy to do 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3538538" y="3656013"/>
            <a:ext cx="5329237" cy="865187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piece of writing in a newspaper </a:t>
            </a:r>
          </a:p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or magazine</a:t>
            </a:r>
          </a:p>
        </p:txBody>
      </p:sp>
      <p:sp>
        <p:nvSpPr>
          <p:cNvPr id="7179" name="Rectangle 11"/>
          <p:cNvSpPr/>
          <p:nvPr/>
        </p:nvSpPr>
        <p:spPr>
          <a:xfrm>
            <a:off x="3394075" y="4953000"/>
            <a:ext cx="5473700" cy="79216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facts and ideas learned  from study </a:t>
            </a:r>
          </a:p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and experience</a:t>
            </a:r>
          </a:p>
        </p:txBody>
      </p:sp>
      <p:sp>
        <p:nvSpPr>
          <p:cNvPr id="7180" name="Rectangle 12"/>
          <p:cNvSpPr/>
          <p:nvPr/>
        </p:nvSpPr>
        <p:spPr>
          <a:xfrm>
            <a:off x="3538538" y="6175375"/>
            <a:ext cx="5327650" cy="433388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things that are not the same</a:t>
            </a:r>
          </a:p>
        </p:txBody>
      </p:sp>
      <p:sp>
        <p:nvSpPr>
          <p:cNvPr id="8205" name="Line 13"/>
          <p:cNvSpPr/>
          <p:nvPr/>
        </p:nvSpPr>
        <p:spPr>
          <a:xfrm flipV="1">
            <a:off x="2241550" y="3079750"/>
            <a:ext cx="1368425" cy="3168650"/>
          </a:xfrm>
          <a:prstGeom prst="line">
            <a:avLst/>
          </a:prstGeom>
          <a:solidFill>
            <a:schemeClr val="accent5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6" name="Line 14"/>
          <p:cNvSpPr/>
          <p:nvPr/>
        </p:nvSpPr>
        <p:spPr>
          <a:xfrm>
            <a:off x="2386013" y="4953000"/>
            <a:ext cx="1368425" cy="1511300"/>
          </a:xfrm>
          <a:prstGeom prst="line">
            <a:avLst/>
          </a:prstGeom>
          <a:solidFill>
            <a:schemeClr val="accent5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Line 15"/>
          <p:cNvSpPr/>
          <p:nvPr/>
        </p:nvSpPr>
        <p:spPr>
          <a:xfrm flipV="1">
            <a:off x="2386013" y="2216150"/>
            <a:ext cx="1296987" cy="1873250"/>
          </a:xfrm>
          <a:prstGeom prst="line">
            <a:avLst/>
          </a:prstGeom>
          <a:solidFill>
            <a:schemeClr val="accent5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8" name="Line 16"/>
          <p:cNvSpPr/>
          <p:nvPr/>
        </p:nvSpPr>
        <p:spPr>
          <a:xfrm>
            <a:off x="2459038" y="3224213"/>
            <a:ext cx="1295400" cy="1008062"/>
          </a:xfrm>
          <a:prstGeom prst="line">
            <a:avLst/>
          </a:prstGeom>
          <a:solidFill>
            <a:schemeClr val="accent5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9" name="Line 17"/>
          <p:cNvSpPr/>
          <p:nvPr/>
        </p:nvSpPr>
        <p:spPr>
          <a:xfrm>
            <a:off x="2386013" y="2286000"/>
            <a:ext cx="1223962" cy="3095625"/>
          </a:xfrm>
          <a:prstGeom prst="line">
            <a:avLst/>
          </a:prstGeom>
          <a:solidFill>
            <a:schemeClr val="accent5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209550" y="587375"/>
            <a:ext cx="8724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2. Some students are talking about learning English. Complete the dialogue with the correct forms of the words from Activity 1.</a:t>
            </a:r>
          </a:p>
        </p:txBody>
      </p:sp>
      <p:sp>
        <p:nvSpPr>
          <p:cNvPr id="13315" name="文本框 99"/>
          <p:cNvSpPr txBox="1">
            <a:spLocks noChangeArrowheads="1"/>
          </p:cNvSpPr>
          <p:nvPr/>
        </p:nvSpPr>
        <p:spPr bwMode="auto">
          <a:xfrm>
            <a:off x="209550" y="2033588"/>
            <a:ext cx="87249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Li Ming</a:t>
            </a:r>
            <a:r>
              <a:rPr lang="zh-CN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</a:rPr>
              <a:t>I love reading English________. With a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good__________of</a:t>
            </a:r>
            <a:r>
              <a:rPr lang="en-US" altLang="zh-CN" sz="2800" b="1" dirty="0">
                <a:latin typeface="Times New Roman" panose="02020603050405020304" pitchFamily="18" charset="0"/>
              </a:rPr>
              <a:t> English, I can understand ________ between cultures around the world.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Gao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Baoli</a:t>
            </a:r>
            <a:r>
              <a:rPr lang="zh-CN" alt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</a:rPr>
              <a:t>English is a big________ for me. I don't really want  to learn it.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Wang Mei</a:t>
            </a:r>
            <a:r>
              <a:rPr lang="zh-CN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</a:rPr>
              <a:t>Learning a foreign language takes time, but the new language can give us new____________.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289550" y="2155825"/>
            <a:ext cx="1374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articles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23938" y="2876550"/>
            <a:ext cx="1943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knowledge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43738" y="2876550"/>
            <a:ext cx="195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differences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454525" y="4081463"/>
            <a:ext cx="1608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challenge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962650" y="6021388"/>
            <a:ext cx="2511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opportunities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81000" y="534988"/>
            <a:ext cx="838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3. Fill in the blanks with the correct forms of the words or phrases in the box.</a:t>
            </a:r>
          </a:p>
        </p:txBody>
      </p:sp>
      <p:sp>
        <p:nvSpPr>
          <p:cNvPr id="14339" name="文本框 5"/>
          <p:cNvSpPr txBox="1">
            <a:spLocks noChangeArrowheads="1"/>
          </p:cNvSpPr>
          <p:nvPr/>
        </p:nvSpPr>
        <p:spPr bwMode="auto">
          <a:xfrm>
            <a:off x="436563" y="1611313"/>
            <a:ext cx="8270875" cy="1382712"/>
          </a:xfrm>
          <a:prstGeom prst="rect">
            <a:avLst/>
          </a:prstGeom>
          <a:solidFill>
            <a:srgbClr val="D1D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life       a good knowledge of        anywhere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connect       ask for</a:t>
            </a:r>
          </a:p>
        </p:txBody>
      </p:sp>
      <p:sp>
        <p:nvSpPr>
          <p:cNvPr id="14340" name="文本框 99"/>
          <p:cNvSpPr txBox="1">
            <a:spLocks noChangeArrowheads="1"/>
          </p:cNvSpPr>
          <p:nvPr/>
        </p:nvSpPr>
        <p:spPr bwMode="auto">
          <a:xfrm>
            <a:off x="173038" y="2778125"/>
            <a:ext cx="879951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He must stay home. He can't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go_________else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Internet________us</a:t>
            </a:r>
            <a:r>
              <a:rPr lang="en-US" altLang="zh-CN" sz="2800" b="1" dirty="0">
                <a:latin typeface="Times New Roman" panose="02020603050405020304" pitchFamily="18" charset="0"/>
              </a:rPr>
              <a:t> with the rest of the world.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I got lost on my way to the bookstore. So I went to a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policeman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and________help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She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has____________________Chinese</a:t>
            </a:r>
            <a:r>
              <a:rPr lang="en-US" altLang="zh-CN" sz="2800" b="1" dirty="0">
                <a:latin typeface="Times New Roman" panose="02020603050405020304" pitchFamily="18" charset="0"/>
              </a:rPr>
              <a:t> history.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With a good education, we can make a better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________.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532438" y="2908300"/>
            <a:ext cx="25114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anywhere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27225" y="3429000"/>
            <a:ext cx="1555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connects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955925" y="4521200"/>
            <a:ext cx="2511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asked for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68525" y="5135563"/>
            <a:ext cx="3582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good knowledge of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90588" y="6180138"/>
            <a:ext cx="833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life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8588" y="739775"/>
            <a:ext cx="838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4. Work in groups.What can you do with a good knowledge of English？Talk about it and make a list.</a:t>
            </a:r>
          </a:p>
        </p:txBody>
      </p:sp>
      <p:pic>
        <p:nvPicPr>
          <p:cNvPr id="15363" name="图片 21506" descr="K(GAC9BC1G0I9[8QP~%1U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388" y="3367088"/>
            <a:ext cx="2979737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5556250" y="1873250"/>
            <a:ext cx="3170238" cy="1941513"/>
          </a:xfrm>
          <a:prstGeom prst="cloudCallout">
            <a:avLst>
              <a:gd name="adj1" fmla="val -47736"/>
              <a:gd name="adj2" fmla="val 8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can...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56567" y="1142968"/>
            <a:ext cx="9120188" cy="520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It can be a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challenge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, but the new language can give </a:t>
            </a: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people more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opportunities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 (1)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challenge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名词，意为“挑战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”。</a:t>
            </a: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This exam is a real challenge.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这次考试是一次真正 </a:t>
            </a: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 的挑战。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(2)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opportunity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名词，意为“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机会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”。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常用短语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：</a:t>
            </a: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en-US" altLang="zh-CN" sz="2400" b="1" dirty="0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have/take the opportunity to do/of doing </a:t>
            </a:r>
            <a:r>
              <a:rPr lang="en-US" altLang="zh-CN" sz="2400" b="1" dirty="0" err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sth.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有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抓住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机 </a:t>
            </a: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会做某事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。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：Everyone should take the opportunity </a:t>
            </a: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to learn more new 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knowledge.每个人都应该抓住机会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ts val="25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学习更多</a:t>
            </a:r>
            <a:r>
              <a:rPr lang="zh-CN" altLang="en-US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新知识。</a:t>
            </a: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362075" y="298450"/>
            <a:ext cx="64547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charRg st="8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charRg st="83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charRg st="143" end="3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charRg st="143" end="3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5"/>
          <p:cNvSpPr txBox="1">
            <a:spLocks noChangeArrowheads="1"/>
          </p:cNvSpPr>
          <p:nvPr/>
        </p:nvSpPr>
        <p:spPr bwMode="auto">
          <a:xfrm>
            <a:off x="209550" y="558800"/>
            <a:ext cx="865505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With a good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knowledge</a:t>
            </a:r>
            <a:r>
              <a:rPr lang="en-US" altLang="zh-CN" sz="2800" b="1" dirty="0">
                <a:latin typeface="Times New Roman" panose="02020603050405020304" pitchFamily="18" charset="0"/>
              </a:rPr>
              <a:t> of a new language, you can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enjoy a better life.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knowledge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是不可数名词，但可用作单数，如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(good) knowledge of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（非常）了解；（丰富的）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的知识。</a:t>
            </a:r>
          </a:p>
          <a:p>
            <a:pPr algn="just">
              <a:lnSpc>
                <a:spcPct val="150000"/>
              </a:lnSpc>
              <a:spcBef>
                <a:spcPct val="35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例：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Knowledge is power.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知识就是力量。</a:t>
            </a:r>
          </a:p>
          <a:p>
            <a:pPr algn="just">
              <a:lnSpc>
                <a:spcPct val="150000"/>
              </a:lnSpc>
              <a:spcBef>
                <a:spcPct val="35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Mr. Brown  is very knowledgeable.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布朗先生知识非</a:t>
            </a:r>
          </a:p>
          <a:p>
            <a:pPr algn="just">
              <a:lnSpc>
                <a:spcPct val="150000"/>
              </a:lnSpc>
              <a:spcBef>
                <a:spcPct val="35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常渊博。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0363" y="700088"/>
            <a:ext cx="8655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You can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communicate with 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different people and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learn new things.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60363" y="1966913"/>
            <a:ext cx="878363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communicate</a:t>
            </a:r>
            <a:r>
              <a:rPr lang="zh-CN" altLang="zh-CN" sz="2800" b="1" dirty="0">
                <a:latin typeface="Times New Roman" panose="02020603050405020304" pitchFamily="18" charset="0"/>
              </a:rPr>
              <a:t>作不及物动词，意为“交流”。其名词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形式为communication(交流，通讯)。常用短语：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</a:t>
            </a:r>
            <a:r>
              <a:rPr lang="zh-CN" altLang="zh-CN" sz="2800" b="1" dirty="0">
                <a:solidFill>
                  <a:srgbClr val="0442E2"/>
                </a:solidFill>
                <a:latin typeface="Times New Roman" panose="02020603050405020304" pitchFamily="18" charset="0"/>
              </a:rPr>
              <a:t>communicate with sb.</a:t>
            </a:r>
            <a:r>
              <a:rPr lang="zh-CN" altLang="zh-CN" sz="2800" b="1" dirty="0">
                <a:latin typeface="Times New Roman" panose="02020603050405020304" pitchFamily="18" charset="0"/>
              </a:rPr>
              <a:t>与某人交流。例：You had 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better communicate with your parents often. 你最好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经常和你的父母进行交流。</a:t>
            </a:r>
          </a:p>
        </p:txBody>
      </p:sp>
      <p:pic>
        <p:nvPicPr>
          <p:cNvPr id="18436" name="图片 26627" descr="%)6LTZR7NE@OOH286JZ6XP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3450" y="4641850"/>
            <a:ext cx="26193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7950" y="419100"/>
            <a:ext cx="78501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4.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many ways</a:t>
            </a:r>
            <a:r>
              <a:rPr lang="en-US" altLang="zh-CN" sz="2800" b="1">
                <a:latin typeface="Times New Roman" panose="02020603050405020304" pitchFamily="18" charset="0"/>
              </a:rPr>
              <a:t>, English opens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door to</a:t>
            </a:r>
            <a:r>
              <a:rPr lang="en-US" altLang="zh-CN" sz="2800" b="1">
                <a:latin typeface="Times New Roman" panose="02020603050405020304" pitchFamily="18" charset="0"/>
              </a:rPr>
              <a:t> the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world for you.</a:t>
            </a:r>
            <a:r>
              <a:rPr lang="en-US" altLang="zh-CN" sz="2800" b="1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07988" y="1655763"/>
            <a:ext cx="86137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(1)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many ways</a:t>
            </a:r>
            <a:r>
              <a:rPr lang="zh-CN" altLang="zh-CN" sz="2800" b="1">
                <a:latin typeface="Times New Roman" panose="02020603050405020304" pitchFamily="18" charset="0"/>
              </a:rPr>
              <a:t>意为“在许多方面”。介词in常与名词way构成短语，如：in some ways在某些方面；in different ways在不同的方面；in a way在某种程度上；(get) in the way挡道，妨碍某人；in this way用这种方式；in another way用另一种方式。                              例：</a:t>
            </a:r>
            <a:r>
              <a:rPr lang="en-US" altLang="zh-CN" sz="2800" b="1">
                <a:latin typeface="Times New Roman" panose="02020603050405020304" pitchFamily="18" charset="0"/>
              </a:rPr>
              <a:t>His</a:t>
            </a:r>
            <a:r>
              <a:rPr lang="zh-CN" altLang="zh-CN" sz="2800" b="1">
                <a:latin typeface="Times New Roman" panose="02020603050405020304" pitchFamily="18" charset="0"/>
              </a:rPr>
              <a:t> suggestion from him is useful in many ways. 他的建议在很多方面都有用。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0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charRg st="0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171450" y="528638"/>
            <a:ext cx="87995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(2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)a door to</a:t>
            </a:r>
            <a:r>
              <a:rPr lang="zh-CN" altLang="zh-CN" sz="2800" b="1" dirty="0">
                <a:latin typeface="Times New Roman" panose="02020603050405020304" pitchFamily="18" charset="0"/>
              </a:rPr>
              <a:t>通往……的大门。这里面的to是介词，其后跟名词或代词。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例：This is a door to that house. 这是一扇通往那栋房子的大门。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English is a door to the world.</a:t>
            </a:r>
            <a:r>
              <a:rPr lang="zh-CN" altLang="en-US" sz="2800" b="1" dirty="0">
                <a:latin typeface="Times New Roman" panose="02020603050405020304" pitchFamily="18" charset="0"/>
              </a:rPr>
              <a:t>英语是一扇通向世界的大门。</a:t>
            </a:r>
          </a:p>
        </p:txBody>
      </p:sp>
      <p:pic>
        <p:nvPicPr>
          <p:cNvPr id="20483" name="图片 24578" descr="5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6225" y="4562475"/>
            <a:ext cx="21971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1344613" y="454025"/>
            <a:ext cx="64531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12738" y="1244600"/>
            <a:ext cx="7850187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选择适当的介词填空。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Some students ______ different countries live      and study in this school.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Study can help you open the door ______ the outside world.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31850" y="2032000"/>
          <a:ext cx="6280150" cy="93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1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around   from   to    for   in</a:t>
                      </a:r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24188" y="2959100"/>
            <a:ext cx="1371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from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16650" y="4416425"/>
            <a:ext cx="1371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QQ截图201409011149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1511300"/>
            <a:ext cx="6111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27088" y="1358900"/>
            <a:ext cx="807402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Be able to use the words and phrases: article,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opportunity, knowledge, communicate, connect,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all over the world, a good knowledge of,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communicate with, ask for directions,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connect...with..., in many ways, a door to...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To know the importance of English as a door to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the world </a:t>
            </a:r>
            <a:endParaRPr lang="en-US" altLang="zh-CN" sz="28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 To learn some key sentences: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6148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4440238"/>
            <a:ext cx="612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150" y="5711825"/>
            <a:ext cx="6111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328863" y="581025"/>
            <a:ext cx="5072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charRg st="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charRg st="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0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charRg st="10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charRg st="10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58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charRg st="158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charRg st="158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17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charRg st="217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charRg st="217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87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charRg st="287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charRg st="287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8750" y="796925"/>
            <a:ext cx="84915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You can ask the police _____ directions.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She found the news _____ a newspaper.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English can help you communicate with people  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________ the world.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22688" y="746125"/>
            <a:ext cx="1371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384550" y="1357313"/>
            <a:ext cx="1371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434975" y="2674938"/>
            <a:ext cx="1844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around</a:t>
            </a:r>
          </a:p>
        </p:txBody>
      </p:sp>
      <p:pic>
        <p:nvPicPr>
          <p:cNvPr id="22534" name="图片 27650" descr="91 截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3525" y="3843338"/>
            <a:ext cx="47910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06413" y="692150"/>
            <a:ext cx="849788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28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根据汉语意思完成句子。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作为一名歌手，她有丰富的音乐知识。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As a singer, she has ______ ______ __________  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______ music.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与他人很好地交流是重要的。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It’s important to _____________ _______ ______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others.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</a:rPr>
              <a:t>这个小男孩常请病假。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The little boy often _____ _____ sick leave.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4413" y="1909763"/>
            <a:ext cx="2262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knowledge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216275" y="3856038"/>
            <a:ext cx="5211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communicate   well    with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文本框 1"/>
          <p:cNvSpPr txBox="1">
            <a:spLocks noChangeArrowheads="1"/>
          </p:cNvSpPr>
          <p:nvPr/>
        </p:nvSpPr>
        <p:spPr bwMode="auto">
          <a:xfrm>
            <a:off x="1044575" y="2740025"/>
            <a:ext cx="623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endParaRPr lang="zh-CN" altLang="en-US" sz="32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2538" y="1909763"/>
            <a:ext cx="2741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       good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746500" y="5772150"/>
            <a:ext cx="22367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asks     for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4" grpId="0"/>
      <p:bldP spid="256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1475" y="742950"/>
            <a:ext cx="855503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有些人常把幸福和金钱联系在一起。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Some people often ______ happiness ______ money.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英语会给你一个周游世界的机会。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English can give you ______ ________ ______ travel 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around the world.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这位老人独自一人生活。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The old man lives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 ______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.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781300" y="1395413"/>
            <a:ext cx="52720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connect                   with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662363" y="2654300"/>
            <a:ext cx="441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an       opportunity   to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298825" y="4546600"/>
            <a:ext cx="29749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by       himself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66675" y="1102002"/>
            <a:ext cx="9077325" cy="50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Learned some useful words and phrases: article,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opportunity, knowledge, communicate, connect, all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over the world, a good knowledge of, communicate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with, ask for directions, connect...with..., in many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ways, a door to...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</a:t>
            </a:r>
            <a:r>
              <a:rPr lang="en-US" altLang="zh-CN" sz="2400" b="1" dirty="0">
                <a:latin typeface="Times New Roman" panose="02020603050405020304" pitchFamily="18" charset="0"/>
              </a:rPr>
              <a:t> Learned some key sentences: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(1)All over the world, many people are learning English.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(2)It can be a challenge, but the new language can give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people more opportunities.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1198563" y="257175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charRg st="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charRg st="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220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2">
                                            <p:txEl>
                                              <p:charRg st="220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2">
                                            <p:txEl>
                                              <p:charRg st="220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249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2">
                                            <p:txEl>
                                              <p:charRg st="249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2">
                                            <p:txEl>
                                              <p:charRg st="249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303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2">
                                            <p:txEl>
                                              <p:charRg st="303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2">
                                            <p:txEl>
                                              <p:charRg st="303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 descr="QQ图片2018020215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784225"/>
            <a:ext cx="88836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 rot="-240000">
            <a:off x="2130425" y="1960563"/>
            <a:ext cx="624046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1.What else can you do with a good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knowledge of English? Make up a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dialogue and share with your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classmates.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2.Finish the exercises of this lesson.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1346200" y="519113"/>
            <a:ext cx="64531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09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6">
                                            <p:txEl>
                                              <p:charRg st="109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6">
                                            <p:txEl>
                                              <p:charRg st="109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4625" y="204732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6145" name="文本框 1"/>
          <p:cNvSpPr txBox="1">
            <a:spLocks noChangeArrowheads="1"/>
          </p:cNvSpPr>
          <p:nvPr/>
        </p:nvSpPr>
        <p:spPr bwMode="auto">
          <a:xfrm>
            <a:off x="144365" y="1219200"/>
            <a:ext cx="86312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(1)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All over the world, many people are learning English.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(2)It can be a 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challenge，but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the new language can give  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people 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more opportunities.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(3)You can communicate with different people and 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learn </a:t>
            </a:r>
            <a:r>
              <a:rPr lang="en-US" altLang="zh-CN" sz="2400" b="1" dirty="0">
                <a:latin typeface="Times New Roman" panose="02020603050405020304" pitchFamily="18" charset="0"/>
              </a:rPr>
              <a:t>new things.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(4)You can order food and drinks at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restaurants，and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ask </a:t>
            </a:r>
            <a:r>
              <a:rPr lang="en-US" altLang="zh-CN" sz="2400" b="1" dirty="0">
                <a:latin typeface="Times New Roman" panose="02020603050405020304" pitchFamily="18" charset="0"/>
              </a:rPr>
              <a:t>for directions.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(5)In many ways, English opens a door to the world for 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you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5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5">
                                            <p:txEl>
                                              <p:charRg st="5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>
                                            <p:txEl>
                                              <p:charRg st="5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139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5">
                                            <p:txEl>
                                              <p:charRg st="139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charRg st="139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206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">
                                            <p:txEl>
                                              <p:charRg st="206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">
                                            <p:txEl>
                                              <p:charRg st="206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278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5">
                                            <p:txEl>
                                              <p:charRg st="278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5">
                                            <p:txEl>
                                              <p:charRg st="278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709613" y="1200150"/>
            <a:ext cx="8305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</a:rPr>
              <a:t>Do you want to know the outside world?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</a:rPr>
              <a:t>How can you do that?</a:t>
            </a:r>
            <a:endParaRPr lang="en-US" altLang="zh-CN" sz="3200" b="1" i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3963988" y="495300"/>
            <a:ext cx="22415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>
                <a:solidFill>
                  <a:srgbClr val="6600FF"/>
                </a:solidFill>
                <a:latin typeface="Times New Roman" panose="02020603050405020304" pitchFamily="18" charset="0"/>
              </a:rPr>
              <a:t>Lead in</a:t>
            </a:r>
          </a:p>
        </p:txBody>
      </p:sp>
      <p:pic>
        <p:nvPicPr>
          <p:cNvPr id="6148" name="图片 7171" descr="%)6LTZR7NE@OOH286JZ6X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24175"/>
            <a:ext cx="40322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>
            <a:spLocks noChangeArrowheads="1"/>
          </p:cNvSpPr>
          <p:nvPr/>
        </p:nvSpPr>
        <p:spPr bwMode="auto">
          <a:xfrm>
            <a:off x="517525" y="1550988"/>
            <a:ext cx="37179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article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opportunity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knowledge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communicate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connect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55" name="矩形 23554"/>
          <p:cNvSpPr>
            <a:spLocks noChangeArrowheads="1"/>
          </p:cNvSpPr>
          <p:nvPr/>
        </p:nvSpPr>
        <p:spPr bwMode="auto">
          <a:xfrm>
            <a:off x="4506913" y="1550988"/>
            <a:ext cx="39195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文章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机会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知识；学问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交流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连接；联结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708150" y="496888"/>
            <a:ext cx="64531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Words and expression</a:t>
            </a:r>
          </a:p>
        </p:txBody>
      </p:sp>
      <p:pic>
        <p:nvPicPr>
          <p:cNvPr id="3" name="L29单词.mp3">
            <a:hlinkClick r:id="" action="ppaction://media"/>
          </p:cNvPr>
          <p:cNvPicPr>
            <a:picLocks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14430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925" y="719138"/>
            <a:ext cx="39211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all over the world 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a good knowledge of </a:t>
            </a:r>
          </a:p>
          <a:p>
            <a:pPr algn="r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communicate with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ask for directions connect...with...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in many ways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a door to...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98925" y="763588"/>
            <a:ext cx="501967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全世界，世界各地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非常）了解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;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（丰富的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······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的知识</a:t>
            </a:r>
            <a:endParaRPr lang="en-US" altLang="zh-CN" sz="2800" b="1" dirty="0">
              <a:solidFill>
                <a:srgbClr val="0070C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······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交流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问路，询问方向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</a:rPr>
              <a:t>把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······</a:t>
            </a:r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······</a:t>
            </a:r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</a:rPr>
              <a:t>连接起来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</a:rPr>
              <a:t>在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许多方面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通往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······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的大门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39713" y="5046663"/>
            <a:ext cx="32877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English article</a:t>
            </a:r>
            <a:endParaRPr lang="en-US" altLang="zh-CN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713" y="736600"/>
            <a:ext cx="431165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62063" y="5564188"/>
            <a:ext cx="541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communicate with people</a:t>
            </a:r>
            <a:endParaRPr lang="en-US" altLang="zh-CN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9925" y="1951038"/>
            <a:ext cx="50688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20900" y="6075363"/>
            <a:ext cx="61579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 good knowledge of English</a:t>
            </a:r>
            <a:endParaRPr lang="en-US" altLang="zh-CN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738" y="2438400"/>
            <a:ext cx="2998787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7170" grpId="0"/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1517650" y="471488"/>
            <a:ext cx="64531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>
                <a:solidFill>
                  <a:srgbClr val="66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1517650" y="1411288"/>
            <a:ext cx="6337300" cy="44656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Tip</a:t>
            </a:r>
            <a:endParaRPr lang="en-US" altLang="zh-CN" sz="28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Is there really a “door” to the world？Not really！In English, “opening a door” means having opportunities，learning something new or having more choices.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8153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442E2"/>
                </a:solidFill>
                <a:latin typeface="Times New Roman" panose="02020603050405020304" pitchFamily="18" charset="0"/>
              </a:rPr>
              <a:t>Read the lesson and write true or false.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66700" y="1328738"/>
            <a:ext cx="86106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People all over the world are learning English.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With a good knowledge of English, students can have bright futures.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English helps you communicate with people from different countries.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Learning a new language is very easy.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 English connects you with the world.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6550" y="1476375"/>
            <a:ext cx="501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54450" y="3048000"/>
            <a:ext cx="649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92525" y="4535488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15125" y="5353050"/>
            <a:ext cx="936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27800" y="62261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WW.2PPT.COM">
  <a:themeElements>
    <a:clrScheme name="橙汁－水果食物PPT模板 8">
      <a:dk1>
        <a:srgbClr val="4D4D4D"/>
      </a:dk1>
      <a:lt1>
        <a:srgbClr val="FFFFFF"/>
      </a:lt1>
      <a:dk2>
        <a:srgbClr val="4D4D4D"/>
      </a:dk2>
      <a:lt2>
        <a:srgbClr val="ED474F"/>
      </a:lt2>
      <a:accent1>
        <a:srgbClr val="FFA440"/>
      </a:accent1>
      <a:accent2>
        <a:srgbClr val="F3895A"/>
      </a:accent2>
      <a:accent3>
        <a:srgbClr val="FFFFFF"/>
      </a:accent3>
      <a:accent4>
        <a:srgbClr val="404040"/>
      </a:accent4>
      <a:accent5>
        <a:srgbClr val="FFCFAF"/>
      </a:accent5>
      <a:accent6>
        <a:srgbClr val="DC7C51"/>
      </a:accent6>
      <a:hlink>
        <a:srgbClr val="F86440"/>
      </a:hlink>
      <a:folHlink>
        <a:srgbClr val="DDDDDD"/>
      </a:folHlink>
    </a:clrScheme>
    <a:fontScheme name="橙汁－水果食物PPT模板">
      <a:majorFont>
        <a:latin typeface="Microsoft Sans Serif"/>
        <a:ea typeface="微软雅黑"/>
        <a:cs typeface=""/>
      </a:majorFont>
      <a:minorFont>
        <a:latin typeface="Microsoft Sans Serif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橙汁－水果食物PPT模板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7">
        <a:dk1>
          <a:srgbClr val="4D4D4D"/>
        </a:dk1>
        <a:lt1>
          <a:srgbClr val="FFFFFF"/>
        </a:lt1>
        <a:dk2>
          <a:srgbClr val="4D4D4D"/>
        </a:dk2>
        <a:lt2>
          <a:srgbClr val="B25800"/>
        </a:lt2>
        <a:accent1>
          <a:srgbClr val="FF9A00"/>
        </a:accent1>
        <a:accent2>
          <a:srgbClr val="1A2836"/>
        </a:accent2>
        <a:accent3>
          <a:srgbClr val="FFFFFF"/>
        </a:accent3>
        <a:accent4>
          <a:srgbClr val="404040"/>
        </a:accent4>
        <a:accent5>
          <a:srgbClr val="FFCAAA"/>
        </a:accent5>
        <a:accent6>
          <a:srgbClr val="162330"/>
        </a:accent6>
        <a:hlink>
          <a:srgbClr val="F9883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橙汁－水果食物PPT模板 8">
        <a:dk1>
          <a:srgbClr val="4D4D4D"/>
        </a:dk1>
        <a:lt1>
          <a:srgbClr val="FFFFFF"/>
        </a:lt1>
        <a:dk2>
          <a:srgbClr val="4D4D4D"/>
        </a:dk2>
        <a:lt2>
          <a:srgbClr val="ED474F"/>
        </a:lt2>
        <a:accent1>
          <a:srgbClr val="FFA440"/>
        </a:accent1>
        <a:accent2>
          <a:srgbClr val="F3895A"/>
        </a:accent2>
        <a:accent3>
          <a:srgbClr val="FFFFFF"/>
        </a:accent3>
        <a:accent4>
          <a:srgbClr val="404040"/>
        </a:accent4>
        <a:accent5>
          <a:srgbClr val="FFCFAF"/>
        </a:accent5>
        <a:accent6>
          <a:srgbClr val="DC7C51"/>
        </a:accent6>
        <a:hlink>
          <a:srgbClr val="F864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主题47</Template>
  <TotalTime>0</TotalTime>
  <Words>1548</Words>
  <Application>Microsoft Office PowerPoint</Application>
  <PresentationFormat>全屏显示(4:3)</PresentationFormat>
  <Paragraphs>201</Paragraphs>
  <Slides>24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华文细黑</vt:lpstr>
      <vt:lpstr>楷体_GB2312</vt:lpstr>
      <vt:lpstr>宋体</vt:lpstr>
      <vt:lpstr>微软雅黑</vt:lpstr>
      <vt:lpstr>Arial</vt:lpstr>
      <vt:lpstr>Calibri</vt:lpstr>
      <vt:lpstr>Microsoft Sans Serif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2023-01-16T13:38:05Z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C84D83A309894214B72E5CD1EDE7F46D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