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7" r:id="rId3"/>
    <p:sldId id="278" r:id="rId4"/>
    <p:sldId id="313" r:id="rId5"/>
    <p:sldId id="314" r:id="rId6"/>
    <p:sldId id="316" r:id="rId7"/>
    <p:sldId id="315" r:id="rId8"/>
    <p:sldId id="302" r:id="rId9"/>
    <p:sldId id="279" r:id="rId10"/>
    <p:sldId id="322" r:id="rId11"/>
    <p:sldId id="280" r:id="rId12"/>
    <p:sldId id="312" r:id="rId13"/>
    <p:sldId id="318" r:id="rId14"/>
    <p:sldId id="281" r:id="rId15"/>
    <p:sldId id="319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16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D8E1E-136B-4E31-9D03-819B16BEA9D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18778-4FC6-4BDA-9ECE-FFB0E24600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7 </a:t>
            </a:r>
          </a:p>
        </p:txBody>
      </p:sp>
      <p:sp>
        <p:nvSpPr>
          <p:cNvPr id="2050" name="文本框 3"/>
          <p:cNvSpPr txBox="1">
            <a:spLocks noChangeArrowheads="1"/>
          </p:cNvSpPr>
          <p:nvPr/>
        </p:nvSpPr>
        <p:spPr bwMode="auto">
          <a:xfrm>
            <a:off x="0" y="17156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5400" b="1" dirty="0">
                <a:latin typeface="Times New Roman" panose="02020603050405020304" pitchFamily="18" charset="0"/>
              </a:rPr>
              <a:t>Chinese Festivals</a:t>
            </a:r>
            <a:endParaRPr lang="zh-CN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574" y="3179298"/>
            <a:ext cx="4138149" cy="31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34708" y="331997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242723" y="5436984"/>
            <a:ext cx="4802803" cy="462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20824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  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05013" y="1333501"/>
            <a:ext cx="6552009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how much</a:t>
            </a:r>
            <a:r>
              <a:rPr lang="zh-CN" altLang="en-US" sz="3600" b="1" dirty="0">
                <a:latin typeface="Times New Roman" panose="02020603050405020304" pitchFamily="18" charset="0"/>
              </a:rPr>
              <a:t>与</a:t>
            </a:r>
            <a:r>
              <a:rPr lang="en-US" altLang="zh-CN" sz="3600" b="1" dirty="0">
                <a:latin typeface="Times New Roman" panose="02020603050405020304" pitchFamily="18" charset="0"/>
              </a:rPr>
              <a:t>how many</a:t>
            </a:r>
            <a:r>
              <a:rPr lang="zh-CN" altLang="en-US" sz="3600" b="1" dirty="0">
                <a:latin typeface="Times New Roman" panose="02020603050405020304" pitchFamily="18" charset="0"/>
              </a:rPr>
              <a:t>的区别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0" y="2210562"/>
            <a:ext cx="91440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how much</a:t>
            </a:r>
            <a:r>
              <a:rPr lang="zh-CN" altLang="en-US" sz="2400" dirty="0">
                <a:latin typeface="Times New Roman" panose="02020603050405020304" pitchFamily="18" charset="0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</a:rPr>
              <a:t>how many</a:t>
            </a:r>
            <a:r>
              <a:rPr lang="zh-CN" altLang="en-US" sz="2400" dirty="0">
                <a:latin typeface="Times New Roman" panose="02020603050405020304" pitchFamily="18" charset="0"/>
              </a:rPr>
              <a:t>的区别在于：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 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how </a:t>
            </a:r>
            <a:r>
              <a:rPr lang="en-US" altLang="zh-CN" sz="2400" dirty="0">
                <a:latin typeface="Times New Roman" panose="02020603050405020304" pitchFamily="18" charset="0"/>
              </a:rPr>
              <a:t>many  </a:t>
            </a:r>
            <a:r>
              <a:rPr lang="zh-CN" altLang="en-US" sz="2400" dirty="0">
                <a:latin typeface="Times New Roman" panose="02020603050405020304" pitchFamily="18" charset="0"/>
              </a:rPr>
              <a:t>后接可数名词复数形式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  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how </a:t>
            </a:r>
            <a:r>
              <a:rPr lang="en-US" altLang="zh-CN" sz="2400" dirty="0">
                <a:latin typeface="Times New Roman" panose="02020603050405020304" pitchFamily="18" charset="0"/>
              </a:rPr>
              <a:t>much </a:t>
            </a:r>
            <a:r>
              <a:rPr lang="zh-CN" altLang="en-US" sz="2400" dirty="0">
                <a:latin typeface="Times New Roman" panose="02020603050405020304" pitchFamily="18" charset="0"/>
              </a:rPr>
              <a:t>后接不可数名词。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例如： </a:t>
            </a:r>
          </a:p>
          <a:p>
            <a:pPr>
              <a:spcBef>
                <a:spcPts val="12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</a:rPr>
              <a:t>How many people are there in your family?</a:t>
            </a:r>
            <a:r>
              <a:rPr lang="zh-CN" altLang="en-US" sz="2400" dirty="0">
                <a:latin typeface="Times New Roman" panose="02020603050405020304" pitchFamily="18" charset="0"/>
              </a:rPr>
              <a:t>你家有几口人？ 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</a:rPr>
              <a:t>There are five.</a:t>
            </a:r>
            <a:r>
              <a:rPr lang="zh-CN" altLang="en-US" sz="2400" dirty="0">
                <a:latin typeface="Times New Roman" panose="02020603050405020304" pitchFamily="18" charset="0"/>
              </a:rPr>
              <a:t>五口人。 </a:t>
            </a:r>
          </a:p>
          <a:p>
            <a:pPr>
              <a:spcBef>
                <a:spcPts val="12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</a:rPr>
              <a:t>How many birds can you see in the picture?</a:t>
            </a:r>
            <a:r>
              <a:rPr lang="zh-CN" altLang="en-US" sz="2400" dirty="0">
                <a:latin typeface="Times New Roman" panose="02020603050405020304" pitchFamily="18" charset="0"/>
              </a:rPr>
              <a:t>图画中你能看见多少只鸟？</a:t>
            </a:r>
          </a:p>
          <a:p>
            <a:pPr>
              <a:spcBef>
                <a:spcPts val="12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  </a:t>
            </a:r>
            <a:r>
              <a:rPr lang="zh-CN" altLang="en-US" sz="2400" dirty="0" smtClean="0">
                <a:latin typeface="Times New Roman" panose="02020603050405020304" pitchFamily="18" charset="0"/>
              </a:rPr>
              <a:t>－</a:t>
            </a:r>
            <a:r>
              <a:rPr lang="en-US" altLang="zh-CN" sz="2400" dirty="0">
                <a:latin typeface="Times New Roman" panose="02020603050405020304" pitchFamily="18" charset="0"/>
              </a:rPr>
              <a:t>Only one.</a:t>
            </a:r>
            <a:r>
              <a:rPr lang="zh-CN" altLang="en-US" sz="2400" dirty="0">
                <a:latin typeface="Times New Roman" panose="02020603050405020304" pitchFamily="18" charset="0"/>
              </a:rPr>
              <a:t>仅看见一只鸟。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429816" y="1443038"/>
            <a:ext cx="6767513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0861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9963" y="3148013"/>
            <a:ext cx="1575197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矩形 3"/>
          <p:cNvSpPr>
            <a:spLocks noChangeArrowheads="1"/>
          </p:cNvSpPr>
          <p:nvPr/>
        </p:nvSpPr>
        <p:spPr bwMode="auto">
          <a:xfrm>
            <a:off x="3449241" y="1649413"/>
            <a:ext cx="5838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at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8" name="矩形 4"/>
          <p:cNvSpPr>
            <a:spLocks noChangeArrowheads="1"/>
          </p:cNvSpPr>
          <p:nvPr/>
        </p:nvSpPr>
        <p:spPr bwMode="auto">
          <a:xfrm>
            <a:off x="1138238" y="2982913"/>
            <a:ext cx="788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get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9" name="矩形 5"/>
          <p:cNvSpPr>
            <a:spLocks noChangeArrowheads="1"/>
          </p:cNvSpPr>
          <p:nvPr/>
        </p:nvSpPr>
        <p:spPr bwMode="auto">
          <a:xfrm>
            <a:off x="3449241" y="2346325"/>
            <a:ext cx="9717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race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70" name="矩形 6"/>
          <p:cNvSpPr>
            <a:spLocks noChangeArrowheads="1"/>
          </p:cNvSpPr>
          <p:nvPr/>
        </p:nvSpPr>
        <p:spPr bwMode="auto">
          <a:xfrm>
            <a:off x="3476625" y="3048000"/>
            <a:ext cx="13821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people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71" name="矩形 7"/>
          <p:cNvSpPr>
            <a:spLocks noChangeArrowheads="1"/>
          </p:cNvSpPr>
          <p:nvPr/>
        </p:nvSpPr>
        <p:spPr bwMode="auto">
          <a:xfrm>
            <a:off x="1106091" y="3956050"/>
            <a:ext cx="77033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Spring Festival is in January or February.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矩形 1"/>
          <p:cNvSpPr>
            <a:spLocks noChangeArrowheads="1"/>
          </p:cNvSpPr>
          <p:nvPr/>
        </p:nvSpPr>
        <p:spPr bwMode="auto">
          <a:xfrm>
            <a:off x="1138238" y="1644650"/>
            <a:ext cx="220146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or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矩形 2"/>
          <p:cNvSpPr>
            <a:spLocks noChangeArrowheads="1"/>
          </p:cNvSpPr>
          <p:nvPr/>
        </p:nvSpPr>
        <p:spPr bwMode="auto">
          <a:xfrm>
            <a:off x="1138238" y="2320925"/>
            <a:ext cx="1688306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call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895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8435" name="矩形 4"/>
          <p:cNvSpPr>
            <a:spLocks noChangeArrowheads="1"/>
          </p:cNvSpPr>
          <p:nvPr/>
        </p:nvSpPr>
        <p:spPr bwMode="auto">
          <a:xfrm>
            <a:off x="363141" y="1204913"/>
            <a:ext cx="67249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阅读短文，判断正（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</a:t>
            </a: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）误（</a:t>
            </a:r>
            <a:r>
              <a:rPr lang="en-US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endParaRPr lang="zh-CN" altLang="en-US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8436" name="矩形 5"/>
          <p:cNvSpPr>
            <a:spLocks noChangeArrowheads="1"/>
          </p:cNvSpPr>
          <p:nvPr/>
        </p:nvSpPr>
        <p:spPr bwMode="auto">
          <a:xfrm>
            <a:off x="451248" y="2109789"/>
            <a:ext cx="854511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The Spring Festival is a traditional festival in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China.It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usually comes in January or February. According to the Luna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Calendar,it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is the first day of a new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year.Since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it always comes in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spring,we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call it Spring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Festival.It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is a favorite festival of the Chinese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people.Children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like it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best.Children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can get lucky money from their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grandparents,their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parents,uncles,aunts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and other elder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people.Old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people also like it. Because the family will get together, they can see their children and grand </a:t>
            </a:r>
            <a:r>
              <a:rPr lang="en-US" altLang="zh-CN" sz="2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children.They</a:t>
            </a: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can also get lucky money from their children who have worked.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4739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8437" name="矩形 6"/>
          <p:cNvSpPr>
            <a:spLocks noChangeArrowheads="1"/>
          </p:cNvSpPr>
          <p:nvPr/>
        </p:nvSpPr>
        <p:spPr bwMode="auto">
          <a:xfrm>
            <a:off x="1" y="1566863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1.This passage is about Spring Festival.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2.At Spring Festival, people usually go to work together.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3.The children like Spring ,but the old people don’t.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 Spring Festival is a </a:t>
            </a:r>
            <a:r>
              <a:rPr lang="en-US" altLang="zh-CN" sz="28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favourite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festival in China.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20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）</a:t>
            </a:r>
            <a:r>
              <a:rPr lang="en-US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5.Spring Festival usually comes in May.</a:t>
            </a:r>
            <a:endParaRPr lang="zh-CN" altLang="zh-CN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17153" y="4427539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17153" y="1900239"/>
            <a:ext cx="4042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31440" y="531495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31440" y="3621089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17153" y="2720976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755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7" name="矩形 21"/>
          <p:cNvSpPr>
            <a:spLocks noChangeArrowheads="1"/>
          </p:cNvSpPr>
          <p:nvPr/>
        </p:nvSpPr>
        <p:spPr bwMode="auto">
          <a:xfrm>
            <a:off x="3264694" y="704850"/>
            <a:ext cx="270748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zh-CN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单项选择。</a:t>
            </a:r>
          </a:p>
        </p:txBody>
      </p:sp>
      <p:sp>
        <p:nvSpPr>
          <p:cNvPr id="16388" name="矩形 22"/>
          <p:cNvSpPr>
            <a:spLocks noChangeArrowheads="1"/>
          </p:cNvSpPr>
          <p:nvPr/>
        </p:nvSpPr>
        <p:spPr bwMode="auto">
          <a:xfrm>
            <a:off x="225089" y="1350963"/>
            <a:ext cx="860942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1.People usually eat ______ at Spring Festival.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moon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cakes      B. dumplings      C. rice dumplings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2.We call_____ Chinese New Year.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Spring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Festival    B. New Year      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C.Christmas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3.At Dragon Boat Festival, we can _____ dragon boat races.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look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at           B. see            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C.watch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4.________is about a great poet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（诗人）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QuYuan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A.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Christmas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B. Chinese New year   C. Dragon Boat Festival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 ）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5.At Spring Festival, we usually _______.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A.eat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dumplings      B. get together with our family    C. A &amp; B</a:t>
            </a:r>
            <a:endParaRPr lang="zh-CN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70584" y="145097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57486" y="239927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70584" y="5638428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57486" y="4536703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70584" y="342386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24783" y="654540"/>
            <a:ext cx="323518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791143" y="2092326"/>
            <a:ext cx="8099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/>
              <a:t>Talk about your favorite festivals.</a:t>
            </a:r>
            <a:endParaRPr lang="zh-CN" altLang="en-US" sz="3600" b="1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9603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146739" y="2104000"/>
            <a:ext cx="519905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A: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Which</a:t>
            </a:r>
            <a:r>
              <a:rPr lang="en-US" altLang="zh-CN" sz="3600" dirty="0">
                <a:latin typeface="Times New Roman" panose="02020603050405020304" pitchFamily="18" charset="0"/>
              </a:rPr>
              <a:t> one do you like?</a:t>
            </a:r>
            <a:endParaRPr lang="zh-CN" altLang="zh-CN" sz="36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B: I like meat.</a:t>
            </a:r>
            <a:endParaRPr lang="zh-CN" altLang="zh-CN" sz="36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C: I like fish.</a:t>
            </a:r>
            <a:endParaRPr lang="zh-CN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56812" y="1654176"/>
            <a:ext cx="344805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04434" y="3896456"/>
            <a:ext cx="2239566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6151" name="矩形 4"/>
          <p:cNvSpPr>
            <a:spLocks noChangeArrowheads="1"/>
          </p:cNvSpPr>
          <p:nvPr/>
        </p:nvSpPr>
        <p:spPr bwMode="auto">
          <a:xfrm>
            <a:off x="0" y="1153696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or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[ɔ:, ə]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连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词，意为“或者，或”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用于否定句后，意为“也不，也没有”。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There isn’t any milk or juice in the fridge.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在冰箱里没有牛奶也没有果汁。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Would you like to some orange juice or apple juice?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你想要一些橘子汁或者苹果汁？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你喜欢住在大城市还是小镇？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       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152" name="矩形 5"/>
          <p:cNvSpPr>
            <a:spLocks noChangeArrowheads="1"/>
          </p:cNvSpPr>
          <p:nvPr/>
        </p:nvSpPr>
        <p:spPr bwMode="auto">
          <a:xfrm>
            <a:off x="370285" y="5882974"/>
            <a:ext cx="706796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Do you like living in a big city or a small town?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7175" name="矩形 4"/>
          <p:cNvSpPr>
            <a:spLocks noChangeArrowheads="1"/>
          </p:cNvSpPr>
          <p:nvPr/>
        </p:nvSpPr>
        <p:spPr bwMode="auto">
          <a:xfrm>
            <a:off x="275035" y="1223963"/>
            <a:ext cx="886896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call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kɔ:l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词，意为“以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称呼”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“打电话”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“召见”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作名词，意为“电话”。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king calls the two man to make new clothes for him. 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国王召见两位裁缝为他做新衣服。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I’ll give you a call this weekend.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这个周末我打电话给你。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It isn’t polite _____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call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her fat.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6" name="矩形 5"/>
          <p:cNvSpPr>
            <a:spLocks noChangeArrowheads="1"/>
          </p:cNvSpPr>
          <p:nvPr/>
        </p:nvSpPr>
        <p:spPr bwMode="auto">
          <a:xfrm>
            <a:off x="2832497" y="5803900"/>
            <a:ext cx="28527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to call.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12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9317" y="4149968"/>
            <a:ext cx="1088231" cy="270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8199" name="矩形 4"/>
          <p:cNvSpPr>
            <a:spLocks noChangeArrowheads="1"/>
          </p:cNvSpPr>
          <p:nvPr/>
        </p:nvSpPr>
        <p:spPr bwMode="auto">
          <a:xfrm>
            <a:off x="335757" y="1209675"/>
            <a:ext cx="862965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at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 [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æt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</a:t>
            </a:r>
            <a:r>
              <a:rPr lang="en-US" altLang="zh-CN" sz="4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ət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4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介词，意为“在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  <a:r>
              <a:rPr lang="zh-CN" altLang="en-US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；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意为“朝，向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,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表示在某一个时间</a:t>
            </a:r>
            <a:r>
              <a:rPr lang="zh-CN" altLang="en-US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；</a:t>
            </a:r>
            <a:endParaRPr lang="en-US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表示在某处</a:t>
            </a:r>
            <a:r>
              <a:rPr lang="zh-CN" altLang="en-US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；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和形容词连用，表示程度。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often go camping at the weekend.  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我经常在周末去野营。</a:t>
            </a:r>
            <a:endParaRPr lang="en-US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What is she looking at?                     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她在看什么？</a:t>
            </a:r>
            <a:endParaRPr lang="en-US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She is not good at English.               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她的英语不是很好。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在夜里</a:t>
            </a:r>
            <a:r>
              <a:rPr lang="en-US" altLang="zh-CN" sz="20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</a:t>
            </a:r>
            <a:endParaRPr lang="zh-CN" altLang="zh-CN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200" name="矩形 5"/>
          <p:cNvSpPr>
            <a:spLocks noChangeArrowheads="1"/>
          </p:cNvSpPr>
          <p:nvPr/>
        </p:nvSpPr>
        <p:spPr bwMode="auto">
          <a:xfrm>
            <a:off x="2540794" y="5007012"/>
            <a:ext cx="183425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at night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4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1167" y="5014914"/>
            <a:ext cx="154424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10246" name="矩形 3"/>
          <p:cNvSpPr>
            <a:spLocks noChangeArrowheads="1"/>
          </p:cNvSpPr>
          <p:nvPr/>
        </p:nvSpPr>
        <p:spPr bwMode="auto">
          <a:xfrm>
            <a:off x="325041" y="1248588"/>
            <a:ext cx="871537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race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[reis]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名词，意为“比赛”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作动词，意为“赛跑，角逐” 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race, match, game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的区别：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race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指的是速度赛，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match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指的是球类赛，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game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指的是游戏。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We will have a swimming race this afternoon.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今天下午我们将会举行一场游泳比赛。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I’ll race you home.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我要和你比赛，看谁先到家。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sym typeface="+mn-ea"/>
              </a:rPr>
              <a:t>小练习：</a:t>
            </a:r>
            <a:r>
              <a:rPr lang="zh-CN" altLang="zh-CN" sz="2400" dirty="0">
                <a:sym typeface="+mn-ea"/>
              </a:rPr>
              <a:t>一场跑步比赛</a:t>
            </a:r>
            <a:r>
              <a:rPr lang="en-US" altLang="zh-CN" sz="2400" u="sng" dirty="0">
                <a:sym typeface="+mn-ea"/>
              </a:rPr>
              <a:t>              </a:t>
            </a:r>
            <a:endParaRPr lang="zh-CN" altLang="zh-CN" sz="2400" dirty="0">
              <a:sym typeface="+mn-ea"/>
            </a:endParaRPr>
          </a:p>
        </p:txBody>
      </p:sp>
      <p:sp>
        <p:nvSpPr>
          <p:cNvPr id="10248" name="矩形 5"/>
          <p:cNvSpPr>
            <a:spLocks noChangeArrowheads="1"/>
          </p:cNvSpPr>
          <p:nvPr/>
        </p:nvSpPr>
        <p:spPr bwMode="auto">
          <a:xfrm>
            <a:off x="1574410" y="5774714"/>
            <a:ext cx="2236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 running race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717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35176" y="0"/>
            <a:ext cx="1808824" cy="190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0" y="128574"/>
            <a:ext cx="11368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indent="600075" eaLnBrk="0" hangingPunct="0"/>
            <a:r>
              <a:rPr lang="en-US" altLang="zh-CN" sz="100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800"/>
              <a:t> </a:t>
            </a:r>
            <a:endParaRPr lang="en-US" altLang="zh-CN"/>
          </a:p>
        </p:txBody>
      </p:sp>
      <p:sp>
        <p:nvSpPr>
          <p:cNvPr id="9223" name="矩形 4"/>
          <p:cNvSpPr>
            <a:spLocks noChangeArrowheads="1"/>
          </p:cNvSpPr>
          <p:nvPr/>
        </p:nvSpPr>
        <p:spPr bwMode="auto">
          <a:xfrm>
            <a:off x="146447" y="1439863"/>
            <a:ext cx="867608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get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[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ɡet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动词，意为“收到，获得，购买”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;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“使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...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变得” 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固定搭配：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get together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团聚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    get sb. to do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.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说服某人做某事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 get him to join us.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我说服他加入我们。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汉译英：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团聚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224" name="矩形 5"/>
          <p:cNvSpPr>
            <a:spLocks noChangeArrowheads="1"/>
          </p:cNvSpPr>
          <p:nvPr/>
        </p:nvSpPr>
        <p:spPr bwMode="auto">
          <a:xfrm>
            <a:off x="2206082" y="4874354"/>
            <a:ext cx="18870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get together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819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0289" y="3780868"/>
            <a:ext cx="2433711" cy="307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11270" name="矩形 6"/>
          <p:cNvSpPr>
            <a:spLocks noChangeArrowheads="1"/>
          </p:cNvSpPr>
          <p:nvPr/>
        </p:nvSpPr>
        <p:spPr bwMode="auto">
          <a:xfrm>
            <a:off x="145257" y="1423988"/>
            <a:ext cx="899874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  [ˈ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pi:pl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]</a:t>
            </a:r>
            <a:endParaRPr lang="zh-CN" altLang="zh-CN" sz="32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作“人”讲时，是集合名词，表复数概念。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people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person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的区别：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person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是个体名词，它泛指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man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woman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或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child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中的任何一个，其复数形式是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persons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，但人们习惯用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people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代替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persons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There are a lot of people in the street.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在街上有很多人</a:t>
            </a: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u="sng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</a:t>
            </a:r>
            <a:r>
              <a:rPr lang="zh-CN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in the library should be quiet.</a:t>
            </a:r>
            <a:endParaRPr lang="zh-CN" altLang="zh-CN" sz="2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271" name="矩形 8"/>
          <p:cNvSpPr>
            <a:spLocks noChangeArrowheads="1"/>
          </p:cNvSpPr>
          <p:nvPr/>
        </p:nvSpPr>
        <p:spPr bwMode="auto">
          <a:xfrm>
            <a:off x="1168004" y="5243514"/>
            <a:ext cx="130254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922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75889" y="168813"/>
            <a:ext cx="190619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6298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4339" name="矩形 1"/>
          <p:cNvSpPr>
            <a:spLocks noChangeArrowheads="1"/>
          </p:cNvSpPr>
          <p:nvPr/>
        </p:nvSpPr>
        <p:spPr bwMode="auto">
          <a:xfrm>
            <a:off x="151210" y="1277938"/>
            <a:ext cx="807839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The Spring Festival is in January or February.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春节在一月或二月。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People also call it Chinese New Year.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人们也称呼它为中国的新年。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At this festival, people get together with their family. 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在这个节日，人们都和他们家人聚在一起。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Some people eat dumplings.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一些人吃饺子。</a:t>
            </a:r>
          </a:p>
        </p:txBody>
      </p:sp>
      <p:pic>
        <p:nvPicPr>
          <p:cNvPr id="1024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54091" y="0"/>
            <a:ext cx="2389909" cy="272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全屏显示(4:3)</PresentationFormat>
  <Paragraphs>130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Unit 7 </vt:lpstr>
      <vt:lpstr>Introduce</vt:lpstr>
      <vt:lpstr>Words</vt:lpstr>
      <vt:lpstr>Words</vt:lpstr>
      <vt:lpstr>Words</vt:lpstr>
      <vt:lpstr>Words</vt:lpstr>
      <vt:lpstr>Words</vt:lpstr>
      <vt:lpstr>Words</vt:lpstr>
      <vt:lpstr>Dialogue</vt:lpstr>
      <vt:lpstr>  Expand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2023-01-16T13:38:10Z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933721D9C61D4615869CC852DA0AEA04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