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91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2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页眉占位符 4096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40963" name="日期占位符 4096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5364" name="幻灯片图像占位符 40963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文本占位符 4096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0966" name="页脚占位符 4096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40967" name="灯片编号占位符 4096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FF8D396-467E-435A-B69F-AB721714984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8FE3B433-E4A3-40D0-8B04-CC085383E1FE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4BB1FE9-2AA2-434E-9E4C-83AE6131D31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2023-01-16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8A725993-A13B-4135-BD12-7F5AC364285D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C8554C2-78B0-4C4B-B221-279DAD8315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21B4FBA5-2654-4C28-B1E5-E8E6E9DD641C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E2A7EFFF-958F-4574-A6C1-11C9853C5736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2023-01-16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9A625616-D013-4181-B48D-1169E8778110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5B026F6-87C9-480C-B961-279DB5E61C33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/>
            </a:lvl1pPr>
          </a:lstStyle>
          <a:p>
            <a:fld id="{DA0D1ED9-D8AE-493A-B21A-7378D3E5E6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E84030C-B63A-4382-94A0-A9B91ACFFFE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8.bin"/><Relationship Id="rId3" Type="http://schemas.openxmlformats.org/officeDocument/2006/relationships/image" Target="../media/image22.png"/><Relationship Id="rId7" Type="http://schemas.openxmlformats.org/officeDocument/2006/relationships/image" Target="../media/image18.wmf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9.wmf"/><Relationship Id="rId1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16386" name="图片 5" descr="黑板-空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7" name="图片 7" descr="叶子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8" name="图片 15" descr="桌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图片 16" descr="粉笔画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图片 11" descr="书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图片 14" descr="钟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图片 10" descr="铅笔筒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图片 13" descr="眼镜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577975" y="1924050"/>
            <a:ext cx="5661025" cy="1509084"/>
            <a:chOff x="2600" y="2713"/>
            <a:chExt cx="8914" cy="2374"/>
          </a:xfrm>
        </p:grpSpPr>
        <p:sp>
          <p:nvSpPr>
            <p:cNvPr id="16396" name="文本框 6"/>
            <p:cNvSpPr txBox="1">
              <a:spLocks noChangeArrowheads="1"/>
            </p:cNvSpPr>
            <p:nvPr/>
          </p:nvSpPr>
          <p:spPr bwMode="auto">
            <a:xfrm>
              <a:off x="2600" y="4167"/>
              <a:ext cx="8914" cy="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2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32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en-US" sz="32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课</a:t>
              </a:r>
              <a:r>
                <a:rPr lang="zh-CN" altLang="en-US" sz="32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时 </a:t>
              </a:r>
            </a:p>
          </p:txBody>
        </p:sp>
        <p:sp>
          <p:nvSpPr>
            <p:cNvPr id="16397" name="文本框 8"/>
            <p:cNvSpPr txBox="1">
              <a:spLocks noChangeArrowheads="1"/>
            </p:cNvSpPr>
            <p:nvPr/>
          </p:nvSpPr>
          <p:spPr bwMode="auto">
            <a:xfrm>
              <a:off x="3613" y="2713"/>
              <a:ext cx="6887" cy="1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en-US" altLang="zh-CN" sz="30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3.1 </a:t>
              </a:r>
              <a:r>
                <a:rPr lang="zh-CN" altLang="en-US" sz="30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有理数的加法与减法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0" y="616530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23850" y="1484313"/>
            <a:ext cx="88201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计算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(1)  (+11)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－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(+17)     (2)  (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－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1.2)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－</a:t>
            </a: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(＋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2.1)      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－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15)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－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－</a:t>
            </a: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8)     (4)  (＋   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)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－ 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－   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(5) (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－  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)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－ 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－  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)   (6)   0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－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－   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</a:p>
        </p:txBody>
      </p:sp>
      <p:pic>
        <p:nvPicPr>
          <p:cNvPr id="25602" name="Picture 4" descr="练习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765175"/>
            <a:ext cx="22320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550" y="4724400"/>
            <a:ext cx="6408738" cy="944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）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-6     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）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-3.3    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）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-7    </a:t>
            </a:r>
          </a:p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4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）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1      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5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）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0       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6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）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 </a:t>
            </a:r>
            <a:endParaRPr lang="zh-CN" altLang="en-US" sz="28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307138" y="2724150"/>
          <a:ext cx="23971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138" y="2724150"/>
                        <a:ext cx="23971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8243888" y="2652713"/>
          <a:ext cx="2206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r:id="rId6" imgW="139700" imgH="393700" progId="Equation.KSEE3">
                  <p:embed/>
                </p:oleObj>
              </mc:Choice>
              <mc:Fallback>
                <p:oleObj r:id="rId6" imgW="139700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3888" y="2652713"/>
                        <a:ext cx="22066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895475" y="3271838"/>
          <a:ext cx="2413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3271838"/>
                        <a:ext cx="24130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724275" y="3343275"/>
          <a:ext cx="23971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r:id="rId10" imgW="152400" imgH="393700" progId="Equation.KSEE3">
                  <p:embed/>
                </p:oleObj>
              </mc:Choice>
              <mc:Fallback>
                <p:oleObj r:id="rId10" imgW="152400" imgH="393700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3343275"/>
                        <a:ext cx="23971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988175" y="3343275"/>
          <a:ext cx="23971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r:id="rId11" imgW="152400" imgH="393700" progId="Equation.KSEE3">
                  <p:embed/>
                </p:oleObj>
              </mc:Choice>
              <mc:Fallback>
                <p:oleObj r:id="rId11" imgW="152400" imgH="393700" progId="Equation.KSEE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175" y="3343275"/>
                        <a:ext cx="23971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511800" y="5114925"/>
          <a:ext cx="23971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r:id="rId13" imgW="152400" imgH="393700" progId="Equation.KSEE3">
                  <p:embed/>
                </p:oleObj>
              </mc:Choice>
              <mc:Fallback>
                <p:oleObj r:id="rId13" imgW="152400" imgH="393700" progId="Equation.KSEE3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5114925"/>
                        <a:ext cx="23971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charRg st="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charRg st="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2"/>
          <p:cNvSpPr>
            <a:spLocks noChangeArrowheads="1"/>
          </p:cNvSpPr>
          <p:nvPr/>
        </p:nvSpPr>
        <p:spPr bwMode="auto">
          <a:xfrm>
            <a:off x="611188" y="981075"/>
            <a:ext cx="70564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2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酒精冻结的温度是－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117℃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，水银冻结的温度是－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39℃.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酒精冻结的温度比水银冻结的温度低多少？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550" y="2997200"/>
            <a:ext cx="75612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2.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解：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-117-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-39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）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=-117+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+39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）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=-78 ℃</a:t>
            </a:r>
          </a:p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答：酒精冻结的温度比水银冻结的温度低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78 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</a:rPr>
              <a:t>℃</a:t>
            </a:r>
            <a:endParaRPr lang="zh-CN" altLang="en-US" sz="28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692275" y="4181475"/>
            <a:ext cx="644366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-571320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楷体_GB2312" charset="-122"/>
                <a:ea typeface="楷体_GB2312" charset="-122"/>
              </a:rPr>
              <a:t>减去一个数，等于加上这个数的相反数</a:t>
            </a:r>
            <a:r>
              <a:rPr lang="en-US" altLang="zh-CN" sz="2800" b="1">
                <a:solidFill>
                  <a:srgbClr val="0000FF"/>
                </a:solidFill>
                <a:latin typeface="楷体_GB2312" charset="-122"/>
                <a:ea typeface="楷体_GB2312" charset="-122"/>
              </a:rPr>
              <a:t>.</a:t>
            </a:r>
          </a:p>
          <a:p>
            <a:r>
              <a:rPr lang="zh-CN" altLang="en-US" sz="2800" b="1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即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－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＝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＋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(</a:t>
            </a:r>
            <a:r>
              <a:rPr lang="zh-CN" altLang="en-US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﹣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b)</a:t>
            </a: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1547813" y="2781300"/>
            <a:ext cx="4681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有理数减法法则：</a:t>
            </a:r>
          </a:p>
        </p:txBody>
      </p:sp>
      <p:grpSp>
        <p:nvGrpSpPr>
          <p:cNvPr id="27651" name="Group 6"/>
          <p:cNvGrpSpPr/>
          <p:nvPr/>
        </p:nvGrpSpPr>
        <p:grpSpPr bwMode="auto">
          <a:xfrm>
            <a:off x="2916238" y="1196975"/>
            <a:ext cx="3025775" cy="666750"/>
            <a:chOff x="1973" y="606"/>
            <a:chExt cx="1860" cy="420"/>
          </a:xfrm>
        </p:grpSpPr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2394" y="606"/>
              <a:ext cx="11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600" b="1">
                  <a:solidFill>
                    <a:srgbClr val="FFFF00"/>
                  </a:solidFill>
                  <a:latin typeface="宋体" panose="02010600030101010101" pitchFamily="2" charset="-122"/>
                </a:rPr>
                <a:t>小  结</a:t>
              </a:r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1973" y="1026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1973" y="630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图片 11" descr="1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5063" y="1192213"/>
            <a:ext cx="7092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矩形 14345"/>
          <p:cNvSpPr>
            <a:spLocks noChangeArrowheads="1"/>
          </p:cNvSpPr>
          <p:nvPr/>
        </p:nvSpPr>
        <p:spPr bwMode="auto">
          <a:xfrm>
            <a:off x="863600" y="5653088"/>
            <a:ext cx="309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zh-CN" altLang="en-US" sz="200">
              <a:latin typeface="楷体_GB2312" charset="-122"/>
              <a:ea typeface="楷体_GB2312" charset="-122"/>
            </a:endParaRPr>
          </a:p>
        </p:txBody>
      </p:sp>
      <p:pic>
        <p:nvPicPr>
          <p:cNvPr id="28675" name="图片 3" descr="女老师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51613" y="2528888"/>
            <a:ext cx="27559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 descr="结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8738" y="1631950"/>
            <a:ext cx="14033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2568575" y="2778125"/>
            <a:ext cx="5346700" cy="4464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完成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55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页习题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3.1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第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4,5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题</a:t>
            </a:r>
            <a:endParaRPr lang="zh-CN" altLang="x-none" sz="2400" b="1" noProof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marL="457200" indent="-457200">
              <a:lnSpc>
                <a:spcPct val="15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eaLnBrk="0" hangingPunct="0">
              <a:lnSpc>
                <a:spcPct val="13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宋体" panose="02010600030101010101" pitchFamily="2" charset="-122"/>
            </a:endParaRPr>
          </a:p>
          <a:p>
            <a:pPr algn="ctr" eaLnBrk="0" hangingPunct="0"/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/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sz="32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539750" y="2584450"/>
            <a:ext cx="9145588" cy="9890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</a:rPr>
              <a:t>１、有理数减法法则；</a:t>
            </a:r>
          </a:p>
          <a:p>
            <a:pPr>
              <a:spcBef>
                <a:spcPct val="10000"/>
              </a:spcBef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</a:rPr>
              <a:t>２、运用减法法则对有理数进行减法运算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  <a:endParaRPr lang="zh-CN" altLang="en-US" sz="2800" b="1" dirty="0">
              <a:latin typeface="+mn-ea"/>
              <a:ea typeface="+mn-ea"/>
            </a:endParaRPr>
          </a:p>
        </p:txBody>
      </p:sp>
      <p:pic>
        <p:nvPicPr>
          <p:cNvPr id="17410" name="Picture 4" descr="童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2688" y="765175"/>
            <a:ext cx="406241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0"/>
          <p:cNvSpPr txBox="1">
            <a:spLocks noChangeArrowheads="1"/>
          </p:cNvSpPr>
          <p:nvPr/>
        </p:nvSpPr>
        <p:spPr bwMode="auto">
          <a:xfrm>
            <a:off x="574675" y="1196975"/>
            <a:ext cx="85693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北京市某天的最高气温为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４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℃,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最低气温为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-3 ℃,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该天的最大温差是多少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468313" y="2636838"/>
            <a:ext cx="3671887" cy="3078162"/>
          </a:xfrm>
          <a:prstGeom prst="rect">
            <a:avLst/>
          </a:prstGeom>
          <a:solidFill>
            <a:schemeClr val="accent1">
              <a:alpha val="65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C00000"/>
                </a:solidFill>
                <a:latin typeface="宋体" panose="02010600030101010101" pitchFamily="2" charset="-122"/>
              </a:rPr>
              <a:t>小亮：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因为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４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℃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比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0 ℃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高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4 ℃, 0 ℃ 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比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-3 ℃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高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3 ℃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因此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(+4)+(+3)=+7     ①</a:t>
            </a:r>
          </a:p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所以该天最大温差是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7 ℃.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4265613" y="2257425"/>
            <a:ext cx="4752975" cy="3994150"/>
          </a:xfrm>
          <a:prstGeom prst="rect">
            <a:avLst/>
          </a:prstGeom>
          <a:solidFill>
            <a:srgbClr val="FF99CC">
              <a:alpha val="65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宋体" panose="02010600030101010101" pitchFamily="2" charset="-122"/>
              </a:rPr>
              <a:t>小莹：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根据减法的意义得算式</a:t>
            </a:r>
          </a:p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en-US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(+4) －(﹣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3)</a:t>
            </a:r>
          </a:p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通过观察温度计发现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: +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４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℃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比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-3 ℃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高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7 ℃</a:t>
            </a:r>
          </a:p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因此</a:t>
            </a:r>
          </a:p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    </a:t>
            </a:r>
            <a:r>
              <a:rPr lang="en-US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(+4) －(﹣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3)=+7    ②</a:t>
            </a:r>
          </a:p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所以该天最大温差是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7 ℃</a:t>
            </a:r>
            <a:r>
              <a:rPr lang="en-US" altLang="zh-CN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0" name="矩形 9"/>
          <p:cNvSpPr/>
          <p:nvPr/>
        </p:nvSpPr>
        <p:spPr>
          <a:xfrm>
            <a:off x="2771799" y="476671"/>
            <a:ext cx="366318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交流与发现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2" grpId="0" bldLvl="0" animBg="1"/>
      <p:bldP spid="7169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8"/>
          <p:cNvSpPr>
            <a:spLocks noChangeArrowheads="1"/>
          </p:cNvSpPr>
          <p:nvPr/>
        </p:nvSpPr>
        <p:spPr bwMode="auto">
          <a:xfrm>
            <a:off x="611188" y="1125538"/>
            <a:ext cx="3336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</a:rPr>
              <a:t>(+4)+(+3)=+7   </a:t>
            </a:r>
            <a:r>
              <a:rPr lang="en-US" altLang="zh-CN" sz="3200" b="1" dirty="0"/>
              <a:t>①</a:t>
            </a:r>
          </a:p>
        </p:txBody>
      </p:sp>
      <p:sp>
        <p:nvSpPr>
          <p:cNvPr id="19458" name="Rectangle 19"/>
          <p:cNvSpPr>
            <a:spLocks noChangeArrowheads="1"/>
          </p:cNvSpPr>
          <p:nvPr/>
        </p:nvSpPr>
        <p:spPr bwMode="auto">
          <a:xfrm>
            <a:off x="4932363" y="1125538"/>
            <a:ext cx="37893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</a:rPr>
              <a:t>(+4) －(﹣</a:t>
            </a:r>
            <a:r>
              <a:rPr lang="en-US" altLang="zh-CN" sz="3200" b="1" dirty="0">
                <a:solidFill>
                  <a:srgbClr val="0000FF"/>
                </a:solidFill>
              </a:rPr>
              <a:t>3)=+7   </a:t>
            </a:r>
            <a:r>
              <a:rPr lang="en-US" altLang="zh-CN" sz="3200" b="1" dirty="0"/>
              <a:t>②</a:t>
            </a:r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1476375" y="2924175"/>
            <a:ext cx="741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4000" b="1" dirty="0">
                <a:solidFill>
                  <a:srgbClr val="0000FF"/>
                </a:solidFill>
              </a:rPr>
              <a:t>(+4) －(﹣3)= (+4) ＋</a:t>
            </a:r>
            <a:r>
              <a:rPr lang="en-US" altLang="zh-CN" sz="4000" b="1" dirty="0">
                <a:solidFill>
                  <a:srgbClr val="0000FF"/>
                </a:solidFill>
              </a:rPr>
              <a:t>(+3</a:t>
            </a:r>
            <a:r>
              <a:rPr lang="en-US" altLang="zh-CN" sz="4000" dirty="0">
                <a:solidFill>
                  <a:srgbClr val="0000FF"/>
                </a:solidFill>
              </a:rPr>
              <a:t> </a:t>
            </a:r>
            <a:r>
              <a:rPr lang="en-US" altLang="zh-CN" sz="4000" b="1" dirty="0">
                <a:solidFill>
                  <a:srgbClr val="0000FF"/>
                </a:solidFill>
              </a:rPr>
              <a:t>)</a:t>
            </a:r>
            <a:r>
              <a:rPr lang="en-US" altLang="zh-CN" sz="3600" dirty="0"/>
              <a:t> </a:t>
            </a:r>
            <a:r>
              <a:rPr lang="zh-CN" altLang="en-US" sz="4000" dirty="0">
                <a:solidFill>
                  <a:srgbClr val="0000FF"/>
                </a:solidFill>
              </a:rPr>
              <a:t>　</a:t>
            </a:r>
            <a:r>
              <a:rPr lang="en-US" altLang="zh-CN" sz="3600" dirty="0"/>
              <a:t>③</a:t>
            </a: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1835150" y="2924175"/>
            <a:ext cx="45799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0000FF"/>
                </a:solidFill>
              </a:rPr>
              <a:t>　 </a:t>
            </a:r>
            <a:r>
              <a:rPr lang="en-US" altLang="en-US" sz="4200" b="1" dirty="0">
                <a:solidFill>
                  <a:srgbClr val="FF0000"/>
                </a:solidFill>
              </a:rPr>
              <a:t>－</a:t>
            </a:r>
            <a:r>
              <a:rPr lang="zh-CN" altLang="en-US" sz="4200" b="1" dirty="0">
                <a:solidFill>
                  <a:srgbClr val="FF0000"/>
                </a:solidFill>
              </a:rPr>
              <a:t>　　　　　</a:t>
            </a:r>
            <a:r>
              <a:rPr lang="en-US" altLang="en-US" sz="4200" b="1" dirty="0">
                <a:solidFill>
                  <a:srgbClr val="FF0000"/>
                </a:solidFill>
              </a:rPr>
              <a:t>＋</a:t>
            </a:r>
            <a:endParaRPr lang="zh-CN" altLang="en-US" sz="4200" dirty="0">
              <a:solidFill>
                <a:srgbClr val="FF0000"/>
              </a:solidFill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900113" y="1773238"/>
            <a:ext cx="741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观察算式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，你有什么发现？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827088" y="4365625"/>
            <a:ext cx="76327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用你的火眼金睛，找出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式中左右两边不同之处，你发现了什么呢？</a:t>
            </a:r>
          </a:p>
        </p:txBody>
      </p:sp>
      <p:sp>
        <p:nvSpPr>
          <p:cNvPr id="62491" name="Rectangle 27"/>
          <p:cNvSpPr>
            <a:spLocks noChangeArrowheads="1"/>
          </p:cNvSpPr>
          <p:nvPr/>
        </p:nvSpPr>
        <p:spPr bwMode="auto">
          <a:xfrm>
            <a:off x="2700338" y="2924175"/>
            <a:ext cx="5903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0000FF"/>
                </a:solidFill>
              </a:rPr>
              <a:t>　</a:t>
            </a:r>
            <a:r>
              <a:rPr lang="en-US" altLang="en-US" sz="4000" b="1"/>
              <a:t>﹣</a:t>
            </a:r>
            <a:r>
              <a:rPr lang="en-US" altLang="zh-CN" sz="4000" b="1"/>
              <a:t>3             </a:t>
            </a:r>
            <a:r>
              <a:rPr lang="zh-CN" altLang="en-US" sz="4000" b="1"/>
              <a:t>　</a:t>
            </a:r>
            <a:r>
              <a:rPr lang="en-US" altLang="zh-CN" sz="4000" b="1"/>
              <a:t>+3</a:t>
            </a:r>
            <a:r>
              <a:rPr lang="en-US" altLang="zh-CN" sz="4000"/>
              <a:t> </a:t>
            </a:r>
            <a:r>
              <a:rPr lang="zh-CN" altLang="en-US" sz="4000"/>
              <a:t>　</a:t>
            </a:r>
            <a:r>
              <a:rPr lang="zh-CN" altLang="en-US" sz="3600"/>
              <a:t>　</a:t>
            </a:r>
          </a:p>
        </p:txBody>
      </p:sp>
      <p:sp>
        <p:nvSpPr>
          <p:cNvPr id="62495" name="Line 31"/>
          <p:cNvSpPr>
            <a:spLocks noChangeShapeType="1"/>
          </p:cNvSpPr>
          <p:nvPr/>
        </p:nvSpPr>
        <p:spPr bwMode="auto">
          <a:xfrm>
            <a:off x="2843213" y="2708275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>
            <a:off x="2843213" y="27082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97" name="Line 33"/>
          <p:cNvSpPr>
            <a:spLocks noChangeShapeType="1"/>
          </p:cNvSpPr>
          <p:nvPr/>
        </p:nvSpPr>
        <p:spPr bwMode="auto">
          <a:xfrm>
            <a:off x="6011863" y="27082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>
            <a:off x="3779838" y="3860800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99" name="Line 35"/>
          <p:cNvSpPr>
            <a:spLocks noChangeShapeType="1"/>
          </p:cNvSpPr>
          <p:nvPr/>
        </p:nvSpPr>
        <p:spPr bwMode="auto">
          <a:xfrm>
            <a:off x="3779838" y="35004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500" name="Line 36"/>
          <p:cNvSpPr>
            <a:spLocks noChangeShapeType="1"/>
          </p:cNvSpPr>
          <p:nvPr/>
        </p:nvSpPr>
        <p:spPr bwMode="auto">
          <a:xfrm flipV="1">
            <a:off x="6877050" y="35004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/>
      <p:bldP spid="62485" grpId="0"/>
      <p:bldP spid="62489" grpId="0"/>
      <p:bldP spid="62490" grpId="0"/>
      <p:bldP spid="62491" grpId="0"/>
      <p:bldP spid="62495" grpId="0" animBg="1"/>
      <p:bldP spid="62496" grpId="0" animBg="1"/>
      <p:bldP spid="62497" grpId="0" animBg="1"/>
      <p:bldP spid="62498" grpId="0" animBg="1"/>
      <p:bldP spid="62499" grpId="0" animBg="1"/>
      <p:bldP spid="625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439863" y="3500438"/>
            <a:ext cx="770413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-571320" anchor="ctr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减去一个数，等于加上这个数的相反数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即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－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＋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(</a:t>
            </a:r>
            <a:r>
              <a:rPr lang="zh-CN" altLang="en-US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﹣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b) 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403350" y="1844675"/>
            <a:ext cx="51133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有理数减法法则</a:t>
            </a:r>
          </a:p>
        </p:txBody>
      </p:sp>
      <p:pic>
        <p:nvPicPr>
          <p:cNvPr id="20483" name="Picture 2" descr="知识归纳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926805"/>
            <a:ext cx="2159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0" name="Text Box 14"/>
          <p:cNvSpPr txBox="1"/>
          <p:nvPr/>
        </p:nvSpPr>
        <p:spPr>
          <a:xfrm>
            <a:off x="323850" y="1470025"/>
            <a:ext cx="8820150" cy="1798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例4.</a:t>
            </a:r>
            <a:r>
              <a:rPr lang="zh-CN" altLang="en-US" sz="2800" b="1" noProof="1">
                <a:latin typeface="+mn-ea"/>
                <a:ea typeface="黑体" panose="02010609060101010101" pitchFamily="49" charset="-122"/>
                <a:cs typeface="+mn-ea"/>
              </a:rPr>
              <a:t>计算</a:t>
            </a:r>
            <a:r>
              <a:rPr lang="en-US" altLang="zh-CN" sz="2800" b="1" noProof="1">
                <a:latin typeface="+mn-ea"/>
                <a:ea typeface="黑体" panose="02010609060101010101" pitchFamily="49" charset="-122"/>
                <a:cs typeface="+mn-ea"/>
              </a:rPr>
              <a:t>:</a:t>
            </a:r>
            <a:endParaRPr lang="en-US" altLang="zh-CN" sz="2800" b="1" noProof="1">
              <a:latin typeface="+mn-ea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(1)   (+3) 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－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(+5)       (2)  (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－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3.4) 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－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(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－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5.8)      </a:t>
            </a:r>
            <a:endParaRPr lang="en-US" altLang="zh-CN" sz="2800" b="1" noProof="1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(3)                             (4)  0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－ 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(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－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37.5)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 </a:t>
            </a:r>
            <a:endParaRPr lang="en-US" altLang="zh-CN" sz="2800" noProof="1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pic>
        <p:nvPicPr>
          <p:cNvPr id="21506" name="Picture 2" descr="典例透析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842963"/>
            <a:ext cx="20875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288" y="3413125"/>
            <a:ext cx="8208962" cy="517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解：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(+3) 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(+5) =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+3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+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-5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=-2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0825" y="4133850"/>
            <a:ext cx="8893175" cy="517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dirty="0">
                <a:latin typeface="Times New Roman" panose="02020603050405020304" pitchFamily="18" charset="0"/>
                <a:ea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3.4) 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－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5.8) =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-3.4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+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+5.8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=+2.4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852988"/>
            <a:ext cx="91455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sym typeface="Wingdings" panose="05000000000000000000" pitchFamily="2" charset="2"/>
              </a:rPr>
              <a:t>3</a:t>
            </a:r>
            <a:r>
              <a:rPr lang="zh-CN" altLang="en-US" sz="2800" b="1">
                <a:latin typeface="宋体" panose="02010600030101010101" pitchFamily="2" charset="-122"/>
                <a:sym typeface="Wingdings" panose="05000000000000000000" pitchFamily="2" charset="2"/>
              </a:rPr>
              <a:t>）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9388" y="5502275"/>
            <a:ext cx="87137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</a:rPr>
              <a:t>4</a:t>
            </a:r>
            <a:r>
              <a:rPr lang="zh-CN" altLang="en-US" sz="2800" b="1">
                <a:latin typeface="Times New Roman" panose="02020603050405020304" pitchFamily="18" charset="0"/>
              </a:rPr>
              <a:t>）</a:t>
            </a:r>
            <a:r>
              <a:rPr lang="zh-CN" altLang="en-US" sz="28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CN" altLang="en-US" sz="2800" b="1">
                <a:latin typeface="Times New Roman" panose="02020603050405020304" pitchFamily="18" charset="0"/>
                <a:sym typeface="Wingdings" panose="05000000000000000000" pitchFamily="2" charset="2"/>
              </a:rPr>
              <a:t>－ </a:t>
            </a: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  <a:sym typeface="Wingdings" panose="05000000000000000000" pitchFamily="2" charset="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37.5) =0+</a:t>
            </a:r>
            <a:r>
              <a:rPr lang="zh-CN" altLang="en-US" sz="2800" b="1"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37.5</a:t>
            </a:r>
            <a:r>
              <a:rPr lang="zh-CN" altLang="en-US" sz="2800" b="1"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=37.5</a:t>
            </a:r>
          </a:p>
        </p:txBody>
      </p:sp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073150" y="2719388"/>
          <a:ext cx="1454150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r:id="rId4" imgW="825500" imgH="393700" progId="Equation.KSEE3">
                  <p:embed/>
                </p:oleObj>
              </mc:Choice>
              <mc:Fallback>
                <p:oleObj r:id="rId4" imgW="8255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2719388"/>
                        <a:ext cx="1454150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79513" y="4765675"/>
          <a:ext cx="36480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r:id="rId6" imgW="2070100" imgH="393700" progId="Equation.KSEE3">
                  <p:embed/>
                </p:oleObj>
              </mc:Choice>
              <mc:Fallback>
                <p:oleObj r:id="rId6" imgW="2070100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4765675"/>
                        <a:ext cx="3648075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76375" y="2271713"/>
            <a:ext cx="66246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有理数的减法可转化为加法运算进行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endParaRPr lang="en-US" altLang="zh-CN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在有理数范围内减法运算总能进行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" name="矩形 2"/>
          <p:cNvSpPr/>
          <p:nvPr/>
        </p:nvSpPr>
        <p:spPr>
          <a:xfrm>
            <a:off x="1258888" y="1192213"/>
            <a:ext cx="6834187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4000" b="1" dirty="0">
                <a:latin typeface="+mn-ea"/>
                <a:ea typeface="+mn-ea"/>
              </a:rPr>
              <a:t>通过例</a:t>
            </a:r>
            <a:r>
              <a:rPr lang="en-US" altLang="zh-CN" sz="4000" b="1" dirty="0">
                <a:latin typeface="+mn-ea"/>
                <a:ea typeface="+mn-ea"/>
              </a:rPr>
              <a:t>4</a:t>
            </a:r>
            <a:r>
              <a:rPr lang="zh-CN" altLang="en-US" sz="4000" b="1" dirty="0">
                <a:latin typeface="+mn-ea"/>
                <a:ea typeface="+mn-ea"/>
              </a:rPr>
              <a:t>，你得到哪些启示？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323850" y="1628775"/>
            <a:ext cx="8820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某足球队在两场比赛中共输球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个，已知第一场输球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个，第二场的输赢情况怎样？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213" y="2781300"/>
            <a:ext cx="7777162" cy="180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解：如果将赢球积为正，输球积为负，那么两场比赛共输球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个，记为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-3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个，第一场输球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4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个记为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-4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个，于是（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-3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）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-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-4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）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=+1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，</a:t>
            </a:r>
            <a:endParaRPr lang="en-US" altLang="zh-CN" sz="2800" b="1" dirty="0">
              <a:solidFill>
                <a:srgbClr val="0000FF"/>
              </a:solidFill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所以第二场赢球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个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.</a:t>
            </a:r>
            <a:endParaRPr lang="zh-CN" altLang="en-US" sz="28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pic>
        <p:nvPicPr>
          <p:cNvPr id="23555" name="Picture 2" descr="典例透析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836613"/>
            <a:ext cx="23034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7"/>
          <p:cNvSpPr txBox="1">
            <a:spLocks noChangeArrowheads="1"/>
          </p:cNvSpPr>
          <p:nvPr/>
        </p:nvSpPr>
        <p:spPr bwMode="auto">
          <a:xfrm>
            <a:off x="323850" y="1412875"/>
            <a:ext cx="8820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>
                <a:latin typeface="EU-BX" pitchFamily="65" charset="-122"/>
                <a:ea typeface="EU-BX" pitchFamily="65" charset="-122"/>
              </a:rPr>
              <a:t>，</a:t>
            </a:r>
            <a:r>
              <a:rPr lang="en-US" altLang="zh-CN" sz="2800" b="1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>
                <a:latin typeface="宋体" panose="02010600030101010101" pitchFamily="2" charset="-122"/>
              </a:rPr>
              <a:t>为有理数，且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∣</a:t>
            </a:r>
            <a:r>
              <a:rPr lang="en-US" altLang="zh-CN" sz="2800" b="1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∣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∣</a:t>
            </a:r>
            <a:r>
              <a:rPr lang="en-US" altLang="zh-CN" sz="2800" b="1"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∣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 b="1">
                <a:latin typeface="宋体" panose="02010600030101010101" pitchFamily="2" charset="-122"/>
              </a:rPr>
              <a:t>当</a:t>
            </a:r>
            <a:r>
              <a:rPr lang="en-US" altLang="zh-CN" sz="2800" b="1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>
                <a:latin typeface="EU-BX" pitchFamily="65" charset="-122"/>
                <a:ea typeface="EU-BX" pitchFamily="65" charset="-122"/>
              </a:rPr>
              <a:t>，</a:t>
            </a:r>
            <a:r>
              <a:rPr lang="en-US" altLang="zh-CN" sz="2800" b="1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>
                <a:latin typeface="宋体" panose="02010600030101010101" pitchFamily="2" charset="-122"/>
              </a:rPr>
              <a:t>异</a:t>
            </a:r>
          </a:p>
          <a:p>
            <a:r>
              <a:rPr lang="zh-CN" altLang="en-US" sz="2800" b="1">
                <a:latin typeface="宋体" panose="02010600030101010101" pitchFamily="2" charset="-122"/>
              </a:rPr>
              <a:t>号时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 b="1">
                <a:latin typeface="宋体" panose="02010600030101010101" pitchFamily="2" charset="-122"/>
              </a:rPr>
              <a:t>求</a:t>
            </a:r>
            <a:r>
              <a:rPr lang="en-US" altLang="zh-CN" sz="2800" b="1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>
                <a:latin typeface="EU-BX" pitchFamily="65" charset="-122"/>
                <a:ea typeface="EU-BX" pitchFamily="65" charset="-122"/>
              </a:rPr>
              <a:t>－</a:t>
            </a:r>
            <a:r>
              <a:rPr lang="en-US" altLang="zh-CN" sz="2800" b="1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>
                <a:latin typeface="宋体" panose="02010600030101010101" pitchFamily="2" charset="-122"/>
              </a:rPr>
              <a:t>的值</a:t>
            </a:r>
            <a:r>
              <a:rPr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539750" y="2492375"/>
            <a:ext cx="7848600" cy="3078163"/>
          </a:xfrm>
          <a:prstGeom prst="rect">
            <a:avLst/>
          </a:prstGeom>
          <a:solidFill>
            <a:srgbClr val="C0C0C0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因为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∣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∣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8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∣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∣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  <a:p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所以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en-US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±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8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en-US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±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  <a:p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又因为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，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异号， 所以</a:t>
            </a:r>
          </a:p>
          <a:p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   当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8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时，</a:t>
            </a:r>
            <a:r>
              <a:rPr lang="zh-CN" altLang="en-US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＝－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  <a:p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   a</a:t>
            </a:r>
            <a:r>
              <a:rPr lang="zh-CN" altLang="en-US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－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8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－（－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）＝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10</a:t>
            </a:r>
          </a:p>
          <a:p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当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＝－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8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时，</a:t>
            </a:r>
            <a:r>
              <a:rPr lang="zh-CN" altLang="en-US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＝＋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  <a:p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－</a:t>
            </a:r>
            <a:r>
              <a:rPr lang="en-US" altLang="zh-CN" sz="2800" b="1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＝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－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8)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＝ －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10</a:t>
            </a:r>
          </a:p>
        </p:txBody>
      </p:sp>
      <p:sp>
        <p:nvSpPr>
          <p:cNvPr id="8" name="矩形 7"/>
          <p:cNvSpPr/>
          <p:nvPr/>
        </p:nvSpPr>
        <p:spPr>
          <a:xfrm>
            <a:off x="3422111" y="692696"/>
            <a:ext cx="226857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zh-CN" alt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挑战自我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第二节我们怎样学地理</Template>
  <TotalTime>0</TotalTime>
  <Words>774</Words>
  <Application>Microsoft Office PowerPoint</Application>
  <PresentationFormat>全屏显示(4:3)</PresentationFormat>
  <Paragraphs>73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EU-BX</vt:lpstr>
      <vt:lpstr>黑体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2015-09-18T07:26:00Z</dcterms:created>
  <dcterms:modified xsi:type="dcterms:W3CDTF">2023-01-16T13:38:22Z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92096622CC5F4ED3BC1EF3DFE20E08CD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