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4" r:id="rId2"/>
    <p:sldId id="325" r:id="rId3"/>
    <p:sldId id="257" r:id="rId4"/>
    <p:sldId id="261" r:id="rId5"/>
    <p:sldId id="275" r:id="rId6"/>
    <p:sldId id="276" r:id="rId7"/>
    <p:sldId id="312" r:id="rId8"/>
    <p:sldId id="291" r:id="rId9"/>
    <p:sldId id="311" r:id="rId10"/>
    <p:sldId id="306" r:id="rId11"/>
    <p:sldId id="264" r:id="rId12"/>
    <p:sldId id="265" r:id="rId13"/>
    <p:sldId id="313" r:id="rId14"/>
    <p:sldId id="322" r:id="rId15"/>
    <p:sldId id="316" r:id="rId16"/>
    <p:sldId id="32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2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66CC"/>
    <a:srgbClr val="FF0000"/>
    <a:srgbClr val="333300"/>
    <a:srgbClr val="66FF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94" y="-264"/>
      </p:cViewPr>
      <p:guideLst>
        <p:guide orient="horz" pos="2138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fld id="{AD6511D2-A553-4CD6-B611-ED3AFAE44F4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3635888-C45B-44CA-A9DB-8DA76E1CC3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5888-C45B-44CA-A9DB-8DA76E1CC3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B7B81E96-CAA0-429E-B02B-817F1267966E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352C0-6D98-4AA8-B008-E9D651D518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B748-82DD-4917-BFA9-D55A597A07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76FB-A14B-4AC9-808C-D781A2FFB1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8865-B756-4882-A466-B745832B70FE}" type="datetimeFigureOut">
              <a:rPr lang="zh-CN" altLang="en-US"/>
              <a:t>2023-01-16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0208-BD24-4F8B-A183-22ADCE129B7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381750"/>
            <a:ext cx="143986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F40410-8797-49B9-B23A-FA315D1044B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381750"/>
            <a:ext cx="143986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0D79FBE3-7CAF-47EB-AA4C-23374DDA4A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381750"/>
            <a:ext cx="1439862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90248-5DC0-4831-9FD8-B1808894F2A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E5BCA-8E9E-4BF4-9E88-A34CB19B4C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062EE-2636-4596-A31C-8C8C30563E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0BC5-5582-4A93-86F1-437C76DA94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8B4B-993E-46AA-8AE6-C01ABE451E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D60DB-7540-4CB1-9B13-2B2141E806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BAAFD-BFE7-4B3C-9B65-1D1686760D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A7FA-42DA-4FA7-BD8F-79DCDEF140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0C547-88B5-4460-984F-C8EF1E0551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8195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BC4C36-AD87-44FA-ABFA-0128AF8DD9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CB501D-98FB-4DF8-9772-574A965CC80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Administrator\&#26700;&#38754;\Unit7%20Topic1\&#35838;&#20214;\Unit7%20Topic1%20SectionA%20&#21442;&#32771;&#35838;&#20214;\SectionA&#35838;&#25991;&#24405;&#38899;1a.mp3" TargetMode="External"/><Relationship Id="rId1" Type="http://schemas.microsoft.com/office/2007/relationships/media" Target="file:///C:\Documents%20and%20Settings\Administrator\&#26700;&#38754;\Unit7%20Topic1\&#35838;&#20214;\Unit7%20Topic1%20SectionA%20&#21442;&#32771;&#35838;&#20214;\SectionA&#35838;&#25991;&#24405;&#38899;1a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&#21021;&#20013;&#36164;&#28304;\&#20154;&#25945;&#29256;\&#35838;&#20214;\&#20161;&#29233;&#29256;\&#19971;&#19979;\&#26032;&#24314;&#25991;&#20214;&#22841;\SectionA&#35838;&#25991;&#24405;&#38899;3a.mp3" TargetMode="External"/><Relationship Id="rId1" Type="http://schemas.microsoft.com/office/2007/relationships/media" Target="file:///D:\&#21021;&#20013;&#36164;&#28304;\&#20154;&#25945;&#29256;\&#35838;&#20214;\&#20161;&#29233;&#29256;\&#19971;&#19979;\&#26032;&#24314;&#25991;&#20214;&#22841;\SectionA&#35838;&#25991;&#24405;&#38899;3a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1021;&#20013;&#36164;&#28304;\&#20154;&#25945;&#29256;\&#35838;&#20214;\&#20161;&#29233;&#29256;\&#19971;&#19979;\&#26032;&#24314;&#25991;&#20214;&#22841;\SectionA&#35838;&#25991;&#24405;&#38899;3b.mp3" TargetMode="External"/><Relationship Id="rId1" Type="http://schemas.microsoft.com/office/2007/relationships/media" Target="file:///D:\&#21021;&#20013;&#36164;&#28304;\&#20154;&#25945;&#29256;\&#35838;&#20214;\&#20161;&#29233;&#29256;\&#19971;&#19979;\&#26032;&#24314;&#25991;&#20214;&#22841;\SectionA&#35838;&#25991;&#24405;&#38899;3b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1021;&#20013;&#36164;&#28304;\&#20154;&#25945;&#29256;\&#35838;&#20214;\&#20161;&#29233;&#29256;\&#19971;&#19979;\&#26032;&#24314;&#25991;&#20214;&#22841;\SectionA&#35838;&#25991;&#24405;&#38899;1c.mp3" TargetMode="External"/><Relationship Id="rId1" Type="http://schemas.microsoft.com/office/2007/relationships/media" Target="file:///D:\&#21021;&#20013;&#36164;&#28304;\&#20154;&#25945;&#29256;\&#35838;&#20214;\&#20161;&#29233;&#29256;\&#19971;&#19979;\&#26032;&#24314;&#25991;&#20214;&#22841;\SectionA&#35838;&#25991;&#24405;&#38899;1c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file:///D:\&#21021;&#20013;&#36164;&#28304;\&#20154;&#25945;&#29256;\&#35838;&#20214;\&#20161;&#29233;&#29256;\&#19971;&#19979;\&#26032;&#24314;&#25991;&#20214;&#22841;\SectionA&#35838;&#25991;&#24405;&#38899;2b.mp3" TargetMode="External"/><Relationship Id="rId1" Type="http://schemas.microsoft.com/office/2007/relationships/media" Target="file:///D:\&#21021;&#20013;&#36164;&#28304;\&#20154;&#25945;&#29256;\&#35838;&#20214;\&#20161;&#29233;&#29256;\&#19971;&#19979;\&#26032;&#24314;&#25991;&#20214;&#22841;\SectionA&#35838;&#25991;&#24405;&#38899;2b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57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40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初中英语仁爱版七年级下</a:t>
              </a:r>
            </a:p>
          </p:txBody>
        </p:sp>
      </p:grpSp>
      <p:sp>
        <p:nvSpPr>
          <p:cNvPr id="14341" name="TextBox 9"/>
          <p:cNvSpPr>
            <a:spLocks noChangeArrowheads="1"/>
          </p:cNvSpPr>
          <p:nvPr/>
        </p:nvSpPr>
        <p:spPr bwMode="auto">
          <a:xfrm>
            <a:off x="917823" y="2132856"/>
            <a:ext cx="7351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Unit7 Topic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  <a:p>
            <a:pPr algn="ctr"/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When 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is your birthday?</a:t>
            </a:r>
          </a:p>
        </p:txBody>
      </p:sp>
      <p:sp>
        <p:nvSpPr>
          <p:cNvPr id="14342" name="TextBox 10"/>
          <p:cNvSpPr>
            <a:spLocks noChangeArrowheads="1"/>
          </p:cNvSpPr>
          <p:nvPr/>
        </p:nvSpPr>
        <p:spPr bwMode="auto">
          <a:xfrm>
            <a:off x="2627784" y="3501509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Section 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911144" y="4162513"/>
            <a:ext cx="2596089" cy="1570743"/>
          </a:xfrm>
          <a:prstGeom prst="ellipse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97846" y="5733255"/>
            <a:ext cx="312136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77900" y="1614488"/>
            <a:ext cx="4851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Listen and answer.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977900" y="2400300"/>
            <a:ext cx="6799263" cy="2286000"/>
          </a:xfrm>
        </p:spPr>
        <p:txBody>
          <a:bodyPr/>
          <a:lstStyle/>
          <a:p>
            <a:pPr eaLnBrk="1" hangingPunct="1"/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When was J.K.Rowling born?</a:t>
            </a:r>
            <a:b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Where was she born?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966788" y="3163888"/>
            <a:ext cx="5586412" cy="5794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She was born in July,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19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977900" y="4700588"/>
            <a:ext cx="7559675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She was born in Wales, the UK.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977900" y="742950"/>
            <a:ext cx="6286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Read 1a and work in pairs.</a:t>
            </a:r>
          </a:p>
        </p:txBody>
      </p:sp>
      <p:pic>
        <p:nvPicPr>
          <p:cNvPr id="11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9223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4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7653" grpId="0" bldLvl="0"/>
      <p:bldP spid="27654" grpId="0" bldLvl="0"/>
      <p:bldP spid="27654" grpId="1" bldLvl="0"/>
      <p:bldP spid="27654" grpId="2" bldLvl="0"/>
      <p:bldP spid="27655" grpId="0" bldLvl="0" animBg="1"/>
      <p:bldP spid="27655" grpId="1" bldLvl="0" animBg="1"/>
      <p:bldP spid="27656" grpId="0" bldLvl="0" animBg="1"/>
      <p:bldP spid="2765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22750"/>
            <a:ext cx="2667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17675"/>
            <a:ext cx="29527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2038" y="1652588"/>
            <a:ext cx="21478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Grp="1" noChangeArrowheads="1"/>
          </p:cNvSpPr>
          <p:nvPr/>
        </p:nvSpPr>
        <p:spPr bwMode="auto">
          <a:xfrm>
            <a:off x="3382963" y="1716088"/>
            <a:ext cx="1620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 Dan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Fujian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1983.10</a:t>
            </a:r>
            <a:endParaRPr lang="zh-CN" alt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6"/>
          <p:cNvSpPr>
            <a:spLocks noGrp="1" noChangeArrowheads="1"/>
          </p:cNvSpPr>
          <p:nvPr/>
        </p:nvSpPr>
        <p:spPr bwMode="auto">
          <a:xfrm>
            <a:off x="7092950" y="1733550"/>
            <a:ext cx="24399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 Shuhao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U.S.A.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1988.8</a:t>
            </a:r>
          </a:p>
        </p:txBody>
      </p:sp>
      <p:sp>
        <p:nvSpPr>
          <p:cNvPr id="25606" name="Rectangle 8"/>
          <p:cNvSpPr>
            <a:spLocks noGrp="1" noChangeArrowheads="1"/>
          </p:cNvSpPr>
          <p:nvPr/>
        </p:nvSpPr>
        <p:spPr bwMode="auto">
          <a:xfrm>
            <a:off x="7312025" y="4324350"/>
            <a:ext cx="24399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Xie Na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Sichuan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1981.5</a:t>
            </a:r>
          </a:p>
        </p:txBody>
      </p:sp>
      <p:sp>
        <p:nvSpPr>
          <p:cNvPr id="25607" name="Rectangle 9"/>
          <p:cNvSpPr>
            <a:spLocks noGrp="1" noChangeArrowheads="1"/>
          </p:cNvSpPr>
          <p:nvPr/>
        </p:nvSpPr>
        <p:spPr bwMode="auto">
          <a:xfrm>
            <a:off x="3284538" y="4471988"/>
            <a:ext cx="24399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Na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Hubei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1982.2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87350" y="436563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 and information,</a:t>
            </a:r>
            <a:b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make up  new coversations like 1a.</a:t>
            </a:r>
          </a:p>
        </p:txBody>
      </p:sp>
      <p:pic>
        <p:nvPicPr>
          <p:cNvPr id="25609" name="图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2038" y="4244975"/>
            <a:ext cx="185896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79388" y="22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 the sounds and words aloud. </a:t>
            </a:r>
            <a:r>
              <a:rPr lang="zh-CN" alt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206375" y="1484313"/>
          <a:ext cx="8766175" cy="4541837"/>
        </p:xfrm>
        <a:graphic>
          <a:graphicData uri="http://schemas.openxmlformats.org/drawingml/2006/table">
            <a:tbl>
              <a:tblPr/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4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sound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/au/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/u:/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/Λ/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Word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gr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thr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ntry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" name="SectionA课文录音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5603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2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250825" y="1049338"/>
          <a:ext cx="8718551" cy="4464050"/>
        </p:xfrm>
        <a:graphic>
          <a:graphicData uri="http://schemas.openxmlformats.org/drawingml/2006/table">
            <a:tbl>
              <a:tblPr/>
              <a:tblGrid>
                <a:gridCol w="221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0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9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Letter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Sound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/əu/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/au/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/p/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/f/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6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wind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hel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encil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ysics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49263" y="1812925"/>
            <a:ext cx="8105775" cy="4525963"/>
          </a:xfrm>
          <a:solidFill>
            <a:schemeClr val="accent3">
              <a:lumMod val="95000"/>
            </a:schemeClr>
          </a:solidFill>
          <a:ln>
            <a:miter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     phone     cow        how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group   window   blouse    low 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brown   doubt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əu</a:t>
            </a:r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down    yellow     touch     grow 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slow      borrow    enough  row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blow      own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79413" y="412750"/>
            <a:ext cx="8107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 the words with</a:t>
            </a:r>
          </a:p>
          <a:p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sound/au/or/əu/. 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519613" y="2019300"/>
            <a:ext cx="1225550" cy="4667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354763" y="1911350"/>
            <a:ext cx="1225550" cy="57467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531938" y="3279775"/>
            <a:ext cx="1511300" cy="6826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043238" y="3279775"/>
            <a:ext cx="1368425" cy="6826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043238" y="4073525"/>
            <a:ext cx="1660525" cy="6477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246813" y="4038600"/>
            <a:ext cx="1225550" cy="6826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601788" y="4721225"/>
            <a:ext cx="1225550" cy="6826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043238" y="4756150"/>
            <a:ext cx="1660525" cy="6477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6246813" y="4829175"/>
            <a:ext cx="1225550" cy="57467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1601788" y="5476875"/>
            <a:ext cx="1225550" cy="6096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3186113" y="5476875"/>
            <a:ext cx="1225550" cy="57467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4411663" y="2597150"/>
            <a:ext cx="1943100" cy="682625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SectionA课文录音3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160463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605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/>
        </p:nvSpPr>
        <p:spPr bwMode="auto">
          <a:xfrm>
            <a:off x="611188" y="1125538"/>
            <a:ext cx="8353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express 12 months in English.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read different years.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the past simple tense with “was/were”.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(1)When was she born?    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She was born in July, 1965.　　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(2)Where was she born? 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Wales, the UK.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(3)When were you born? 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was born in January, 1999.</a:t>
            </a:r>
          </a:p>
        </p:txBody>
      </p:sp>
      <p:sp>
        <p:nvSpPr>
          <p:cNvPr id="29698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365625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5188" y="985838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>
            <a:spLocks noChangeArrowheads="1"/>
          </p:cNvSpPr>
          <p:nvPr/>
        </p:nvSpPr>
        <p:spPr bwMode="auto">
          <a:xfrm>
            <a:off x="2249488" y="1487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Homework: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1403350" y="2305050"/>
            <a:ext cx="5976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.Read years and months;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.Remember 12 months;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.Read 1a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8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00338" y="22050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ebdings" panose="05030102010509060703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5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</a:rPr>
              <a:t>1</a:t>
            </a:r>
            <a:endParaRPr lang="zh-CN" altLang="en-US" b="1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00338" y="31305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6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8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</a:rPr>
              <a:t>2</a:t>
            </a:r>
            <a:endParaRPr lang="zh-CN" altLang="en-US" b="1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8" name="Freeform 4"/>
          <p:cNvSpPr/>
          <p:nvPr/>
        </p:nvSpPr>
        <p:spPr bwMode="gray">
          <a:xfrm>
            <a:off x="2700338" y="4056063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7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763" y="3636963"/>
            <a:ext cx="5029200" cy="623887"/>
          </a:xfrm>
          <a:prstGeom prst="rect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15371" name="椭圆 27"/>
          <p:cNvSpPr>
            <a:spLocks noChangeArrowheads="1"/>
          </p:cNvSpPr>
          <p:nvPr/>
        </p:nvSpPr>
        <p:spPr bwMode="auto">
          <a:xfrm>
            <a:off x="2624138" y="368141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F57C89"/>
                </a:solidFill>
                <a:latin typeface="Raavi" pitchFamily="34" charset="0"/>
                <a:ea typeface="方正舒体" panose="02010601030101010101" pitchFamily="2" charset="-122"/>
              </a:rPr>
              <a:t>3</a:t>
            </a:r>
            <a:endParaRPr lang="zh-CN" altLang="en-US" b="1">
              <a:solidFill>
                <a:srgbClr val="F57C8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pic>
        <p:nvPicPr>
          <p:cNvPr id="15372" name="图片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0163" y="3406775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13" descr="876291_135003009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6875" y="1446213"/>
            <a:ext cx="2482850" cy="1747837"/>
          </a:xfrm>
        </p:spPr>
      </p:pic>
      <p:pic>
        <p:nvPicPr>
          <p:cNvPr id="16385" name="Picture 2" descr="图片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348038" y="1446213"/>
            <a:ext cx="2474912" cy="1741487"/>
          </a:xfrm>
        </p:spPr>
      </p:pic>
      <p:pic>
        <p:nvPicPr>
          <p:cNvPr id="16390" name="Picture 12" descr="5412659_150019438317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303963" y="1446213"/>
            <a:ext cx="2481262" cy="1746250"/>
          </a:xfrm>
        </p:spPr>
      </p:pic>
      <p:pic>
        <p:nvPicPr>
          <p:cNvPr id="2" name="Picture 4" descr="愚人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96875" y="4076700"/>
            <a:ext cx="2482850" cy="1943100"/>
          </a:xfrm>
        </p:spPr>
      </p:pic>
      <p:sp>
        <p:nvSpPr>
          <p:cNvPr id="16387" name="WordArt 3">
            <a:hlinkClick r:id="" action="ppaction://noaction">
              <a:snd r:embed="rId6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4213" y="3492500"/>
            <a:ext cx="16510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dirty="0">
                <a:latin typeface="Times New Roman" panose="02020603050405020304"/>
                <a:cs typeface="Times New Roman" panose="02020603050405020304"/>
              </a:rPr>
              <a:t>January</a:t>
            </a:r>
            <a:endParaRPr lang="zh-CN" altLang="en-US" sz="4000" b="1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388" name="Picture 5" descr="劳动节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4076700"/>
            <a:ext cx="2489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图片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18250" y="4076700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3511550" y="3298825"/>
            <a:ext cx="265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93" name="组合 1"/>
          <p:cNvGrpSpPr/>
          <p:nvPr/>
        </p:nvGrpSpPr>
        <p:grpSpPr bwMode="auto">
          <a:xfrm>
            <a:off x="179388" y="447675"/>
            <a:ext cx="8080375" cy="604838"/>
            <a:chOff x="179388" y="447675"/>
            <a:chExt cx="8079821" cy="604838"/>
          </a:xfrm>
        </p:grpSpPr>
        <p:sp>
          <p:nvSpPr>
            <p:cNvPr id="16394" name="椭圆 5"/>
            <p:cNvSpPr>
              <a:spLocks noChangeArrowheads="1"/>
            </p:cNvSpPr>
            <p:nvPr/>
          </p:nvSpPr>
          <p:spPr bwMode="auto">
            <a:xfrm>
              <a:off x="179388" y="447675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4D1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Warm-up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6" name="文本框 1"/>
          <p:cNvSpPr txBox="1">
            <a:spLocks noChangeArrowheads="1"/>
          </p:cNvSpPr>
          <p:nvPr/>
        </p:nvSpPr>
        <p:spPr bwMode="auto">
          <a:xfrm>
            <a:off x="3571875" y="388938"/>
            <a:ext cx="41036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at some pictures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624638" y="3286125"/>
            <a:ext cx="265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95325" y="5949950"/>
            <a:ext cx="26527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816350" y="6029325"/>
            <a:ext cx="265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804025" y="5949950"/>
            <a:ext cx="265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7421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1095375"/>
            <a:ext cx="706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1c. 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Listen and read 12 months.</a:t>
            </a:r>
          </a:p>
        </p:txBody>
      </p:sp>
      <p:pic>
        <p:nvPicPr>
          <p:cNvPr id="17410" name="Picture 3" descr="QQ截图未命名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1225" y="2105025"/>
            <a:ext cx="6921500" cy="3389313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6463" y="5494338"/>
            <a:ext cx="5251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A:When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were</a:t>
            </a:r>
            <a:r>
              <a:rPr lang="zh-CN" altLang="en-US" sz="3200" dirty="0">
                <a:latin typeface="Times New Roman" panose="02020603050405020304" pitchFamily="18" charset="0"/>
              </a:rPr>
              <a:t> you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born</a:t>
            </a:r>
            <a:r>
              <a:rPr lang="zh-CN" altLang="en-US" sz="3200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00113" y="6073775"/>
            <a:ext cx="5251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B:I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 born</a:t>
            </a:r>
            <a:r>
              <a:rPr lang="zh-CN" altLang="en-US" sz="3200" dirty="0">
                <a:latin typeface="Times New Roman" panose="02020603050405020304" pitchFamily="18" charset="0"/>
              </a:rPr>
              <a:t> in______.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85813" y="1522413"/>
            <a:ext cx="693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Ask and answer after the example.</a:t>
            </a:r>
          </a:p>
        </p:txBody>
      </p:sp>
      <p:pic>
        <p:nvPicPr>
          <p:cNvPr id="11" name="SectionA课文录音1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64147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椭圆 5"/>
          <p:cNvSpPr>
            <a:spLocks noChangeArrowheads="1"/>
          </p:cNvSpPr>
          <p:nvPr/>
        </p:nvSpPr>
        <p:spPr bwMode="auto">
          <a:xfrm>
            <a:off x="230188" y="438150"/>
            <a:ext cx="2808287" cy="604838"/>
          </a:xfrm>
          <a:prstGeom prst="ellipse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1506" grpId="0" bldLvl="0"/>
      <p:bldP spid="21508" grpId="0" bldLvl="0"/>
      <p:bldP spid="21509" grpId="0" bldLvl="0"/>
      <p:bldP spid="2151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39975" y="1784350"/>
            <a:ext cx="5114925" cy="646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 dirty="0">
                <a:latin typeface="Times New Roman" panose="02020603050405020304" pitchFamily="18" charset="0"/>
              </a:rPr>
              <a:t>nineteen hundred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339975" y="2432050"/>
            <a:ext cx="41148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 dirty="0">
                <a:latin typeface="Times New Roman" panose="02020603050405020304" pitchFamily="18" charset="0"/>
              </a:rPr>
              <a:t>eighteen forty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39975" y="3079750"/>
            <a:ext cx="4114800" cy="646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nineteen o four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36800" y="3727450"/>
            <a:ext cx="5619750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nineteen seventy-six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36800" y="4429125"/>
            <a:ext cx="5334000" cy="646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two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thousand</a:t>
            </a:r>
            <a:r>
              <a:rPr lang="zh-CN" altLang="en-US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39975" y="5114925"/>
            <a:ext cx="63023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two thousand and eight</a:t>
            </a:r>
          </a:p>
        </p:txBody>
      </p:sp>
      <p:sp>
        <p:nvSpPr>
          <p:cNvPr id="18439" name="Rectangle 8"/>
          <p:cNvSpPr>
            <a:spLocks noGrp="1" noChangeArrowheads="1"/>
          </p:cNvSpPr>
          <p:nvPr>
            <p:ph type="title"/>
          </p:nvPr>
        </p:nvSpPr>
        <p:spPr>
          <a:xfrm>
            <a:off x="1376363" y="631825"/>
            <a:ext cx="5356225" cy="82391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first six years .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827088" y="1730375"/>
            <a:ext cx="170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1900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27088" y="2451100"/>
            <a:ext cx="170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1840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850900" y="3098800"/>
            <a:ext cx="170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1904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900113" y="3727450"/>
            <a:ext cx="170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1976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900113" y="4467225"/>
            <a:ext cx="170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2000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900113" y="5097463"/>
            <a:ext cx="1703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2008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18446" name="组合 8"/>
          <p:cNvGrpSpPr/>
          <p:nvPr/>
        </p:nvGrpSpPr>
        <p:grpSpPr bwMode="auto">
          <a:xfrm>
            <a:off x="611188" y="715963"/>
            <a:ext cx="792162" cy="584200"/>
            <a:chOff x="467544" y="1043256"/>
            <a:chExt cx="791319" cy="584775"/>
          </a:xfrm>
        </p:grpSpPr>
        <p:sp>
          <p:nvSpPr>
            <p:cNvPr id="18447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Wingdings" panose="05000000000000000000" pitchFamily="2" charset="2"/>
                <a:buNone/>
              </a:pPr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8" name="文本框 10"/>
            <p:cNvSpPr txBox="1">
              <a:spLocks noChangeArrowheads="1"/>
            </p:cNvSpPr>
            <p:nvPr/>
          </p:nvSpPr>
          <p:spPr bwMode="auto">
            <a:xfrm>
              <a:off x="467544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2a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2531" grpId="0" bldLvl="0" animBg="1"/>
      <p:bldP spid="22532" grpId="0" bldLvl="0" animBg="1"/>
      <p:bldP spid="22533" grpId="0" bldLvl="0" animBg="1"/>
      <p:bldP spid="22534" grpId="0" bldLvl="0" animBg="1"/>
      <p:bldP spid="225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561975"/>
            <a:ext cx="8229600" cy="850900"/>
          </a:xfrm>
        </p:spPr>
        <p:txBody>
          <a:bodyPr/>
          <a:lstStyle/>
          <a:p>
            <a:r>
              <a:rPr lang="zh-CN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write them in English?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777875"/>
            <a:ext cx="9299575" cy="4857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1800_______________1820________________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1903_______________1996________________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2009___________________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2050____________________________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90638" y="1489075"/>
            <a:ext cx="532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eighteen hundred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11813" y="1416050"/>
            <a:ext cx="532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eighteen twenty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90638" y="2641600"/>
            <a:ext cx="532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nineteen o three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611813" y="2641600"/>
            <a:ext cx="532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nineteen ninety-six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90638" y="3794125"/>
            <a:ext cx="532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two thousand and nine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90638" y="4946650"/>
            <a:ext cx="84407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two thousand (and) fifty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twenty fifty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7" grpId="0" bldLvl="0"/>
      <p:bldP spid="23558" grpId="0" bldLvl="0"/>
      <p:bldP spid="23559" grpId="0" bldLvl="0"/>
      <p:bldP spid="23560" grpId="0" bldLvl="0"/>
      <p:bldP spid="2356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319088"/>
            <a:ext cx="7823200" cy="1085850"/>
          </a:xfrm>
        </p:spPr>
        <p:txBody>
          <a:bodyPr/>
          <a:lstStyle/>
          <a:p>
            <a:pPr algn="l" eaLnBrk="1" hangingPunct="1"/>
            <a:r>
              <a:rPr lang="zh-CN" alt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write down the year or month in each coversation.   </a:t>
            </a:r>
          </a:p>
        </p:txBody>
      </p:sp>
      <p:pic>
        <p:nvPicPr>
          <p:cNvPr id="20482" name="Picture 3" descr="33605338503301097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09613" y="1430338"/>
            <a:ext cx="1855787" cy="2438400"/>
          </a:xfrm>
        </p:spPr>
      </p:pic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08525" y="4176713"/>
            <a:ext cx="1879600" cy="2255837"/>
          </a:xfrm>
        </p:spPr>
      </p:pic>
      <p:pic>
        <p:nvPicPr>
          <p:cNvPr id="20483" name="Picture 4" descr="袁隆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8525" y="1427163"/>
            <a:ext cx="18796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547938" y="338772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______,1879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588125" y="3448050"/>
            <a:ext cx="255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</a:rPr>
              <a:t>September,______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627313" y="5949950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______,1983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575425" y="5903913"/>
            <a:ext cx="350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February,______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595563" y="3409950"/>
            <a:ext cx="118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March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713038" y="590391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July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074025" y="3394075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1930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967663" y="5930900"/>
            <a:ext cx="106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1973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pic>
        <p:nvPicPr>
          <p:cNvPr id="18" name="SectionA课文录音2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81063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4" name="组合 8"/>
          <p:cNvGrpSpPr/>
          <p:nvPr/>
        </p:nvGrpSpPr>
        <p:grpSpPr bwMode="auto">
          <a:xfrm>
            <a:off x="395288" y="454025"/>
            <a:ext cx="792162" cy="584200"/>
            <a:chOff x="467544" y="1043256"/>
            <a:chExt cx="791319" cy="584775"/>
          </a:xfrm>
        </p:grpSpPr>
        <p:sp>
          <p:nvSpPr>
            <p:cNvPr id="20495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6" name="文本框 10"/>
            <p:cNvSpPr txBox="1">
              <a:spLocks noChangeArrowheads="1"/>
            </p:cNvSpPr>
            <p:nvPr/>
          </p:nvSpPr>
          <p:spPr bwMode="auto">
            <a:xfrm>
              <a:off x="467544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2b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0497" name="图片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6913" y="4184650"/>
            <a:ext cx="19097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4587" grpId="0" bldLvl="0"/>
      <p:bldP spid="24588" grpId="0" bldLvl="0"/>
      <p:bldP spid="24589" grpId="0" bldLvl="0"/>
      <p:bldP spid="2459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 bwMode="auto">
          <a:xfrm>
            <a:off x="179388" y="1268413"/>
            <a:ext cx="4105275" cy="5013325"/>
            <a:chOff x="530772" y="1268760"/>
            <a:chExt cx="4104456" cy="5012994"/>
          </a:xfrm>
        </p:grpSpPr>
        <p:pic>
          <p:nvPicPr>
            <p:cNvPr id="21506" name="图片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0772" y="1268760"/>
              <a:ext cx="4104456" cy="501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图片 2"/>
            <p:cNvPicPr>
              <a:picLocks noChangeAspect="1" noChangeArrowheads="1"/>
            </p:cNvPicPr>
            <p:nvPr/>
          </p:nvPicPr>
          <p:blipFill>
            <a:blip r:embed="rId4" cstate="email"/>
            <a:srcRect l="-962" t="-1595"/>
            <a:stretch>
              <a:fillRect/>
            </a:stretch>
          </p:blipFill>
          <p:spPr bwMode="auto">
            <a:xfrm rot="-511046">
              <a:off x="1004031" y="1709172"/>
              <a:ext cx="3248324" cy="275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组合 1"/>
          <p:cNvGrpSpPr/>
          <p:nvPr/>
        </p:nvGrpSpPr>
        <p:grpSpPr bwMode="auto">
          <a:xfrm>
            <a:off x="525463" y="447675"/>
            <a:ext cx="7953375" cy="606425"/>
            <a:chOff x="746125" y="3756025"/>
            <a:chExt cx="7951788" cy="606425"/>
          </a:xfrm>
        </p:grpSpPr>
        <p:sp>
          <p:nvSpPr>
            <p:cNvPr id="14" name="KSO_Shape"/>
            <p:cNvSpPr/>
            <p:nvPr/>
          </p:nvSpPr>
          <p:spPr>
            <a:xfrm>
              <a:off x="746125" y="3756025"/>
              <a:ext cx="2591870" cy="606425"/>
            </a:xfrm>
            <a:prstGeom prst="roundRect">
              <a:avLst>
                <a:gd name="adj" fmla="val 50000"/>
              </a:avLst>
            </a:prstGeom>
            <a:solidFill>
              <a:srgbClr val="E4D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2680613" y="4303336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1" name="文本框 12"/>
            <p:cNvSpPr txBox="1">
              <a:spLocks noChangeArrowheads="1"/>
            </p:cNvSpPr>
            <p:nvPr/>
          </p:nvSpPr>
          <p:spPr bwMode="auto">
            <a:xfrm>
              <a:off x="3416300" y="3811588"/>
              <a:ext cx="528161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两人一组，用下面的句型进行对话演练</a:t>
              </a:r>
            </a:p>
          </p:txBody>
        </p:sp>
      </p:grp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4373563" y="1558925"/>
            <a:ext cx="3462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A:Who is he?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373563" y="2239963"/>
            <a:ext cx="346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B:He is Liu Xiang.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373563" y="4306888"/>
            <a:ext cx="390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A:Where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lang="zh-CN" altLang="en-US" sz="3200" dirty="0">
                <a:latin typeface="Times New Roman" panose="02020603050405020304" pitchFamily="18" charset="0"/>
              </a:rPr>
              <a:t> he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born</a:t>
            </a:r>
            <a:r>
              <a:rPr lang="zh-CN" altLang="en-US" sz="32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373563" y="4987925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B:He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 born</a:t>
            </a:r>
            <a:r>
              <a:rPr lang="zh-CN" altLang="en-US" sz="3200" dirty="0">
                <a:latin typeface="Times New Roman" panose="02020603050405020304" pitchFamily="18" charset="0"/>
              </a:rPr>
              <a:t> in Shanghai. 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384675" y="2903538"/>
            <a:ext cx="3905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A:When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  <a:r>
              <a:rPr lang="zh-CN" altLang="en-US" sz="3200" dirty="0">
                <a:latin typeface="Times New Roman" panose="02020603050405020304" pitchFamily="18" charset="0"/>
              </a:rPr>
              <a:t> he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born</a:t>
            </a:r>
            <a:r>
              <a:rPr lang="zh-CN" altLang="en-US" sz="32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384675" y="3662363"/>
            <a:ext cx="4789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B:He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was born</a:t>
            </a:r>
            <a:r>
              <a:rPr lang="zh-CN" altLang="en-US" sz="3200" dirty="0">
                <a:latin typeface="Times New Roman" panose="02020603050405020304" pitchFamily="18" charset="0"/>
              </a:rPr>
              <a:t> in July,1983. 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ldLvl="0"/>
      <p:bldP spid="18" grpId="0" bldLvl="0"/>
      <p:bldP spid="18" grpId="1"/>
      <p:bldP spid="19" grpId="0" bldLvl="0"/>
      <p:bldP spid="19" grpId="1"/>
      <p:bldP spid="20" grpId="0" bldLvl="0"/>
      <p:bldP spid="20" grpId="1"/>
      <p:bldP spid="21" grpId="0" bldLvl="0"/>
      <p:bldP spid="21" grpId="1"/>
      <p:bldP spid="22" grpId="0" bldLvl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/>
          <p:nvPr/>
        </p:nvSpPr>
        <p:spPr>
          <a:xfrm>
            <a:off x="839788" y="3567113"/>
            <a:ext cx="6386512" cy="646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en-US" sz="3600" noProof="1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know this woman?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827088" y="4267200"/>
            <a:ext cx="9144000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is J.K.Rowling, the </a:t>
            </a:r>
            <a:r>
              <a:rPr lang="zh-CN" altLang="en-US" sz="400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writer</a:t>
            </a:r>
            <a:r>
              <a:rPr lang="zh-CN" altLang="en-US" sz="3200" noProof="1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of Harry Potter.</a:t>
            </a:r>
          </a:p>
        </p:txBody>
      </p:sp>
      <p:sp>
        <p:nvSpPr>
          <p:cNvPr id="26630" name="Text Box 6"/>
          <p:cNvSpPr txBox="1"/>
          <p:nvPr/>
        </p:nvSpPr>
        <p:spPr>
          <a:xfrm>
            <a:off x="755650" y="5026025"/>
            <a:ext cx="8535988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and where was she born? Do you know?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68388"/>
            <a:ext cx="311467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066800"/>
            <a:ext cx="280035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/>
      <p:bldP spid="26629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全屏显示(4:3)</PresentationFormat>
  <Paragraphs>156</Paragraphs>
  <Slides>16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Gulim</vt:lpstr>
      <vt:lpstr>MS UI Gothic</vt:lpstr>
      <vt:lpstr>Raavi</vt:lpstr>
      <vt:lpstr>方正舒体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Webdings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Read the first six years .</vt:lpstr>
      <vt:lpstr>Can you write them in English?</vt:lpstr>
      <vt:lpstr>Listen and write down the year or month in each coversation.   </vt:lpstr>
      <vt:lpstr>PowerPoint 演示文稿</vt:lpstr>
      <vt:lpstr>PowerPoint 演示文稿</vt:lpstr>
      <vt:lpstr>1. When was J.K.Rowling born?   2. Where was she born?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2012-07-12T00:32:00Z</dcterms:created>
  <dcterms:modified xsi:type="dcterms:W3CDTF">2023-01-16T13:38:28Z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ACE58046947044F2BC7413E239AE4B81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