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0" r:id="rId3"/>
    <p:sldId id="284" r:id="rId4"/>
    <p:sldId id="375" r:id="rId5"/>
    <p:sldId id="321" r:id="rId6"/>
    <p:sldId id="307" r:id="rId7"/>
    <p:sldId id="323" r:id="rId8"/>
    <p:sldId id="335" r:id="rId9"/>
    <p:sldId id="344" r:id="rId10"/>
    <p:sldId id="345" r:id="rId11"/>
    <p:sldId id="374" r:id="rId12"/>
    <p:sldId id="373" r:id="rId13"/>
    <p:sldId id="285" r:id="rId14"/>
    <p:sldId id="286" r:id="rId15"/>
    <p:sldId id="360" r:id="rId16"/>
    <p:sldId id="279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11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FF"/>
    <a:srgbClr val="000000"/>
    <a:srgbClr val="FFFF99"/>
    <a:srgbClr val="FFFFFF"/>
    <a:srgbClr val="00CCFF"/>
    <a:srgbClr val="FF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1911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9BE1B-F724-4DED-8FC6-A27621AD2789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63E1A-ABAA-4005-9586-13EC44F79A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63E1A-ABAA-4005-9586-13EC44F79A7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2E01D-EE62-477E-B378-ED8A008B1C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994C1-C9A8-4335-9DBD-FF3C6E9832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1FF3F-434E-40FC-8B10-42F330EEAC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9DE61-5C23-4680-BCB1-7177EE3DBD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61CD-5FFA-4FC2-876D-9F375B7E4F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284B0-13C0-45A1-8590-BB6167DD7A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2D2BB-A15C-441E-9837-671708E492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887F-D57B-4861-B079-B92EEA052B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20816-CBF2-4AA1-B7BD-F3EAEE4011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704B6-9FDD-41F0-9D1F-8FEDCF1209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EDB93-EF7E-4763-B954-52B876E9ED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211FF3F-434E-40FC-8B10-42F330EEAC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Unit7%20Topic3\&#35838;&#20214;\Unit7%20Topic3%20SectionA%20&#21442;&#32771;&#35838;&#20214;\SectionA&#35838;&#25991;&#24405;&#38899;3a.mp3" TargetMode="External"/><Relationship Id="rId1" Type="http://schemas.microsoft.com/office/2007/relationships/media" Target="file:///C:\Documents%20and%20Settings\Administrator\&#26700;&#38754;\Unit7%20Topic3\&#35838;&#20214;\Unit7%20Topic3%20SectionA%20&#21442;&#32771;&#35838;&#20214;\SectionA&#35838;&#25991;&#24405;&#38899;3a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Unit7%20Topic3\&#35838;&#20214;\Unit7%20Topic3%20SectionA%20&#21442;&#32771;&#35838;&#20214;\SectionA&#35838;&#25991;&#24405;&#38899;3b.mp3" TargetMode="External"/><Relationship Id="rId1" Type="http://schemas.microsoft.com/office/2007/relationships/media" Target="file:///C:\Documents%20and%20Settings\Administrator\&#26700;&#38754;\Unit7%20Topic3\&#35838;&#20214;\Unit7%20Topic3%20SectionA%20&#21442;&#32771;&#35838;&#20214;\SectionA&#35838;&#25991;&#24405;&#38899;3b.mp3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tiff"/><Relationship Id="rId2" Type="http://schemas.openxmlformats.org/officeDocument/2006/relationships/audio" Target="file:///C:\Documents%20and%20Settings\Administrator\&#26700;&#38754;\Unit7%20Topic3\&#35838;&#20214;\Unit7%20Topic3%20SectionA%20&#21442;&#32771;&#35838;&#20214;\SectionA&#35838;&#25991;&#24405;&#38899;1a.mp3" TargetMode="External"/><Relationship Id="rId1" Type="http://schemas.microsoft.com/office/2007/relationships/media" Target="file:///C:\Documents%20and%20Settings\Administrator\&#26700;&#38754;\Unit7%20Topic3\&#35838;&#20214;\Unit7%20Topic3%20SectionA%20&#21442;&#32771;&#35838;&#20214;\SectionA&#35838;&#25991;&#24405;&#38899;1a.mp3" TargetMode="Externa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Unit7%20Topic3\&#35838;&#20214;\Unit7%20Topic3%20SectionA%20&#21442;&#32771;&#35838;&#20214;\SectionA&#35838;&#25991;&#24405;&#38899;1a.mp3" TargetMode="External"/><Relationship Id="rId1" Type="http://schemas.microsoft.com/office/2007/relationships/media" Target="file:///C:\Documents%20and%20Settings\Administrator\&#26700;&#38754;\Unit7%20Topic3\&#35838;&#20214;\Unit7%20Topic3%20SectionA%20&#21442;&#32771;&#35838;&#20214;\SectionA&#35838;&#25991;&#24405;&#38899;1a.mp3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Unit7%20Topic3\&#35838;&#20214;\Unit7%20Topic3%20SectionA%20&#21442;&#32771;&#35838;&#20214;\SectionA&#35838;&#25991;&#24405;&#38899;2.mp3" TargetMode="External"/><Relationship Id="rId1" Type="http://schemas.microsoft.com/office/2007/relationships/media" Target="file:///C:\Documents%20and%20Settings\Administrator\&#26700;&#38754;\Unit7%20Topic3\&#35838;&#20214;\Unit7%20Topic3%20SectionA%20&#21442;&#32771;&#35838;&#20214;\SectionA&#35838;&#25991;&#24405;&#38899;2.mp3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Unit7%20Topic3\&#35838;&#20214;\Unit7%20Topic3%20SectionA%20&#21442;&#32771;&#35838;&#20214;\SectionA&#35838;&#25991;&#24405;&#38899;2.mp3" TargetMode="External"/><Relationship Id="rId1" Type="http://schemas.microsoft.com/office/2007/relationships/media" Target="file:///C:\Documents%20and%20Settings\Administrator\&#26700;&#38754;\Unit7%20Topic3\&#35838;&#20214;\Unit7%20Topic3%20SectionA%20&#21442;&#32771;&#35838;&#20214;\SectionA&#35838;&#25991;&#24405;&#38899;2.mp3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3"/>
          <p:cNvSpPr>
            <a:spLocks noChangeArrowheads="1" noChangeShapeType="1" noTextEdit="1"/>
          </p:cNvSpPr>
          <p:nvPr/>
        </p:nvSpPr>
        <p:spPr bwMode="auto">
          <a:xfrm>
            <a:off x="3096418" y="3501008"/>
            <a:ext cx="2951163" cy="6302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Section A</a:t>
            </a:r>
            <a:endParaRPr lang="zh-CN" altLang="en-US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0" y="1196752"/>
            <a:ext cx="9144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Unit7  </a:t>
            </a:r>
            <a:r>
              <a:rPr lang="en-US" altLang="zh-C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Topic3</a:t>
            </a:r>
          </a:p>
          <a:p>
            <a:pPr algn="ctr" eaLnBrk="1" hangingPunct="1"/>
            <a:r>
              <a:rPr lang="en-US" altLang="zh-CN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Everyone </a:t>
            </a:r>
            <a:r>
              <a:rPr lang="en-US" altLang="zh-CN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a good time.</a:t>
            </a:r>
            <a:endParaRPr lang="zh-CN" alt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24753" y="537321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内容占位符 2"/>
          <p:cNvSpPr>
            <a:spLocks noGrp="1" noChangeArrowheads="1"/>
          </p:cNvSpPr>
          <p:nvPr/>
        </p:nvSpPr>
        <p:spPr bwMode="auto">
          <a:xfrm>
            <a:off x="828675" y="982663"/>
            <a:ext cx="33115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1.play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--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2.look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--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3.miss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--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4.perform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--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5.live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--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6.hope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--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7.recite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--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8.dance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--</a:t>
            </a:r>
          </a:p>
        </p:txBody>
      </p:sp>
      <p:sp>
        <p:nvSpPr>
          <p:cNvPr id="12291" name="内容占位符 2"/>
          <p:cNvSpPr>
            <a:spLocks noGrp="1" noChangeArrowheads="1"/>
          </p:cNvSpPr>
          <p:nvPr/>
        </p:nvSpPr>
        <p:spPr bwMode="auto">
          <a:xfrm>
            <a:off x="4356100" y="981075"/>
            <a:ext cx="331311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9.study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--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10.worry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--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11.stop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--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12.plan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--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13.am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--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14.can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--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15.sing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--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16.are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--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124075" y="1125538"/>
            <a:ext cx="15113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</a:rPr>
              <a:t>play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ed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124075" y="1901825"/>
            <a:ext cx="13684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look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ed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124075" y="263683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miss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ed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555875" y="3343275"/>
            <a:ext cx="23764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perform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ed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052638" y="4062413"/>
            <a:ext cx="11509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live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124075" y="4797425"/>
            <a:ext cx="1149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hope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2195513" y="5502275"/>
            <a:ext cx="1439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recite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195513" y="6237288"/>
            <a:ext cx="1368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dance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5940425" y="1181100"/>
            <a:ext cx="1368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stud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ied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013450" y="1844675"/>
            <a:ext cx="17986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worr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ied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6084888" y="2565400"/>
            <a:ext cx="15113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stop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ped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6084888" y="3357563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plan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ned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6084888" y="4062413"/>
            <a:ext cx="11509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was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6159500" y="4783138"/>
            <a:ext cx="1149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could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6156325" y="5518150"/>
            <a:ext cx="11509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sang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6157913" y="6237288"/>
            <a:ext cx="11509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were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857250" y="285750"/>
            <a:ext cx="7286625" cy="554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把下列单词变为过去式，并总结变化规律。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ldLvl="0"/>
      <p:bldP spid="26629" grpId="0" bldLvl="0"/>
      <p:bldP spid="26630" grpId="0" bldLvl="0"/>
      <p:bldP spid="26631" grpId="0" bldLvl="0"/>
      <p:bldP spid="26632" grpId="0" bldLvl="0"/>
      <p:bldP spid="26633" grpId="0" bldLvl="0"/>
      <p:bldP spid="26634" grpId="0" bldLvl="0"/>
      <p:bldP spid="26635" grpId="0" bldLvl="0"/>
      <p:bldP spid="26636" grpId="0" bldLvl="0"/>
      <p:bldP spid="26637" grpId="0" bldLvl="0"/>
      <p:bldP spid="26638" grpId="0" bldLvl="0"/>
      <p:bldP spid="26639" grpId="0" bldLvl="0"/>
      <p:bldP spid="26640" grpId="0" bldLvl="0"/>
      <p:bldP spid="26641" grpId="0" bldLvl="0"/>
      <p:bldP spid="26642" grpId="0" bldLvl="0"/>
      <p:bldP spid="26643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框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528" y="692696"/>
            <a:ext cx="7448550" cy="1222375"/>
          </a:xfrm>
        </p:spPr>
      </p:pic>
      <p:sp>
        <p:nvSpPr>
          <p:cNvPr id="1331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85813"/>
            <a:ext cx="5241925" cy="898525"/>
          </a:xfrm>
          <a:solidFill>
            <a:srgbClr val="F2F2F2"/>
          </a:solidFill>
        </p:spPr>
        <p:txBody>
          <a:bodyPr/>
          <a:lstStyle/>
          <a:p>
            <a:r>
              <a:rPr lang="zh-CN" altLang="en-US" dirty="0">
                <a:solidFill>
                  <a:srgbClr val="0000FF"/>
                </a:solidFill>
                <a:latin typeface="黑体" panose="02010609060101010101" pitchFamily="49" charset="-122"/>
              </a:rPr>
              <a:t>动词过去式的规律</a:t>
            </a:r>
            <a:r>
              <a:rPr lang="en-US" altLang="zh-CN" dirty="0">
                <a:solidFill>
                  <a:srgbClr val="0000FF"/>
                </a:solidFill>
                <a:latin typeface="黑体" panose="02010609060101010101" pitchFamily="49" charset="-122"/>
              </a:rPr>
              <a:t>: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/>
        </p:nvSpPr>
        <p:spPr bwMode="auto">
          <a:xfrm>
            <a:off x="900113" y="2060575"/>
            <a:ext cx="76676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98805" indent="-598805" eaLnBrk="0" hangingPunct="0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① 一般情况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+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ed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  <a:p>
            <a:pPr marL="598805" indent="-598805" eaLnBrk="0" hangingPunct="0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② 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以不发音的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e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结尾的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+d</a:t>
            </a:r>
          </a:p>
          <a:p>
            <a:pPr marL="598805" indent="-598805" eaLnBrk="0" hangingPunct="0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③ 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以辅音字母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+y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结尾的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变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y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为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i+ed</a:t>
            </a:r>
            <a:endParaRPr lang="en-US" altLang="zh-CN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598805" indent="-598805" eaLnBrk="0" hangingPunct="0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④ 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末尾只有一个辅音字母的重读闭音节词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先双写辅音字母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再加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ed</a:t>
            </a:r>
            <a:endParaRPr lang="en-US" altLang="zh-CN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598805" indent="-598805" eaLnBrk="0" hangingPunct="0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⑤ 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不规则动词的过去式参见英语书最后一页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/>
        </p:nvSpPr>
        <p:spPr bwMode="auto">
          <a:xfrm>
            <a:off x="0" y="1052513"/>
            <a:ext cx="8642350" cy="53276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     1.play----                      2.do/does---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     3.is------                        4.dance---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     5.are-----                      6.recite---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     7.perform--                  8.like-----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     9.ask-------                   10.try-----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    11.stop------                  12.die ---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    13.worry---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                           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14.plant---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484438" y="1628775"/>
            <a:ext cx="1593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played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555875" y="2205038"/>
            <a:ext cx="919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was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555875" y="2781300"/>
            <a:ext cx="112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were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843213" y="3357563"/>
            <a:ext cx="226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performed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771775" y="3933825"/>
            <a:ext cx="130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asked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843213" y="4508500"/>
            <a:ext cx="170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stopped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843213" y="5229225"/>
            <a:ext cx="173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worried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6948488" y="5157788"/>
            <a:ext cx="165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planted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7235825" y="1628775"/>
            <a:ext cx="81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did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6877050" y="2205038"/>
            <a:ext cx="158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danced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6948488" y="2781300"/>
            <a:ext cx="1530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recited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6877050" y="3357563"/>
            <a:ext cx="114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liked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6877050" y="4005263"/>
            <a:ext cx="112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tried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6948488" y="4652963"/>
            <a:ext cx="102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died</a:t>
            </a:r>
          </a:p>
        </p:txBody>
      </p:sp>
      <p:sp>
        <p:nvSpPr>
          <p:cNvPr id="14353" name="WordArt 17"/>
          <p:cNvSpPr>
            <a:spLocks noChangeArrowheads="1" noChangeShapeType="1" noTextEdit="1"/>
          </p:cNvSpPr>
          <p:nvPr/>
        </p:nvSpPr>
        <p:spPr bwMode="auto">
          <a:xfrm>
            <a:off x="179388" y="500063"/>
            <a:ext cx="8605837" cy="554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Write down  the past forms of verbs.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ldLvl="0" animBg="1"/>
      <p:bldP spid="28675" grpId="0"/>
      <p:bldP spid="28676" grpId="0"/>
      <p:bldP spid="28677" grpId="0"/>
      <p:bldP spid="28678" grpId="0"/>
      <p:bldP spid="28679" grpId="0"/>
      <p:bldP spid="28680" grpId="0"/>
      <p:bldP spid="28681" grpId="0"/>
      <p:bldP spid="28682" grpId="0"/>
      <p:bldP spid="28683" grpId="0"/>
      <p:bldP spid="28684" grpId="0"/>
      <p:bldP spid="28685" grpId="0"/>
      <p:bldP spid="28686" grpId="0"/>
      <p:bldP spid="28687" grpId="0"/>
      <p:bldP spid="286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12725" y="2132013"/>
            <a:ext cx="8931275" cy="2736850"/>
          </a:xfrm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79388" y="693738"/>
            <a:ext cx="86074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Listen and read the sounds and words aloud. </a:t>
            </a:r>
            <a:endParaRPr lang="zh-CN" altLang="en-US" sz="2800" b="1" kern="10" dirty="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SectionA课文录音3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 descr="colored_paper1"/>
          <p:cNvSpPr txBox="1">
            <a:spLocks noChangeArrowheads="1"/>
          </p:cNvSpPr>
          <p:nvPr/>
        </p:nvSpPr>
        <p:spPr bwMode="auto">
          <a:xfrm>
            <a:off x="327621" y="333375"/>
            <a:ext cx="8035925" cy="10668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200" b="1" dirty="0">
                <a:latin typeface="Times New Roman" panose="02020603050405020304" pitchFamily="18" charset="0"/>
              </a:rPr>
              <a:t>Listen and circle the word with the different sound of the colored letters in each group.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310438" y="981075"/>
            <a:ext cx="862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30724" name="Group 4"/>
          <p:cNvGraphicFramePr>
            <a:graphicFrameLocks noGrp="1"/>
          </p:cNvGraphicFramePr>
          <p:nvPr/>
        </p:nvGraphicFramePr>
        <p:xfrm>
          <a:off x="466725" y="2493963"/>
          <a:ext cx="8137525" cy="2867026"/>
        </p:xfrm>
        <a:graphic>
          <a:graphicData uri="http://schemas.openxmlformats.org/drawingml/2006/table">
            <a:tbl>
              <a:tblPr/>
              <a:tblGrid>
                <a:gridCol w="813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1. st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u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dent    tr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u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e      r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u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ler         bl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u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FF66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2. f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u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ll           p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u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ll       b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u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t            p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u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sh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339933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3. 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row      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ey       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ink        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 th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6600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4. 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en         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ose      mo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er     fif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FF0066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742" name="Oval 22"/>
          <p:cNvSpPr>
            <a:spLocks noChangeArrowheads="1"/>
          </p:cNvSpPr>
          <p:nvPr/>
        </p:nvSpPr>
        <p:spPr bwMode="auto">
          <a:xfrm>
            <a:off x="901700" y="2636838"/>
            <a:ext cx="1727200" cy="503237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43" name="Oval 23"/>
          <p:cNvSpPr>
            <a:spLocks noChangeArrowheads="1"/>
          </p:cNvSpPr>
          <p:nvPr/>
        </p:nvSpPr>
        <p:spPr bwMode="auto">
          <a:xfrm>
            <a:off x="4283075" y="3322638"/>
            <a:ext cx="1081088" cy="466725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44" name="Oval 24"/>
          <p:cNvSpPr>
            <a:spLocks noChangeArrowheads="1"/>
          </p:cNvSpPr>
          <p:nvPr/>
        </p:nvSpPr>
        <p:spPr bwMode="auto">
          <a:xfrm>
            <a:off x="2771775" y="3933825"/>
            <a:ext cx="1008063" cy="574675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45" name="Oval 25"/>
          <p:cNvSpPr>
            <a:spLocks noChangeArrowheads="1"/>
          </p:cNvSpPr>
          <p:nvPr/>
        </p:nvSpPr>
        <p:spPr bwMode="auto">
          <a:xfrm>
            <a:off x="6445250" y="4654550"/>
            <a:ext cx="1223963" cy="609600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4" name="Oval 26"/>
          <p:cNvSpPr>
            <a:spLocks noChangeArrowheads="1"/>
          </p:cNvSpPr>
          <p:nvPr/>
        </p:nvSpPr>
        <p:spPr bwMode="auto">
          <a:xfrm>
            <a:off x="2051050" y="333375"/>
            <a:ext cx="1081088" cy="609600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0" name="SectionA课文录音3b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715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548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30742" grpId="0" animBg="1"/>
      <p:bldP spid="30743" grpId="0" animBg="1"/>
      <p:bldP spid="30744" grpId="0" animBg="1"/>
      <p:bldP spid="307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2714625" y="785813"/>
            <a:ext cx="3522663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Summary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14375" y="1857375"/>
            <a:ext cx="76327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enjoy oneself=have a good time</a:t>
            </a:r>
          </a:p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just now=a moment ago</a:t>
            </a:r>
          </a:p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2.Learn the past simple tense.</a:t>
            </a:r>
          </a:p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(1)Did you sing a song at the party?</a:t>
            </a:r>
          </a:p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Yes, I did./No, I didn't.</a:t>
            </a:r>
          </a:p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(2)What did Sally do? She danced.</a:t>
            </a:r>
          </a:p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(3)What about Tom? </a:t>
            </a:r>
          </a:p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He performed some magic tricks.</a:t>
            </a:r>
          </a:p>
        </p:txBody>
      </p:sp>
    </p:spTree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2857500" y="857250"/>
            <a:ext cx="3600450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Homework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435" name="内容占位符 2"/>
          <p:cNvSpPr>
            <a:spLocks noGrp="1" noChangeArrowheads="1"/>
          </p:cNvSpPr>
          <p:nvPr/>
        </p:nvSpPr>
        <p:spPr bwMode="auto">
          <a:xfrm>
            <a:off x="1187624" y="1844824"/>
            <a:ext cx="669607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4625" indent="-174625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1.Read 1a, and t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ry</a:t>
            </a:r>
            <a:r>
              <a:rPr lang="en-US" altLang="zh-CN" sz="2800" b="1" dirty="0">
                <a:latin typeface="Times New Roman" panose="02020603050405020304" pitchFamily="18" charset="0"/>
              </a:rPr>
              <a:t> to retell 1a in your own words. You</a:t>
            </a:r>
            <a:r>
              <a:rPr lang="zh-CN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may begin like this</a:t>
            </a:r>
            <a:r>
              <a:rPr lang="zh-CN" altLang="en-US" sz="2800" b="1" dirty="0">
                <a:latin typeface="Times New Roman" panose="02020603050405020304" pitchFamily="18" charset="0"/>
              </a:rPr>
              <a:t>:</a:t>
            </a:r>
          </a:p>
          <a:p>
            <a:pPr marL="174625" indent="-174625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     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Kangkang was very happy at his birthday party. Jane sang an English song</a:t>
            </a:r>
            <a:r>
              <a:rPr lang="zh-CN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... </a:t>
            </a:r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marL="174625" indent="-174625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2.Finish Section A in your workbook.</a:t>
            </a:r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548680"/>
            <a:ext cx="5572125" cy="679450"/>
          </a:xfrm>
        </p:spPr>
        <p:txBody>
          <a:bodyPr/>
          <a:lstStyle/>
          <a:p>
            <a:pPr algn="l"/>
            <a:r>
              <a:rPr lang="en-US" altLang="zh-CN" dirty="0">
                <a:solidFill>
                  <a:srgbClr val="0000FF"/>
                </a:solidFill>
                <a:latin typeface="Arial Black" panose="020B0A04020102020204" pitchFamily="34" charset="0"/>
              </a:rPr>
              <a:t>Ask and answer.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68313" y="1700213"/>
            <a:ext cx="658495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3300"/>
                </a:solidFill>
              </a:rPr>
              <a:t>T:  When were you born?</a:t>
            </a:r>
          </a:p>
          <a:p>
            <a:pPr eaLnBrk="1" hangingPunct="1"/>
            <a:r>
              <a:rPr lang="en-US" altLang="zh-CN" sz="2800" b="1" dirty="0"/>
              <a:t>S1: I was born...</a:t>
            </a:r>
            <a:r>
              <a:rPr lang="en-US" altLang="zh-CN" sz="2800" b="1" dirty="0">
                <a:solidFill>
                  <a:srgbClr val="FF3300"/>
                </a:solidFill>
              </a:rPr>
              <a:t>Could you ride a bike </a:t>
            </a:r>
          </a:p>
          <a:p>
            <a:pPr eaLnBrk="1" hangingPunct="1"/>
            <a:r>
              <a:rPr lang="en-US" altLang="zh-CN" sz="2800" b="1" dirty="0">
                <a:solidFill>
                  <a:srgbClr val="FF3300"/>
                </a:solidFill>
              </a:rPr>
              <a:t>       when you were five?</a:t>
            </a:r>
          </a:p>
          <a:p>
            <a:pPr eaLnBrk="1" hangingPunct="1"/>
            <a:r>
              <a:rPr lang="en-US" altLang="zh-CN" sz="2800" b="1" dirty="0">
                <a:solidFill>
                  <a:srgbClr val="FF3300"/>
                </a:solidFill>
              </a:rPr>
              <a:t>S2: </a:t>
            </a:r>
            <a:r>
              <a:rPr lang="en-US" altLang="zh-CN" sz="2800" b="1" dirty="0"/>
              <a:t>Yes, I could./No, I couldn't. </a:t>
            </a:r>
          </a:p>
          <a:p>
            <a:pPr eaLnBrk="1" hangingPunct="1"/>
            <a:r>
              <a:rPr lang="en-US" altLang="zh-CN" sz="2800" b="1" dirty="0">
                <a:solidFill>
                  <a:srgbClr val="FF3300"/>
                </a:solidFill>
              </a:rPr>
              <a:t>       Could you...?</a:t>
            </a:r>
          </a:p>
          <a:p>
            <a:pPr eaLnBrk="1" hangingPunct="1"/>
            <a:r>
              <a:rPr lang="en-US" altLang="zh-CN" sz="2800" b="1" dirty="0"/>
              <a:t>S3: ...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071563" y="4500563"/>
            <a:ext cx="4886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/>
              <a:t>am/is——</a:t>
            </a:r>
            <a:r>
              <a:rPr lang="zh-CN" altLang="en-US" sz="2800" b="1" dirty="0">
                <a:solidFill>
                  <a:srgbClr val="FF3300"/>
                </a:solidFill>
              </a:rPr>
              <a:t>was</a:t>
            </a:r>
            <a:r>
              <a:rPr lang="zh-CN" altLang="en-US" sz="2800" b="1" dirty="0"/>
              <a:t> </a:t>
            </a:r>
          </a:p>
          <a:p>
            <a:pPr eaLnBrk="1" hangingPunct="1"/>
            <a:r>
              <a:rPr lang="zh-CN" altLang="en-US" sz="2800" b="1" dirty="0"/>
              <a:t>are——</a:t>
            </a:r>
            <a:r>
              <a:rPr lang="zh-CN" altLang="en-US" sz="2800" b="1" dirty="0">
                <a:solidFill>
                  <a:srgbClr val="FF3300"/>
                </a:solidFill>
              </a:rPr>
              <a:t>were</a:t>
            </a:r>
            <a:endParaRPr lang="zh-CN" altLang="en-US" sz="2800" b="1" dirty="0"/>
          </a:p>
          <a:p>
            <a:pPr eaLnBrk="1" hangingPunct="1"/>
            <a:r>
              <a:rPr lang="zh-CN" altLang="en-US" sz="2800" b="1" dirty="0"/>
              <a:t>can——</a:t>
            </a:r>
            <a:r>
              <a:rPr lang="zh-CN" altLang="en-US" sz="2800" b="1" dirty="0">
                <a:solidFill>
                  <a:srgbClr val="FF3300"/>
                </a:solidFill>
              </a:rPr>
              <a:t>could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唱歌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620713"/>
            <a:ext cx="19875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musice11.gif (13451 byte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" y="3717925"/>
            <a:ext cx="15843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1234X2SQ60-523c_l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0125" y="622300"/>
            <a:ext cx="18700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Boys%20playing%20Basketball%20link%20to%20acc"/>
          <p:cNvPicPr>
            <a:picLocks noChangeAspect="1" noChangeArrowheads="1"/>
          </p:cNvPicPr>
          <p:nvPr/>
        </p:nvPicPr>
        <p:blipFill>
          <a:blip r:embed="rId5" cstate="email"/>
          <a:srcRect l="-153" r="5367" b="6709"/>
          <a:stretch>
            <a:fillRect/>
          </a:stretch>
        </p:blipFill>
        <p:spPr bwMode="auto">
          <a:xfrm>
            <a:off x="3708400" y="4076700"/>
            <a:ext cx="151447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/>
          <p:nvPr/>
        </p:nvGrpSpPr>
        <p:grpSpPr bwMode="auto">
          <a:xfrm>
            <a:off x="6948488" y="3860800"/>
            <a:ext cx="1584325" cy="1801813"/>
            <a:chOff x="0" y="0"/>
            <a:chExt cx="2495" cy="3745"/>
          </a:xfrm>
        </p:grpSpPr>
        <p:pic>
          <p:nvPicPr>
            <p:cNvPr id="5136" name="Picture 7" descr="u=2896743730,544564089&amp;fm=0&amp;gp=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"/>
              <a:ext cx="2382" cy="3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7" name="AutoShape 8"/>
            <p:cNvSpPr>
              <a:spLocks noChangeArrowheads="1"/>
            </p:cNvSpPr>
            <p:nvPr/>
          </p:nvSpPr>
          <p:spPr bwMode="auto">
            <a:xfrm>
              <a:off x="1021" y="0"/>
              <a:ext cx="1474" cy="567"/>
            </a:xfrm>
            <a:prstGeom prst="cloudCallout">
              <a:avLst>
                <a:gd name="adj1" fmla="val -75505"/>
                <a:gd name="adj2" fmla="val 85449"/>
              </a:avLst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b="1">
                  <a:solidFill>
                    <a:srgbClr val="FF3300"/>
                  </a:solidFill>
                </a:rPr>
                <a:t>故人</a:t>
              </a:r>
              <a:r>
                <a:rPr lang="en-US" altLang="zh-CN">
                  <a:solidFill>
                    <a:srgbClr val="FF3300"/>
                  </a:solidFill>
                </a:rPr>
                <a:t>...</a:t>
              </a:r>
            </a:p>
          </p:txBody>
        </p:sp>
      </p:grpSp>
      <p:pic>
        <p:nvPicPr>
          <p:cNvPr id="19465" name="Picture 9" descr="38d1df978f8c3260d0135eb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19863" y="620713"/>
            <a:ext cx="20415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4925" y="2898775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sing a song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266950" y="2898775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dance</a:t>
            </a:r>
            <a:endParaRPr lang="en-US" altLang="zh-CN" sz="2400" b="1">
              <a:solidFill>
                <a:srgbClr val="FF3300"/>
              </a:solidFill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492500" y="2924175"/>
            <a:ext cx="2519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perform</a:t>
            </a:r>
            <a:r>
              <a:rPr lang="en-US" altLang="zh-CN" sz="2400" b="1">
                <a:solidFill>
                  <a:srgbClr val="FF3300"/>
                </a:solidFill>
              </a:rPr>
              <a:t> kung fu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011863" y="2898775"/>
            <a:ext cx="345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perform </a:t>
            </a:r>
            <a:r>
              <a:rPr lang="zh-CN" altLang="en-US" sz="2400" b="1">
                <a:solidFill>
                  <a:srgbClr val="FF0000"/>
                </a:solidFill>
              </a:rPr>
              <a:t>magic tricks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23850" y="5949950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play the guitar</a:t>
            </a:r>
            <a:endParaRPr lang="en-US" altLang="zh-CN" sz="2400" b="1">
              <a:solidFill>
                <a:srgbClr val="FF3300"/>
              </a:solidFill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348038" y="5949950"/>
            <a:ext cx="2665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play basketball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6661150" y="5949950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</a:rPr>
              <a:t>recite a poem</a:t>
            </a:r>
          </a:p>
        </p:txBody>
      </p:sp>
      <p:pic>
        <p:nvPicPr>
          <p:cNvPr id="19473" name="Picture 17" descr="图片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9425" y="620713"/>
            <a:ext cx="158432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bldLvl="0"/>
      <p:bldP spid="19467" grpId="0" bldLvl="0"/>
      <p:bldP spid="19468" grpId="0" bldLvl="0"/>
      <p:bldP spid="19469" grpId="0" bldLvl="0"/>
      <p:bldP spid="19470" grpId="0" bldLvl="0"/>
      <p:bldP spid="19471" grpId="0" bldLvl="0"/>
      <p:bldP spid="19472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268413"/>
            <a:ext cx="8229600" cy="2786062"/>
          </a:xfrm>
        </p:spPr>
        <p:txBody>
          <a:bodyPr/>
          <a:lstStyle/>
          <a:p>
            <a:r>
              <a:rPr lang="en-US" altLang="zh-CN" sz="36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they do yesterday  afternoon?</a:t>
            </a:r>
          </a:p>
          <a:p>
            <a:r>
              <a:rPr lang="en-US" altLang="zh-CN" sz="36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played basketball.</a:t>
            </a:r>
          </a:p>
          <a:p>
            <a:r>
              <a:rPr lang="en-US" altLang="zh-CN" sz="36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they home very late?</a:t>
            </a:r>
          </a:p>
          <a:p>
            <a:r>
              <a:rPr lang="en-US" altLang="zh-CN" sz="36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they didn’t.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7-7-3-1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2341563"/>
            <a:ext cx="720725" cy="760412"/>
          </a:xfrm>
        </p:spPr>
      </p:pic>
      <p:pic>
        <p:nvPicPr>
          <p:cNvPr id="7171" name="Picture 3" descr="59-2a-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0" y="2743200"/>
            <a:ext cx="2174875" cy="2520950"/>
          </a:xfrm>
        </p:spPr>
      </p:pic>
      <p:pic>
        <p:nvPicPr>
          <p:cNvPr id="7172" name="Picture 4" descr="69-1a-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6538913" y="2786063"/>
            <a:ext cx="2605087" cy="2571750"/>
          </a:xfrm>
        </p:spPr>
      </p:pic>
      <p:pic>
        <p:nvPicPr>
          <p:cNvPr id="7173" name="Picture 6" descr="p69-1a-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0" y="2714625"/>
            <a:ext cx="2000250" cy="2517775"/>
          </a:xfrm>
        </p:spPr>
      </p:pic>
      <p:sp>
        <p:nvSpPr>
          <p:cNvPr id="7174" name="WordArt 5"/>
          <p:cNvSpPr>
            <a:spLocks noChangeArrowheads="1" noChangeShapeType="1" noTextEdit="1"/>
          </p:cNvSpPr>
          <p:nvPr/>
        </p:nvSpPr>
        <p:spPr bwMode="auto">
          <a:xfrm>
            <a:off x="1133475" y="895350"/>
            <a:ext cx="5375275" cy="696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Listen and understand. </a:t>
            </a:r>
            <a:endParaRPr lang="zh-CN" altLang="en-US" sz="3600" b="1" kern="1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" name="SectionA课文录音1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00063"/>
            <a:ext cx="6524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250825" y="1844675"/>
            <a:ext cx="2232025" cy="4211638"/>
          </a:xfrm>
          <a:prstGeom prst="flowChartAlternateProcess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63575" y="2063750"/>
            <a:ext cx="1112838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/>
              <a:t>Jane</a:t>
            </a:r>
          </a:p>
          <a:p>
            <a:pPr eaLnBrk="1" hangingPunct="1">
              <a:lnSpc>
                <a:spcPct val="120000"/>
              </a:lnSpc>
            </a:pPr>
            <a:endParaRPr lang="zh-CN" altLang="en-US" sz="3200" b="1"/>
          </a:p>
          <a:p>
            <a:pPr eaLnBrk="1" hangingPunct="1">
              <a:lnSpc>
                <a:spcPct val="120000"/>
              </a:lnSpc>
            </a:pPr>
            <a:r>
              <a:rPr lang="zh-CN" altLang="en-US" sz="2800" b="1"/>
              <a:t>Maria</a:t>
            </a:r>
          </a:p>
          <a:p>
            <a:pPr eaLnBrk="1" hangingPunct="1">
              <a:lnSpc>
                <a:spcPct val="120000"/>
              </a:lnSpc>
            </a:pPr>
            <a:endParaRPr lang="zh-CN" altLang="en-US" sz="2400" b="1"/>
          </a:p>
          <a:p>
            <a:pPr eaLnBrk="1" hangingPunct="1">
              <a:lnSpc>
                <a:spcPct val="120000"/>
              </a:lnSpc>
            </a:pPr>
            <a:r>
              <a:rPr lang="zh-CN" altLang="en-US" sz="2800" b="1"/>
              <a:t>Sally</a:t>
            </a:r>
          </a:p>
          <a:p>
            <a:pPr eaLnBrk="1" hangingPunct="1">
              <a:lnSpc>
                <a:spcPct val="120000"/>
              </a:lnSpc>
            </a:pPr>
            <a:endParaRPr lang="zh-CN" altLang="en-US" sz="3200" b="1"/>
          </a:p>
          <a:p>
            <a:pPr eaLnBrk="1" hangingPunct="1">
              <a:lnSpc>
                <a:spcPct val="120000"/>
              </a:lnSpc>
            </a:pPr>
            <a:r>
              <a:rPr lang="zh-CN" altLang="en-US" sz="2800" b="1"/>
              <a:t>Tom</a:t>
            </a:r>
          </a:p>
          <a:p>
            <a:pPr eaLnBrk="1" hangingPunct="1">
              <a:lnSpc>
                <a:spcPct val="120000"/>
              </a:lnSpc>
            </a:pPr>
            <a:endParaRPr lang="en-GB" altLang="en-US" sz="2400" b="1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4716463" y="1773238"/>
            <a:ext cx="4319587" cy="4211637"/>
          </a:xfrm>
          <a:prstGeom prst="flowChartAlternateProcess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CN" altLang="en-US"/>
              <a:t>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645025" y="1773238"/>
            <a:ext cx="5040313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/>
              <a:t>danced</a:t>
            </a:r>
          </a:p>
          <a:p>
            <a:pPr eaLnBrk="1" hangingPunct="1">
              <a:lnSpc>
                <a:spcPct val="120000"/>
              </a:lnSpc>
            </a:pPr>
            <a:endParaRPr lang="zh-CN" altLang="en-US" sz="2400" b="1"/>
          </a:p>
          <a:p>
            <a:pPr eaLnBrk="1" hangingPunct="1">
              <a:lnSpc>
                <a:spcPct val="120000"/>
              </a:lnSpc>
            </a:pPr>
            <a:r>
              <a:rPr lang="zh-CN" altLang="en-US" sz="2800" b="1"/>
              <a:t>played the piano</a:t>
            </a:r>
          </a:p>
          <a:p>
            <a:pPr eaLnBrk="1" hangingPunct="1">
              <a:lnSpc>
                <a:spcPct val="120000"/>
              </a:lnSpc>
            </a:pPr>
            <a:endParaRPr lang="zh-CN" altLang="en-US" sz="2400" b="1"/>
          </a:p>
          <a:p>
            <a:pPr eaLnBrk="1" hangingPunct="1">
              <a:lnSpc>
                <a:spcPct val="120000"/>
              </a:lnSpc>
            </a:pPr>
            <a:r>
              <a:rPr lang="zh-CN" altLang="en-US" sz="2800" b="1"/>
              <a:t>performed some magic tricks</a:t>
            </a:r>
          </a:p>
          <a:p>
            <a:pPr eaLnBrk="1" hangingPunct="1">
              <a:lnSpc>
                <a:spcPct val="120000"/>
              </a:lnSpc>
            </a:pPr>
            <a:endParaRPr lang="zh-CN" altLang="en-US" sz="2400" b="1"/>
          </a:p>
          <a:p>
            <a:pPr eaLnBrk="1" hangingPunct="1">
              <a:lnSpc>
                <a:spcPct val="120000"/>
              </a:lnSpc>
            </a:pPr>
            <a:r>
              <a:rPr lang="zh-CN" altLang="en-US" sz="2800" b="1"/>
              <a:t>sang an English song</a:t>
            </a:r>
          </a:p>
          <a:p>
            <a:pPr eaLnBrk="1" hangingPunct="1">
              <a:lnSpc>
                <a:spcPct val="120000"/>
              </a:lnSpc>
            </a:pPr>
            <a:endParaRPr lang="en-GB" altLang="en-US" sz="2400" b="1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900113" y="404813"/>
            <a:ext cx="3730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1692275" y="2493963"/>
            <a:ext cx="3241675" cy="2879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1835150" y="3213100"/>
            <a:ext cx="3025775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1619250" y="2276475"/>
            <a:ext cx="3314700" cy="22336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V="1">
            <a:off x="1476375" y="4149725"/>
            <a:ext cx="3455988" cy="1368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285750" y="500063"/>
            <a:ext cx="7700963" cy="554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b="1" kern="1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Read 1a again and match what each child did.</a:t>
            </a:r>
            <a:endParaRPr lang="zh-CN" altLang="en-US" sz="2800" b="1" kern="1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5" name="SectionA课文录音1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571500"/>
            <a:ext cx="50958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389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2535" grpId="0" animBg="1"/>
      <p:bldP spid="22536" grpId="0" animBg="1"/>
      <p:bldP spid="22537" grpId="0" animBg="1"/>
      <p:bldP spid="225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52413" y="2708275"/>
            <a:ext cx="8567737" cy="4040188"/>
          </a:xfrm>
          <a:prstGeom prst="rect">
            <a:avLst/>
          </a:prstGeom>
          <a:solidFill>
            <a:srgbClr val="CCFF99"/>
          </a:solidFill>
          <a:ln w="47625">
            <a:solidFill>
              <a:srgbClr val="FF00FF"/>
            </a:solidFill>
            <a:prstDash val="sysDot"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3399"/>
                </a:solidFill>
              </a:rPr>
              <a:t>Example:</a:t>
            </a:r>
          </a:p>
          <a:p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A:Did you/Tom/Jane dance at the party?</a:t>
            </a:r>
          </a:p>
          <a:p>
            <a:r>
              <a:rPr lang="zh-CN" altLang="en-US" sz="3200" b="1" dirty="0">
                <a:latin typeface="Times New Roman" panose="02020603050405020304" pitchFamily="18" charset="0"/>
              </a:rPr>
              <a:t>B:Yes, I/he/she did.</a:t>
            </a:r>
          </a:p>
          <a:p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A:Did he/she play the piano?</a:t>
            </a:r>
          </a:p>
          <a:p>
            <a:r>
              <a:rPr lang="zh-CN" altLang="en-US" sz="3200" b="1" dirty="0">
                <a:latin typeface="Times New Roman" panose="02020603050405020304" pitchFamily="18" charset="0"/>
              </a:rPr>
              <a:t>B:No, he/she didn't.</a:t>
            </a:r>
          </a:p>
          <a:p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A:What did you/Jane/... do?</a:t>
            </a:r>
          </a:p>
          <a:p>
            <a:r>
              <a:rPr lang="zh-CN" altLang="en-US" sz="3200" b="1" dirty="0">
                <a:latin typeface="Times New Roman" panose="02020603050405020304" pitchFamily="18" charset="0"/>
              </a:rPr>
              <a:t>B:I/She/...sang a song.</a:t>
            </a:r>
          </a:p>
          <a:p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79388" y="1125538"/>
            <a:ext cx="8640762" cy="1409700"/>
          </a:xfrm>
          <a:prstGeom prst="rect">
            <a:avLst/>
          </a:prstGeom>
          <a:noFill/>
          <a:ln w="38100">
            <a:solidFill>
              <a:srgbClr val="FF339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/>
              <a:t>Suppose you are Kangkang's friend. Talk about what the children did at Kangkang's birthday party.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214688" y="357188"/>
            <a:ext cx="2797175" cy="55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Pair Work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7475"/>
            <a:ext cx="8229600" cy="1143000"/>
          </a:xfrm>
        </p:spPr>
        <p:txBody>
          <a:bodyPr/>
          <a:lstStyle/>
          <a:p>
            <a:pPr algn="l"/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A.Listen and circle the programs you hear in the program list below.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8208963" cy="4525963"/>
          </a:xfrm>
          <a:solidFill>
            <a:srgbClr val="66CCFF"/>
          </a:solidFill>
          <a:effectLst>
            <a:outerShdw dist="107763" dir="18900000" algn="ctr" rotWithShape="0">
              <a:srgbClr val="3D7A99">
                <a:alpha val="50000"/>
              </a:srgbClr>
            </a:outerShdw>
          </a:effectLst>
        </p:spPr>
        <p:txBody>
          <a:bodyPr/>
          <a:lstStyle/>
          <a:p>
            <a:pPr>
              <a:buFontTx/>
              <a:buNone/>
            </a:pPr>
            <a:endParaRPr lang="zh-CN" altLang="en-US" sz="2400" b="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endParaRPr lang="zh-CN" altLang="en-US" sz="2400" b="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endParaRPr lang="zh-CN" altLang="en-US" sz="2400" b="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sz="2400" b="0">
                <a:latin typeface="Times New Roman" panose="02020603050405020304" pitchFamily="18" charset="0"/>
              </a:rPr>
              <a:t>1. Guitar playing   Jane            6. Piano playing       Maria</a:t>
            </a:r>
          </a:p>
          <a:p>
            <a:pPr>
              <a:buFontTx/>
              <a:buNone/>
            </a:pPr>
            <a:endParaRPr lang="zh-CN" altLang="en-US" sz="1200" b="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sz="2400" b="0">
                <a:latin typeface="Times New Roman" panose="02020603050405020304" pitchFamily="18" charset="0"/>
              </a:rPr>
              <a:t>2. Dancing              Sally            7. English song         Jane</a:t>
            </a:r>
          </a:p>
          <a:p>
            <a:pPr>
              <a:buFontTx/>
              <a:buNone/>
            </a:pPr>
            <a:endParaRPr lang="zh-CN" altLang="en-US" sz="1200" b="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sz="2400" b="0">
                <a:latin typeface="Times New Roman" panose="02020603050405020304" pitchFamily="18" charset="0"/>
              </a:rPr>
              <a:t>3. Chinese song      Michael       8. Ballet                    Maria</a:t>
            </a:r>
          </a:p>
          <a:p>
            <a:pPr>
              <a:buFontTx/>
              <a:buNone/>
            </a:pPr>
            <a:endParaRPr lang="zh-CN" altLang="en-US" sz="1200" b="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sz="2400" b="0">
                <a:latin typeface="Times New Roman" panose="02020603050405020304" pitchFamily="18" charset="0"/>
              </a:rPr>
              <a:t>4. Magic tricks       Tom             9. Disco                    Jack</a:t>
            </a:r>
          </a:p>
          <a:p>
            <a:pPr>
              <a:buFontTx/>
              <a:buNone/>
            </a:pPr>
            <a:endParaRPr lang="zh-CN" altLang="en-US" sz="1200" b="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sz="2400" b="0">
                <a:latin typeface="Times New Roman" panose="02020603050405020304" pitchFamily="18" charset="0"/>
              </a:rPr>
              <a:t>5. Dancing              Judy            10. Kung fu              Kangkang</a:t>
            </a:r>
          </a:p>
          <a:p>
            <a:pPr>
              <a:buFontTx/>
              <a:buNone/>
            </a:pPr>
            <a:endParaRPr lang="zh-CN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 rot="240000">
            <a:off x="1692275" y="1557338"/>
            <a:ext cx="5853113" cy="1136650"/>
          </a:xfrm>
          <a:prstGeom prst="irregularSeal2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3938588" y="2854325"/>
            <a:ext cx="217487" cy="2735263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3995738" y="2852738"/>
            <a:ext cx="217487" cy="2735262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987675" y="1917700"/>
            <a:ext cx="26876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Program List</a:t>
            </a: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2627313" y="260350"/>
            <a:ext cx="1223962" cy="431800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611188" y="2924175"/>
            <a:ext cx="2232025" cy="576263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755650" y="4221163"/>
            <a:ext cx="1944688" cy="574675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611188" y="4940300"/>
            <a:ext cx="1800225" cy="504825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8" name="Oval 12"/>
          <p:cNvSpPr>
            <a:spLocks noChangeArrowheads="1"/>
          </p:cNvSpPr>
          <p:nvPr/>
        </p:nvSpPr>
        <p:spPr bwMode="auto">
          <a:xfrm>
            <a:off x="4572000" y="2924175"/>
            <a:ext cx="2017713" cy="504825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4716463" y="4292600"/>
            <a:ext cx="1008062" cy="431800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4716463" y="4868863"/>
            <a:ext cx="863600" cy="506412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4860925" y="5518150"/>
            <a:ext cx="1223963" cy="431800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9125" y="765175"/>
            <a:ext cx="936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1"/>
          </a:p>
        </p:txBody>
      </p:sp>
      <p:pic>
        <p:nvPicPr>
          <p:cNvPr id="20" name="SectionA课文录音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38" y="357188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7314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4586" grpId="0" animBg="1"/>
      <p:bldP spid="24587" grpId="0" animBg="1"/>
      <p:bldP spid="24588" grpId="0" animBg="1"/>
      <p:bldP spid="24589" grpId="0" animBg="1"/>
      <p:bldP spid="24590" grpId="0" animBg="1"/>
      <p:bldP spid="245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5221288" y="5589588"/>
            <a:ext cx="3240087" cy="1152525"/>
          </a:xfrm>
          <a:prstGeom prst="flowChartAlternateProcess">
            <a:avLst/>
          </a:prstGeom>
          <a:solidFill>
            <a:srgbClr val="99CC00"/>
          </a:solidFill>
          <a:ln w="9525">
            <a:noFill/>
            <a:miter lim="800000"/>
          </a:ln>
          <a:effectLst>
            <a:outerShdw dist="107763" dir="18900000" algn="ctr" rotWithShape="0">
              <a:srgbClr val="99CC00">
                <a:gamma/>
                <a:shade val="60000"/>
                <a:invGamma/>
                <a:alpha val="50000"/>
              </a:srgbClr>
            </a:outerShdw>
          </a:effectLst>
        </p:spPr>
        <p:txBody>
          <a:bodyPr anchor="ctr"/>
          <a:lstStyle/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5219700" y="2060575"/>
            <a:ext cx="3241675" cy="1152525"/>
          </a:xfrm>
          <a:prstGeom prst="flowChartAlternateProcess">
            <a:avLst/>
          </a:prstGeom>
          <a:solidFill>
            <a:srgbClr val="99CC00"/>
          </a:solidFill>
          <a:ln w="9525">
            <a:noFill/>
            <a:miter lim="800000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1116013" y="2060575"/>
            <a:ext cx="3240087" cy="1150938"/>
          </a:xfrm>
          <a:prstGeom prst="flowChartAlternateProcess">
            <a:avLst/>
          </a:prstGeom>
          <a:solidFill>
            <a:srgbClr val="99CC00"/>
          </a:solidFill>
          <a:ln w="9525">
            <a:noFill/>
            <a:miter lim="800000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1114425" y="5589588"/>
            <a:ext cx="3241675" cy="1152525"/>
          </a:xfrm>
          <a:prstGeom prst="flowChartAlternateProcess">
            <a:avLst/>
          </a:prstGeom>
          <a:solidFill>
            <a:srgbClr val="99CC00"/>
          </a:solidFill>
          <a:ln w="9525">
            <a:noFill/>
            <a:miter lim="800000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6877050" y="3789363"/>
            <a:ext cx="2159000" cy="1150937"/>
          </a:xfrm>
          <a:prstGeom prst="flowChartAlternateProcess">
            <a:avLst/>
          </a:prstGeom>
          <a:solidFill>
            <a:srgbClr val="99CC00"/>
          </a:solidFill>
          <a:ln w="9525">
            <a:noFill/>
            <a:miter lim="800000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34925" y="3860800"/>
            <a:ext cx="2160588" cy="1152525"/>
          </a:xfrm>
          <a:prstGeom prst="flowChartAlternateProcess">
            <a:avLst/>
          </a:prstGeom>
          <a:solidFill>
            <a:srgbClr val="99CC00"/>
          </a:solidFill>
          <a:ln w="9525">
            <a:noFill/>
            <a:miter lim="800000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2339975" y="3862388"/>
            <a:ext cx="4321175" cy="1079500"/>
          </a:xfrm>
          <a:prstGeom prst="flowChartAlternateProcess">
            <a:avLst/>
          </a:prstGeom>
          <a:solidFill>
            <a:srgbClr val="FF66FF"/>
          </a:solidFill>
          <a:ln w="9525">
            <a:noFill/>
            <a:miter lim="800000"/>
          </a:ln>
          <a:effectLst>
            <a:outerShdw dist="107763" dir="18900000" algn="ctr" rotWithShape="0">
              <a:srgbClr val="FF66FF">
                <a:gamma/>
                <a:shade val="60000"/>
                <a:invGamma/>
                <a:alpha val="50000"/>
              </a:srgbClr>
            </a:outerShdw>
          </a:effectLst>
        </p:spPr>
        <p:txBody>
          <a:bodyPr anchor="ctr"/>
          <a:lstStyle/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554288" y="3933825"/>
            <a:ext cx="3960812" cy="9445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</a:rPr>
              <a:t>At Kangkang's birthday party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yesterday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619250" y="2205038"/>
            <a:ext cx="23145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</a:rPr>
              <a:t>Jane_______the guitar.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435600" y="2276475"/>
            <a:ext cx="2592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</a:rPr>
              <a:t>Michael_______a Chinese song.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6948488" y="3932238"/>
            <a:ext cx="2087562" cy="823912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latin typeface="Times New Roman" panose="02020603050405020304" pitchFamily="18" charset="0"/>
              </a:rPr>
              <a:t>Maria_______the piano.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508625" y="5734050"/>
            <a:ext cx="30241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</a:rPr>
              <a:t>Kangkang_________Chinese kung fu.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619250" y="5805488"/>
            <a:ext cx="2570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</a:rPr>
              <a:t>Jack_______to disco.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07950" y="4005263"/>
            <a:ext cx="2232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</a:rPr>
              <a:t>Tom________magic tricks.</a:t>
            </a: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2916238" y="3213100"/>
            <a:ext cx="1587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2916238" y="4941888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5724525" y="3213100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H="1">
            <a:off x="5724525" y="4940300"/>
            <a:ext cx="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H="1">
            <a:off x="6661150" y="4294188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H="1" flipV="1">
            <a:off x="2193925" y="4292600"/>
            <a:ext cx="21748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6948488" y="5707063"/>
            <a:ext cx="216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performed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6650038" y="2251075"/>
            <a:ext cx="116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sang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755650" y="4040188"/>
            <a:ext cx="165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0066"/>
                </a:solidFill>
                <a:latin typeface="Times New Roman" panose="02020603050405020304" pitchFamily="18" charset="0"/>
              </a:rPr>
              <a:t>performed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7874000" y="3860800"/>
            <a:ext cx="116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played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2266950" y="5780088"/>
            <a:ext cx="116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danced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2339975" y="2132013"/>
            <a:ext cx="116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played</a:t>
            </a:r>
          </a:p>
        </p:txBody>
      </p:sp>
      <p:sp>
        <p:nvSpPr>
          <p:cNvPr id="50204" name="WordArt 28"/>
          <p:cNvSpPr>
            <a:spLocks noChangeArrowheads="1" noChangeShapeType="1" noTextEdit="1"/>
          </p:cNvSpPr>
          <p:nvPr/>
        </p:nvSpPr>
        <p:spPr bwMode="auto">
          <a:xfrm>
            <a:off x="500063" y="285750"/>
            <a:ext cx="7345362" cy="47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B. Listen again and fill in the blanks.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323850" y="909638"/>
            <a:ext cx="607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/>
              <a:t>A:What did...do at the party yesterday?</a:t>
            </a:r>
          </a:p>
          <a:p>
            <a:pPr eaLnBrk="1" hangingPunct="1"/>
            <a:r>
              <a:rPr lang="zh-CN" altLang="en-US" sz="2400" b="1" dirty="0"/>
              <a:t>B:He/She....</a:t>
            </a:r>
          </a:p>
        </p:txBody>
      </p:sp>
      <p:pic>
        <p:nvPicPr>
          <p:cNvPr id="34" name="SectionA课文录音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214313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314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5622" grpId="0" bldLvl="0"/>
      <p:bldP spid="25623" grpId="0" bldLvl="0"/>
      <p:bldP spid="25624" grpId="0" bldLvl="0"/>
      <p:bldP spid="25625" grpId="0" bldLvl="0"/>
      <p:bldP spid="25626" grpId="0" bldLvl="0"/>
      <p:bldP spid="25627" grpId="0" bldLvl="0"/>
      <p:bldP spid="50204" grpId="0" animBg="1"/>
      <p:bldP spid="25630" grpId="0" bldLvl="0"/>
    </p:bldLst>
  </p:timing>
</p:sld>
</file>

<file path=ppt/theme/theme1.xml><?xml version="1.0" encoding="utf-8"?>
<a:theme xmlns:a="http://schemas.openxmlformats.org/drawingml/2006/main" name="WWW.2PPT.COM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744</Words>
  <Application>Microsoft Office PowerPoint</Application>
  <PresentationFormat>全屏显示(4:3)</PresentationFormat>
  <Paragraphs>167</Paragraphs>
  <Slides>16</Slides>
  <Notes>1</Notes>
  <HiddenSlides>0</HiddenSlides>
  <MMClips>6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黑体</vt:lpstr>
      <vt:lpstr>楷体_GB2312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WWW.2PPT.COM</vt:lpstr>
      <vt:lpstr>PowerPoint 演示文稿</vt:lpstr>
      <vt:lpstr>Ask and answer.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A.Listen and circle the programs you hear in the program list below.</vt:lpstr>
      <vt:lpstr>PowerPoint 演示文稿</vt:lpstr>
      <vt:lpstr>PowerPoint 演示文稿</vt:lpstr>
      <vt:lpstr>动词过去式的规律: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2011-09-13T11:12:00Z</dcterms:created>
  <dcterms:modified xsi:type="dcterms:W3CDTF">2023-01-16T13:38:35Z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294DD9C002D94E4DB0726B376E47FE72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