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2"/>
  </p:sldMasterIdLst>
  <p:notesMasterIdLst>
    <p:notesMasterId r:id="rId22"/>
  </p:notesMasterIdLst>
  <p:handoutMasterIdLst>
    <p:handoutMasterId r:id="rId23"/>
  </p:handoutMasterIdLst>
  <p:sldIdLst>
    <p:sldId id="1538" r:id="rId3"/>
    <p:sldId id="1494" r:id="rId4"/>
    <p:sldId id="1495" r:id="rId5"/>
    <p:sldId id="1471" r:id="rId6"/>
    <p:sldId id="1508" r:id="rId7"/>
    <p:sldId id="1532" r:id="rId8"/>
    <p:sldId id="1534" r:id="rId9"/>
    <p:sldId id="1464" r:id="rId10"/>
    <p:sldId id="1166" r:id="rId11"/>
    <p:sldId id="1511" r:id="rId12"/>
    <p:sldId id="1513" r:id="rId13"/>
    <p:sldId id="1514" r:id="rId14"/>
    <p:sldId id="1527" r:id="rId15"/>
    <p:sldId id="1516" r:id="rId16"/>
    <p:sldId id="1526" r:id="rId17"/>
    <p:sldId id="1535" r:id="rId18"/>
    <p:sldId id="1536" r:id="rId19"/>
    <p:sldId id="1528" r:id="rId20"/>
    <p:sldId id="1537" r:id="rId21"/>
  </p:sldIdLst>
  <p:sldSz cx="9144000" cy="5143500" type="screen16x9"/>
  <p:notesSz cx="6858000" cy="9144000"/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4313"/>
    <a:srgbClr val="0000FF"/>
    <a:srgbClr val="F25B1B"/>
    <a:srgbClr val="00CCFF"/>
    <a:srgbClr val="9BBD59"/>
    <a:srgbClr val="F2F2F2"/>
    <a:srgbClr val="7BC14A"/>
    <a:srgbClr val="0066FF"/>
    <a:srgbClr val="B4C7E7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97" autoAdjust="0"/>
    <p:restoredTop sz="96318" autoAdjust="0"/>
  </p:normalViewPr>
  <p:slideViewPr>
    <p:cSldViewPr>
      <p:cViewPr>
        <p:scale>
          <a:sx n="100" d="100"/>
          <a:sy n="100" d="100"/>
        </p:scale>
        <p:origin x="-420" y="-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fld id="{7CD490C1-7E7E-423A-91D8-058624AF834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fld id="{EA5C5624-0453-40A9-9FFF-DD435B6A2D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email">
            <a:alphaModFix amt="37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1" y="146894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456330" y="146894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9025468" y="146894"/>
            <a:ext cx="118533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3651025"/>
            <a:ext cx="9144000" cy="1492475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3111685"/>
            <a:ext cx="9144000" cy="2031815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571155"/>
            <a:ext cx="9144000" cy="2572345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031220"/>
            <a:ext cx="9144000" cy="3112280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xStyles>
    <p:titleStyle>
      <a:lvl1pPr algn="ctr" defTabSz="9137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iming>
    <p:tnLst>
      <p:par>
        <p:cTn id="1" dur="indefinite" restart="never" nodeType="tmRoot"/>
      </p:par>
    </p:tnLst>
  </p:timing>
  <p:txStyles>
    <p:titleStyle>
      <a:lvl1pPr algn="ctr" defTabSz="9137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任意多边形: 形状 18"/>
          <p:cNvSpPr/>
          <p:nvPr/>
        </p:nvSpPr>
        <p:spPr>
          <a:xfrm>
            <a:off x="286131" y="2733136"/>
            <a:ext cx="8859060" cy="1801727"/>
          </a:xfrm>
          <a:custGeom>
            <a:avLst/>
            <a:gdLst>
              <a:gd name="connsiteX0" fmla="*/ 1402300 w 11787648"/>
              <a:gd name="connsiteY0" fmla="*/ 0 h 2443656"/>
              <a:gd name="connsiteX1" fmla="*/ 11787648 w 11787648"/>
              <a:gd name="connsiteY1" fmla="*/ 0 h 2443656"/>
              <a:gd name="connsiteX2" fmla="*/ 11787648 w 11787648"/>
              <a:gd name="connsiteY2" fmla="*/ 2443656 h 2443656"/>
              <a:gd name="connsiteX3" fmla="*/ 0 w 11787648"/>
              <a:gd name="connsiteY3" fmla="*/ 2443656 h 244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7648" h="2443656">
                <a:moveTo>
                  <a:pt x="1402300" y="0"/>
                </a:moveTo>
                <a:lnTo>
                  <a:pt x="11787648" y="0"/>
                </a:lnTo>
                <a:lnTo>
                  <a:pt x="11787648" y="2443656"/>
                </a:lnTo>
                <a:lnTo>
                  <a:pt x="0" y="2443656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71" tIns="34285" rIns="68571" bIns="34285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27" name="直接连接符 15"/>
          <p:cNvCxnSpPr/>
          <p:nvPr/>
        </p:nvCxnSpPr>
        <p:spPr>
          <a:xfrm flipH="1">
            <a:off x="2196022" y="0"/>
            <a:ext cx="238503" cy="41370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17"/>
          <p:cNvCxnSpPr/>
          <p:nvPr/>
        </p:nvCxnSpPr>
        <p:spPr>
          <a:xfrm flipH="1">
            <a:off x="35501" y="1"/>
            <a:ext cx="2963874" cy="5141119"/>
          </a:xfrm>
          <a:prstGeom prst="line">
            <a:avLst/>
          </a:prstGeom>
          <a:ln w="12700">
            <a:solidFill>
              <a:srgbClr val="7BC1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平行四边形 28"/>
          <p:cNvSpPr/>
          <p:nvPr/>
        </p:nvSpPr>
        <p:spPr>
          <a:xfrm>
            <a:off x="593647" y="3004321"/>
            <a:ext cx="746917" cy="1051511"/>
          </a:xfrm>
          <a:prstGeom prst="parallelogram">
            <a:avLst>
              <a:gd name="adj" fmla="val 81010"/>
            </a:avLst>
          </a:prstGeom>
          <a:solidFill>
            <a:srgbClr val="7BC14A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55" tIns="34277" rIns="68555" bIns="34277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1386068" y="3147814"/>
            <a:ext cx="7219094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Unit 1</a:t>
            </a:r>
            <a:r>
              <a:rPr lang="zh-CN" altLang="en-US" sz="3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600" b="1" dirty="0">
                <a:solidFill>
                  <a:srgbClr val="00B050"/>
                </a:solidFill>
                <a:cs typeface="Times New Roman" panose="02020603050405020304" pitchFamily="18" charset="0"/>
              </a:rPr>
              <a:t>Food for thought </a:t>
            </a:r>
          </a:p>
        </p:txBody>
      </p:sp>
      <p:sp>
        <p:nvSpPr>
          <p:cNvPr id="8" name="矩形 7"/>
          <p:cNvSpPr/>
          <p:nvPr/>
        </p:nvSpPr>
        <p:spPr>
          <a:xfrm>
            <a:off x="1386069" y="3845607"/>
            <a:ext cx="7650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Period Five</a:t>
            </a:r>
            <a:r>
              <a:rPr lang="zh-CN" altLang="en-US" sz="24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24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Writing—Writing a recipe</a:t>
            </a:r>
            <a:endParaRPr lang="zh-CN" altLang="zh-CN" sz="2400" b="1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4563816"/>
            <a:ext cx="9144000" cy="405765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627985"/>
            <a:ext cx="8587592" cy="47089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审题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535940"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写作要求是写一个食谱，写作时应注意下面几点：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确定文体：这是一篇应用文，开篇做一下简单的描述，写作中应注意包括两部分：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ingredients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instructions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主体时态：文章应以一般现在时为主。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主体人称：由于是食谱，以祈使句为主。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谋篇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第一部分：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description briefly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第二部分：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ingredients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第三部分：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instructions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437" y="142043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/>
              </a:rPr>
              <a:t>审题谋篇</a:t>
            </a:r>
            <a:endParaRPr lang="zh-CN" altLang="zh-CN" sz="2100" kern="100" dirty="0">
              <a:solidFill>
                <a:prstClr val="black"/>
              </a:solidFill>
              <a:latin typeface="+mj-ea"/>
              <a:ea typeface="+mj-ea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1221913"/>
            <a:ext cx="8641125" cy="378562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家常排骨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推荐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超级简单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小胡萝卜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洋葱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老酒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7.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花椒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老抽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437" y="681978"/>
            <a:ext cx="8641125" cy="553968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核心词汇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1437" y="142043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/>
              </a:rPr>
              <a:t>遣词造句</a:t>
            </a:r>
            <a:endParaRPr lang="zh-CN" altLang="zh-CN" sz="2100" kern="100" dirty="0">
              <a:solidFill>
                <a:prstClr val="black"/>
              </a:solidFill>
              <a:latin typeface="+mj-ea"/>
              <a:ea typeface="+mj-ea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123124" y="1298898"/>
            <a:ext cx="333326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home­-style Chinese pork ribs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23124" y="1763413"/>
            <a:ext cx="142909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recommend</a:t>
            </a:r>
          </a:p>
        </p:txBody>
      </p:sp>
      <p:sp>
        <p:nvSpPr>
          <p:cNvPr id="7" name="矩形 6"/>
          <p:cNvSpPr/>
          <p:nvPr/>
        </p:nvSpPr>
        <p:spPr>
          <a:xfrm>
            <a:off x="2123124" y="2174750"/>
            <a:ext cx="128001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super easy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23124" y="2647170"/>
            <a:ext cx="216807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small baby carrots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123124" y="3071976"/>
            <a:ext cx="161164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yellow onions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23124" y="3523773"/>
            <a:ext cx="250291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Chinese cooking wine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23124" y="3955721"/>
            <a:ext cx="250630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szechwan peppercorn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123124" y="4425812"/>
            <a:ext cx="174789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dark soy sauce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  <p:bldP spid="13" grpId="0"/>
      <p:bldP spid="10" grpId="0"/>
      <p:bldP spid="12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0957" y="444693"/>
            <a:ext cx="8470861" cy="553968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连词成句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0957" y="952061"/>
            <a:ext cx="8470861" cy="193896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我今天想向大家推荐这道很受欢迎的菜。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(would like to)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_____________________________________________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这是我家最喜欢的食物之一。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(favorite)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36557" y="1472560"/>
            <a:ext cx="5693795" cy="37701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 would like to recommend this popular dish today.</a:t>
            </a:r>
          </a:p>
        </p:txBody>
      </p:sp>
      <p:sp>
        <p:nvSpPr>
          <p:cNvPr id="5" name="矩形 4"/>
          <p:cNvSpPr/>
          <p:nvPr/>
        </p:nvSpPr>
        <p:spPr>
          <a:xfrm>
            <a:off x="376374" y="2370692"/>
            <a:ext cx="3230536" cy="346169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It is one of our family favorites.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0957" y="1021413"/>
            <a:ext cx="8470861" cy="147729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请用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which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引导的定语从句把句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和句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合成一句话。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___________________________________________________________________________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0957" y="479591"/>
            <a:ext cx="8470861" cy="553968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句式升级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0957" y="1462004"/>
            <a:ext cx="8416848" cy="95407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Today I would like to recommend this popular dish which is one of our family favorites.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1228081"/>
            <a:ext cx="8749631" cy="99256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indent="500380"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用适当的过渡词语，把以上词汇和句式，再加上联想内容，组成一篇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80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词左右的英语短文。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437" y="630595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/>
              </a:rPr>
              <a:t>组句成篇</a:t>
            </a:r>
            <a:endParaRPr lang="zh-CN" altLang="zh-CN" sz="2100" b="1" kern="100" dirty="0">
              <a:solidFill>
                <a:srgbClr val="C00000"/>
              </a:solidFill>
              <a:latin typeface="+mj-ea"/>
              <a:ea typeface="+mj-ea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437" y="1242278"/>
            <a:ext cx="8641125" cy="191589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Do you know  how to make home­-style Chinese pork ribs tender without over-­cooked</a:t>
            </a:r>
            <a:r>
              <a:rPr lang="zh-CN" altLang="en-US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？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Today I would like to recommend this popular dish which is one of our family </a:t>
            </a:r>
            <a:r>
              <a:rPr lang="en-US" altLang="zh-CN" sz="2000" b="1" kern="100" dirty="0" err="1">
                <a:solidFill>
                  <a:srgbClr val="DB4313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favorites.The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recipe is super easy</a:t>
            </a:r>
            <a:r>
              <a:rPr lang="zh-CN" altLang="en-US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the added sweet and sour taste would make your mouth water.</a:t>
            </a:r>
          </a:p>
        </p:txBody>
      </p:sp>
      <p:sp>
        <p:nvSpPr>
          <p:cNvPr id="14" name="矩形 13"/>
          <p:cNvSpPr/>
          <p:nvPr/>
        </p:nvSpPr>
        <p:spPr>
          <a:xfrm>
            <a:off x="251437" y="573990"/>
            <a:ext cx="8641125" cy="53090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参考范文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437" y="468079"/>
            <a:ext cx="8641125" cy="376255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Ingredients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：</a:t>
            </a:r>
            <a:endParaRPr lang="zh-CN" altLang="zh-CN" sz="2000" kern="100" dirty="0">
              <a:solidFill>
                <a:srgbClr val="DB4313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3/4 cup (300g)pork ribs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cut to small pieces(2 inches)</a:t>
            </a:r>
            <a:endParaRPr lang="zh-CN" altLang="zh-CN" sz="2000" kern="100" dirty="0">
              <a:solidFill>
                <a:srgbClr val="DB4313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1/3 cup (about 8) small baby carrots</a:t>
            </a:r>
            <a:endParaRPr lang="zh-CN" altLang="zh-CN" sz="2000" kern="100" dirty="0">
              <a:solidFill>
                <a:srgbClr val="DB4313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2/3 cup yellow onions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shredded </a:t>
            </a:r>
            <a:endParaRPr lang="zh-CN" altLang="zh-CN" sz="2000" kern="100" dirty="0">
              <a:solidFill>
                <a:srgbClr val="DB4313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1/2 cup yellow or green peppers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cut to strips</a:t>
            </a:r>
            <a:endParaRPr lang="zh-CN" altLang="zh-CN" sz="2000" kern="100" dirty="0">
              <a:solidFill>
                <a:srgbClr val="DB4313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 </a:t>
            </a:r>
            <a:r>
              <a:rPr lang="en-US" altLang="zh-CN" sz="2000" b="1" kern="100" dirty="0" err="1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tbsp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Chinese cooking wine</a:t>
            </a:r>
            <a:endParaRPr lang="zh-CN" altLang="zh-CN" sz="2000" kern="100" dirty="0">
              <a:solidFill>
                <a:srgbClr val="DB4313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 </a:t>
            </a:r>
            <a:r>
              <a:rPr lang="en-US" altLang="zh-CN" sz="2000" b="1" kern="100" dirty="0" err="1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tsp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Chinese vinegar</a:t>
            </a:r>
            <a:endParaRPr lang="zh-CN" altLang="zh-CN" sz="2000" kern="100" dirty="0">
              <a:solidFill>
                <a:srgbClr val="DB4313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 piece ginger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437" y="846350"/>
            <a:ext cx="8641125" cy="237756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 pieces </a:t>
            </a:r>
            <a:r>
              <a:rPr lang="en-US" altLang="zh-CN" sz="2000" b="1" kern="100" dirty="0" err="1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szechwan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peppercorn</a:t>
            </a:r>
            <a:endParaRPr lang="zh-CN" altLang="zh-CN" sz="800" kern="100" dirty="0">
              <a:solidFill>
                <a:srgbClr val="DB4313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 </a:t>
            </a:r>
            <a:r>
              <a:rPr lang="en-US" altLang="zh-CN" sz="2000" b="1" kern="100" dirty="0" err="1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tbsp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starch</a:t>
            </a:r>
            <a:endParaRPr lang="zh-CN" altLang="zh-CN" sz="800" kern="100" dirty="0">
              <a:solidFill>
                <a:srgbClr val="DB4313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 </a:t>
            </a:r>
            <a:r>
              <a:rPr lang="en-US" altLang="zh-CN" sz="2000" b="1" kern="100" dirty="0" err="1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tsp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dark soy sauce</a:t>
            </a:r>
            <a:endParaRPr lang="zh-CN" altLang="zh-CN" sz="800" kern="100" dirty="0">
              <a:solidFill>
                <a:srgbClr val="DB4313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 </a:t>
            </a:r>
            <a:r>
              <a:rPr lang="en-US" altLang="zh-CN" sz="2000" b="1" kern="100" dirty="0" err="1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tbsp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crystal rock candy</a:t>
            </a:r>
            <a:endParaRPr lang="zh-CN" altLang="zh-CN" sz="800" kern="100" dirty="0">
              <a:solidFill>
                <a:srgbClr val="DB4313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3/4 cup water</a:t>
            </a:r>
            <a:endParaRPr lang="zh-CN" altLang="zh-CN" sz="800" kern="100" dirty="0">
              <a:solidFill>
                <a:srgbClr val="DB4313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437" y="466004"/>
            <a:ext cx="8641125" cy="330089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Instructions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：</a:t>
            </a:r>
            <a:endParaRPr lang="zh-CN" altLang="zh-CN" sz="2000" kern="100" dirty="0">
              <a:solidFill>
                <a:srgbClr val="DB4313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1.Combine the pork ribs with the marinade sauce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set about 10 minutes.</a:t>
            </a:r>
            <a:endParaRPr lang="zh-CN" altLang="zh-CN" sz="2000" kern="100" dirty="0">
              <a:solidFill>
                <a:srgbClr val="DB4313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2.Then mix the pork ribs with the starch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set about 1 minute.</a:t>
            </a:r>
            <a:endParaRPr lang="zh-CN" altLang="zh-CN" sz="2000" kern="100" dirty="0">
              <a:solidFill>
                <a:srgbClr val="DB4313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3.Heat 2 spoons oil in the pan at </a:t>
            </a:r>
            <a:r>
              <a:rPr lang="en-US" altLang="zh-CN" sz="2000" b="1" kern="100" dirty="0" err="1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medium­highheat.Add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ginger first then stir in onion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stir together for half a minute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or until onion is translucent.</a:t>
            </a:r>
            <a:endParaRPr lang="zh-CN" altLang="zh-CN" sz="2000" kern="100" dirty="0">
              <a:solidFill>
                <a:srgbClr val="DB4313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4.Add the pork ribs and continue stirring for about 2 minutes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until the pork ribs turn lightly brown on both sides.</a:t>
            </a:r>
            <a:endParaRPr lang="zh-CN" altLang="zh-CN" sz="2000" kern="100" dirty="0">
              <a:solidFill>
                <a:srgbClr val="DB4313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437" y="918414"/>
            <a:ext cx="8641125" cy="237756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5.Then add the rest of the remained marinade sauce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stir a few times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then cook at medium heat with cover until one third of the sauce is left.</a:t>
            </a:r>
            <a:endParaRPr lang="zh-CN" altLang="zh-CN" sz="2000" kern="100" dirty="0">
              <a:solidFill>
                <a:srgbClr val="DB4313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6.Add the carrots and peppers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stir a few times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cover then cook until the meat is tender and the sauce starts to thicken slightly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(and 1 </a:t>
            </a:r>
            <a:r>
              <a:rPr lang="en-US" altLang="zh-CN" sz="2000" b="1" kern="100" dirty="0" err="1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tsp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Chinese aromatic vinegar for better smell and taste).Now it is ready to </a:t>
            </a:r>
            <a:r>
              <a:rPr lang="en-US" altLang="zh-CN" sz="2000" b="1" kern="100" dirty="0" err="1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serve.Enjoy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!</a:t>
            </a:r>
            <a:endParaRPr lang="zh-CN" altLang="zh-CN" sz="2000" kern="100" dirty="0">
              <a:solidFill>
                <a:srgbClr val="DB4313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5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20132" y="4515516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10955" y="932758"/>
            <a:ext cx="468215" cy="3248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57260" y="4180984"/>
            <a:ext cx="413915" cy="41376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8725083" y="947042"/>
            <a:ext cx="425347" cy="3023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flipH="1">
            <a:off x="9024207" y="1691249"/>
            <a:ext cx="136225" cy="25040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5011755" y="1691249"/>
            <a:ext cx="1342675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1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/>
        </p:nvSpPr>
        <p:spPr>
          <a:xfrm>
            <a:off x="6227303" y="1691249"/>
            <a:ext cx="1801531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技法点拨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3" name="文本框 22">
            <a:hlinkClick r:id="rId3" action="ppaction://hlinksldjump"/>
          </p:cNvPr>
          <p:cNvSpPr txBox="1"/>
          <p:nvPr/>
        </p:nvSpPr>
        <p:spPr>
          <a:xfrm>
            <a:off x="5011755" y="2410532"/>
            <a:ext cx="1342675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2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24" name="文本框 23">
            <a:hlinkClick r:id="rId3" action="ppaction://hlinksldjump"/>
          </p:cNvPr>
          <p:cNvSpPr txBox="1"/>
          <p:nvPr/>
        </p:nvSpPr>
        <p:spPr>
          <a:xfrm>
            <a:off x="6227303" y="2398666"/>
            <a:ext cx="1747517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写作训练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57260" y="1662680"/>
            <a:ext cx="4107238" cy="25183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627531" y="2722704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032628" y="2787724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2100" b="1" spc="15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技法点拨</a:t>
            </a:r>
          </a:p>
        </p:txBody>
      </p:sp>
      <p:sp>
        <p:nvSpPr>
          <p:cNvPr id="9" name="矩形 8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6"/>
          <p:cNvSpPr txBox="1"/>
          <p:nvPr/>
        </p:nvSpPr>
        <p:spPr>
          <a:xfrm>
            <a:off x="2789570" y="3328964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文体分析   把握写作动脉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985051"/>
            <a:ext cx="8641125" cy="240062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indent="500380"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本单元的写作目标是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写食谱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。编写食谱是一门艺术，要仔细选择每一个单词，先确定食谱的名称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(dish)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，开篇做一下简单的描述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(description briefly)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，食谱包括两部分，一是列出做这道菜所需食材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(ingredients)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：需要精确的配料和用量。</a:t>
            </a:r>
            <a:r>
              <a:rPr lang="zh-CN" altLang="zh-CN" sz="2000" b="1" kern="100" dirty="0">
                <a:latin typeface="宋体" panose="02010600030101010101" pitchFamily="2" charset="-122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二是写出说明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(instructions)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，也就是做这道菜的操作步骤，需要明确具体。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1437" y="420115"/>
            <a:ext cx="1890246" cy="519599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/>
              </a:rPr>
              <a:t>写作指导</a:t>
            </a:r>
            <a:endParaRPr lang="zh-CN" altLang="zh-CN" sz="2100" b="1" kern="100" dirty="0">
              <a:solidFill>
                <a:prstClr val="black"/>
              </a:solidFill>
              <a:latin typeface="+mj-ea"/>
              <a:ea typeface="+mj-ea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747016"/>
            <a:ext cx="8641125" cy="378562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烹饪方式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Cooking Methods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炒　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stir-­fry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爆　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quick-­fry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炸　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deep­-fry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清蒸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steam 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煮　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boil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回锅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twice­-cooked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7.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煎　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pan­-fry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1437" y="142043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/>
              </a:rPr>
              <a:t>常用表达</a:t>
            </a:r>
            <a:endParaRPr lang="zh-CN" altLang="zh-CN" sz="2100" kern="100" dirty="0">
              <a:solidFill>
                <a:prstClr val="black"/>
              </a:solidFill>
              <a:latin typeface="+mj-ea"/>
              <a:ea typeface="+mj-ea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519997"/>
            <a:ext cx="8641125" cy="378562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烤　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roast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9.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腌　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salt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10.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炖　</a:t>
            </a:r>
            <a:r>
              <a:rPr lang="zh-CN" altLang="zh-CN" sz="2000" b="1" kern="100" dirty="0">
                <a:latin typeface="宋体" panose="02010600030101010101" pitchFamily="2" charset="-122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zh-CN" sz="2000" b="1" kern="100" dirty="0"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braise</a:t>
            </a:r>
          </a:p>
          <a:p>
            <a:pPr lvl="0"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二</a:t>
            </a:r>
            <a:r>
              <a:rPr lang="en-US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刀工</a:t>
            </a:r>
            <a:r>
              <a:rPr lang="zh-CN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Slicing Techniques</a:t>
            </a:r>
            <a:endParaRPr lang="zh-CN" altLang="zh-CN" sz="800" kern="1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切丁</a:t>
            </a:r>
            <a:r>
              <a:rPr lang="en-US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块　</a:t>
            </a:r>
            <a:r>
              <a:rPr lang="en-US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dice</a:t>
            </a:r>
            <a:r>
              <a:rPr lang="en-US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en-US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cube</a:t>
            </a:r>
            <a:endParaRPr lang="zh-CN" altLang="zh-CN" sz="800" kern="1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切丝</a:t>
            </a:r>
            <a:r>
              <a:rPr lang="en-US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/</a:t>
            </a:r>
            <a:r>
              <a:rPr lang="zh-CN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条　　</a:t>
            </a:r>
            <a:r>
              <a:rPr lang="zh-CN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	shred</a:t>
            </a:r>
            <a:endParaRPr lang="zh-CN" altLang="zh-CN" sz="800" kern="1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zh-CN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切片　　</a:t>
            </a:r>
            <a:r>
              <a:rPr lang="zh-CN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	fillet/slice</a:t>
            </a:r>
            <a:endParaRPr lang="zh-CN" altLang="zh-CN" sz="800" kern="1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</a:t>
            </a:r>
            <a:r>
              <a:rPr lang="zh-CN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切碎</a:t>
            </a:r>
            <a:r>
              <a:rPr lang="en-US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/</a:t>
            </a:r>
            <a:r>
              <a:rPr lang="zh-CN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末　</a:t>
            </a:r>
            <a:r>
              <a:rPr lang="zh-CN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zh-CN" sz="2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	mince</a:t>
            </a:r>
            <a:endParaRPr lang="zh-CN" altLang="zh-CN" sz="800" kern="1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34056"/>
            <a:ext cx="8641125" cy="5170616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三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调料品</a:t>
            </a:r>
            <a:r>
              <a:rPr lang="en-US" altLang="zh-CN" sz="2000" b="1" kern="100" dirty="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sz="2000" b="1" kern="100" dirty="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佐料</a:t>
            </a:r>
            <a:r>
              <a:rPr lang="zh-CN" altLang="zh-CN" sz="2000" b="1" kern="100" dirty="0">
                <a:latin typeface="宋体" panose="02010600030101010101" pitchFamily="2" charset="-122"/>
                <a:ea typeface="IPAPANNEW" panose="02000500070000020004" pitchFamily="2" charset="0"/>
                <a:cs typeface="Times New Roman" panose="02020603050405020304" pitchFamily="18" charset="0"/>
              </a:rPr>
              <a:t>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Seasoning</a:t>
            </a:r>
            <a:r>
              <a:rPr lang="en-US" altLang="zh-CN" sz="2000" b="1" kern="100" dirty="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Condiments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酱油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soy sauce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醋　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vinegar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葱　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spring onion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蒜　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garlic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姜　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ginger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芥末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mustard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7.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味精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monosodium glutamate (MSG)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花生油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peanut oil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9.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白砂糖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custer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sugar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10.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肉汤　</a:t>
            </a:r>
            <a:r>
              <a:rPr lang="zh-CN" altLang="zh-CN" sz="2000" b="1" kern="100" dirty="0">
                <a:latin typeface="宋体" panose="02010600030101010101" pitchFamily="2" charset="-122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zh-CN" sz="2000" b="1" kern="100" dirty="0">
                <a:latin typeface="宋体" panose="02010600030101010101" pitchFamily="2" charset="-122"/>
                <a:ea typeface="Times New Roman" panose="02020603050405020304" pitchFamily="18" charset="0"/>
                <a:cs typeface="Courier New" panose="02070309020205020404" pitchFamily="49" charset="0"/>
              </a:rPr>
              <a:t>	</a:t>
            </a:r>
            <a:r>
              <a:rPr lang="en-US" altLang="zh-CN" sz="2000" b="1" kern="100" dirty="0"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broth</a:t>
            </a:r>
            <a:endParaRPr lang="zh-CN" altLang="zh-CN" sz="800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02099" y="4515516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 2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627531" y="2679737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032628" y="2744758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 fontAlgn="auto">
              <a:lnSpc>
                <a:spcPct val="100000"/>
              </a:lnSpc>
            </a:pPr>
            <a:r>
              <a:rPr lang="zh-CN" altLang="en-US" sz="2100" b="1" spc="15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写作训练</a:t>
            </a:r>
          </a:p>
        </p:txBody>
      </p:sp>
      <p:sp>
        <p:nvSpPr>
          <p:cNvPr id="9" name="矩形 8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6"/>
          <p:cNvSpPr txBox="1"/>
          <p:nvPr/>
        </p:nvSpPr>
        <p:spPr>
          <a:xfrm>
            <a:off x="2789570" y="3328964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弄清文络   写作妙笔生花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519997"/>
            <a:ext cx="8641125" cy="99256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indent="500380"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在中国饮食文化中，红烧排骨很受欢迎，请写一个食谱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红烧排骨的做法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，要求包括两部分：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ingredients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instructions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。词数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80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左右。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2PPT.COM&#10; 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725</Words>
  <Application>Microsoft Office PowerPoint</Application>
  <PresentationFormat>全屏显示(16:9)</PresentationFormat>
  <Paragraphs>109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IPAPANNEW</vt:lpstr>
      <vt:lpstr>黑体</vt:lpstr>
      <vt:lpstr>华文细黑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WWW.2PPT.COM
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2014-11-27T01:03:00Z</dcterms:created>
  <dcterms:modified xsi:type="dcterms:W3CDTF">2023-01-16T13:38:40Z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KSORubyTemplateID">
    <vt:lpwstr>21</vt:lpwstr>
  </property>
  <property fmtid="{D5CDD505-2E9C-101B-9397-08002B2CF9AE}" pid="4" name="ICV">
    <vt:lpwstr>6190CA17635E486AAFA70AFA1D695CD8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